
<file path=[Content_Types].xml><?xml version="1.0" encoding="utf-8"?>
<Types xmlns="http://schemas.openxmlformats.org/package/2006/content-types">
  <Default Extension="emf" ContentType="image/x-emf"/>
  <Default Extension="jpeg" ContentType="image/jpeg"/>
  <Default Extension="jpg" ContentType="image/tif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102"/>
  </p:notesMasterIdLst>
  <p:sldIdLst>
    <p:sldId id="262" r:id="rId2"/>
    <p:sldId id="375" r:id="rId3"/>
    <p:sldId id="388" r:id="rId4"/>
    <p:sldId id="257" r:id="rId5"/>
    <p:sldId id="278" r:id="rId6"/>
    <p:sldId id="277" r:id="rId7"/>
    <p:sldId id="279" r:id="rId8"/>
    <p:sldId id="389" r:id="rId9"/>
    <p:sldId id="280" r:id="rId10"/>
    <p:sldId id="390" r:id="rId11"/>
    <p:sldId id="281" r:id="rId12"/>
    <p:sldId id="282" r:id="rId13"/>
    <p:sldId id="376" r:id="rId14"/>
    <p:sldId id="294" r:id="rId15"/>
    <p:sldId id="295" r:id="rId16"/>
    <p:sldId id="296" r:id="rId17"/>
    <p:sldId id="297" r:id="rId18"/>
    <p:sldId id="298" r:id="rId19"/>
    <p:sldId id="299" r:id="rId20"/>
    <p:sldId id="391" r:id="rId21"/>
    <p:sldId id="377" r:id="rId22"/>
    <p:sldId id="301" r:id="rId23"/>
    <p:sldId id="302" r:id="rId24"/>
    <p:sldId id="303" r:id="rId25"/>
    <p:sldId id="304" r:id="rId26"/>
    <p:sldId id="305" r:id="rId27"/>
    <p:sldId id="306" r:id="rId28"/>
    <p:sldId id="307" r:id="rId29"/>
    <p:sldId id="379" r:id="rId30"/>
    <p:sldId id="309" r:id="rId31"/>
    <p:sldId id="310" r:id="rId32"/>
    <p:sldId id="283" r:id="rId33"/>
    <p:sldId id="284" r:id="rId34"/>
    <p:sldId id="408" r:id="rId35"/>
    <p:sldId id="409" r:id="rId36"/>
    <p:sldId id="410" r:id="rId37"/>
    <p:sldId id="411" r:id="rId38"/>
    <p:sldId id="412" r:id="rId39"/>
    <p:sldId id="413" r:id="rId40"/>
    <p:sldId id="315" r:id="rId41"/>
    <p:sldId id="316" r:id="rId42"/>
    <p:sldId id="317" r:id="rId43"/>
    <p:sldId id="369" r:id="rId44"/>
    <p:sldId id="380" r:id="rId45"/>
    <p:sldId id="319" r:id="rId46"/>
    <p:sldId id="320" r:id="rId47"/>
    <p:sldId id="321" r:id="rId48"/>
    <p:sldId id="322" r:id="rId49"/>
    <p:sldId id="323" r:id="rId50"/>
    <p:sldId id="324" r:id="rId51"/>
    <p:sldId id="325" r:id="rId52"/>
    <p:sldId id="371" r:id="rId53"/>
    <p:sldId id="381" r:id="rId54"/>
    <p:sldId id="327" r:id="rId55"/>
    <p:sldId id="328" r:id="rId56"/>
    <p:sldId id="414" r:id="rId57"/>
    <p:sldId id="415" r:id="rId58"/>
    <p:sldId id="416" r:id="rId59"/>
    <p:sldId id="417" r:id="rId60"/>
    <p:sldId id="418" r:id="rId61"/>
    <p:sldId id="419" r:id="rId62"/>
    <p:sldId id="420" r:id="rId63"/>
    <p:sldId id="336" r:id="rId64"/>
    <p:sldId id="337" r:id="rId65"/>
    <p:sldId id="370" r:id="rId66"/>
    <p:sldId id="382" r:id="rId67"/>
    <p:sldId id="339" r:id="rId68"/>
    <p:sldId id="340" r:id="rId69"/>
    <p:sldId id="341" r:id="rId70"/>
    <p:sldId id="392" r:id="rId71"/>
    <p:sldId id="393" r:id="rId72"/>
    <p:sldId id="394" r:id="rId73"/>
    <p:sldId id="395" r:id="rId74"/>
    <p:sldId id="343" r:id="rId75"/>
    <p:sldId id="344" r:id="rId76"/>
    <p:sldId id="345" r:id="rId77"/>
    <p:sldId id="346" r:id="rId78"/>
    <p:sldId id="396" r:id="rId79"/>
    <p:sldId id="397" r:id="rId80"/>
    <p:sldId id="398" r:id="rId81"/>
    <p:sldId id="399" r:id="rId82"/>
    <p:sldId id="400" r:id="rId83"/>
    <p:sldId id="384" r:id="rId84"/>
    <p:sldId id="354" r:id="rId85"/>
    <p:sldId id="355" r:id="rId86"/>
    <p:sldId id="356" r:id="rId87"/>
    <p:sldId id="404" r:id="rId88"/>
    <p:sldId id="358" r:id="rId89"/>
    <p:sldId id="359" r:id="rId90"/>
    <p:sldId id="401" r:id="rId91"/>
    <p:sldId id="385" r:id="rId92"/>
    <p:sldId id="406" r:id="rId93"/>
    <p:sldId id="405" r:id="rId94"/>
    <p:sldId id="361" r:id="rId95"/>
    <p:sldId id="362" r:id="rId96"/>
    <p:sldId id="386" r:id="rId97"/>
    <p:sldId id="364" r:id="rId98"/>
    <p:sldId id="387" r:id="rId99"/>
    <p:sldId id="402" r:id="rId100"/>
    <p:sldId id="407"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0mJuMqrZYJ26D2NA4MWv2Q==" hashData="MY8yk/nSsUmWcnrzrzegdiF4bnzECn2CTGS49EqHZWpq4eg2AlV2iV8lYS92r6JvnQXezTp43iT6deh9ltJjhg=="/>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C2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85" autoAdjust="0"/>
    <p:restoredTop sz="93690" autoAdjust="0"/>
  </p:normalViewPr>
  <p:slideViewPr>
    <p:cSldViewPr snapToGrid="0" showGuides="1">
      <p:cViewPr>
        <p:scale>
          <a:sx n="82" d="100"/>
          <a:sy n="82" d="100"/>
        </p:scale>
        <p:origin x="1461" y="504"/>
      </p:cViewPr>
      <p:guideLst>
        <p:guide orient="horz" pos="2183"/>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C93C36-C266-447D-AF76-7286C235FF40}" type="datetimeFigureOut">
              <a:rPr lang="en-GB" smtClean="0"/>
              <a:t>09/05/2025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8CD4CA-9850-4454-B77E-002A19B11764}" type="slidenum">
              <a:rPr lang="en-GB" smtClean="0"/>
              <a:t>‹#›</a:t>
            </a:fld>
            <a:endParaRPr lang="en-GB"/>
          </a:p>
        </p:txBody>
      </p:sp>
    </p:spTree>
    <p:extLst>
      <p:ext uri="{BB962C8B-B14F-4D97-AF65-F5344CB8AC3E}">
        <p14:creationId xmlns:p14="http://schemas.microsoft.com/office/powerpoint/2010/main" val="1984790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1</a:t>
            </a:fld>
            <a:endParaRPr lang="en-GB"/>
          </a:p>
        </p:txBody>
      </p:sp>
    </p:spTree>
    <p:extLst>
      <p:ext uri="{BB962C8B-B14F-4D97-AF65-F5344CB8AC3E}">
        <p14:creationId xmlns:p14="http://schemas.microsoft.com/office/powerpoint/2010/main" val="1959862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19</a:t>
            </a:fld>
            <a:endParaRPr lang="en-GB"/>
          </a:p>
        </p:txBody>
      </p:sp>
    </p:spTree>
    <p:extLst>
      <p:ext uri="{BB962C8B-B14F-4D97-AF65-F5344CB8AC3E}">
        <p14:creationId xmlns:p14="http://schemas.microsoft.com/office/powerpoint/2010/main" val="449755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21</a:t>
            </a:fld>
            <a:endParaRPr lang="fr-FR"/>
          </a:p>
        </p:txBody>
      </p:sp>
    </p:spTree>
    <p:extLst>
      <p:ext uri="{BB962C8B-B14F-4D97-AF65-F5344CB8AC3E}">
        <p14:creationId xmlns:p14="http://schemas.microsoft.com/office/powerpoint/2010/main" val="3170737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22</a:t>
            </a:fld>
            <a:endParaRPr lang="en-GB"/>
          </a:p>
        </p:txBody>
      </p:sp>
    </p:spTree>
    <p:extLst>
      <p:ext uri="{BB962C8B-B14F-4D97-AF65-F5344CB8AC3E}">
        <p14:creationId xmlns:p14="http://schemas.microsoft.com/office/powerpoint/2010/main" val="1214004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23</a:t>
            </a:fld>
            <a:endParaRPr lang="en-GB"/>
          </a:p>
        </p:txBody>
      </p:sp>
    </p:spTree>
    <p:extLst>
      <p:ext uri="{BB962C8B-B14F-4D97-AF65-F5344CB8AC3E}">
        <p14:creationId xmlns:p14="http://schemas.microsoft.com/office/powerpoint/2010/main" val="4176794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29</a:t>
            </a:fld>
            <a:endParaRPr lang="fr-FR"/>
          </a:p>
        </p:txBody>
      </p:sp>
    </p:spTree>
    <p:extLst>
      <p:ext uri="{BB962C8B-B14F-4D97-AF65-F5344CB8AC3E}">
        <p14:creationId xmlns:p14="http://schemas.microsoft.com/office/powerpoint/2010/main" val="1476082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30</a:t>
            </a:fld>
            <a:endParaRPr lang="en-GB"/>
          </a:p>
        </p:txBody>
      </p:sp>
    </p:spTree>
    <p:extLst>
      <p:ext uri="{BB962C8B-B14F-4D97-AF65-F5344CB8AC3E}">
        <p14:creationId xmlns:p14="http://schemas.microsoft.com/office/powerpoint/2010/main" val="1165434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31</a:t>
            </a:fld>
            <a:endParaRPr lang="en-GB"/>
          </a:p>
        </p:txBody>
      </p:sp>
    </p:spTree>
    <p:extLst>
      <p:ext uri="{BB962C8B-B14F-4D97-AF65-F5344CB8AC3E}">
        <p14:creationId xmlns:p14="http://schemas.microsoft.com/office/powerpoint/2010/main" val="4191748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39</a:t>
            </a:fld>
            <a:endParaRPr lang="en-GB"/>
          </a:p>
        </p:txBody>
      </p:sp>
    </p:spTree>
    <p:extLst>
      <p:ext uri="{BB962C8B-B14F-4D97-AF65-F5344CB8AC3E}">
        <p14:creationId xmlns:p14="http://schemas.microsoft.com/office/powerpoint/2010/main" val="1649066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40</a:t>
            </a:fld>
            <a:endParaRPr lang="en-GB"/>
          </a:p>
        </p:txBody>
      </p:sp>
    </p:spTree>
    <p:extLst>
      <p:ext uri="{BB962C8B-B14F-4D97-AF65-F5344CB8AC3E}">
        <p14:creationId xmlns:p14="http://schemas.microsoft.com/office/powerpoint/2010/main" val="3496165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41</a:t>
            </a:fld>
            <a:endParaRPr lang="en-GB"/>
          </a:p>
        </p:txBody>
      </p:sp>
    </p:spTree>
    <p:extLst>
      <p:ext uri="{BB962C8B-B14F-4D97-AF65-F5344CB8AC3E}">
        <p14:creationId xmlns:p14="http://schemas.microsoft.com/office/powerpoint/2010/main" val="1306359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2</a:t>
            </a:fld>
            <a:endParaRPr lang="fr-FR"/>
          </a:p>
        </p:txBody>
      </p:sp>
    </p:spTree>
    <p:extLst>
      <p:ext uri="{BB962C8B-B14F-4D97-AF65-F5344CB8AC3E}">
        <p14:creationId xmlns:p14="http://schemas.microsoft.com/office/powerpoint/2010/main" val="4182656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42</a:t>
            </a:fld>
            <a:endParaRPr lang="en-GB"/>
          </a:p>
        </p:txBody>
      </p:sp>
    </p:spTree>
    <p:extLst>
      <p:ext uri="{BB962C8B-B14F-4D97-AF65-F5344CB8AC3E}">
        <p14:creationId xmlns:p14="http://schemas.microsoft.com/office/powerpoint/2010/main" val="485581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44</a:t>
            </a:fld>
            <a:endParaRPr lang="fr-FR"/>
          </a:p>
        </p:txBody>
      </p:sp>
    </p:spTree>
    <p:extLst>
      <p:ext uri="{BB962C8B-B14F-4D97-AF65-F5344CB8AC3E}">
        <p14:creationId xmlns:p14="http://schemas.microsoft.com/office/powerpoint/2010/main" val="3689758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45</a:t>
            </a:fld>
            <a:endParaRPr lang="en-GB"/>
          </a:p>
        </p:txBody>
      </p:sp>
    </p:spTree>
    <p:extLst>
      <p:ext uri="{BB962C8B-B14F-4D97-AF65-F5344CB8AC3E}">
        <p14:creationId xmlns:p14="http://schemas.microsoft.com/office/powerpoint/2010/main" val="2451364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46</a:t>
            </a:fld>
            <a:endParaRPr lang="en-GB"/>
          </a:p>
        </p:txBody>
      </p:sp>
    </p:spTree>
    <p:extLst>
      <p:ext uri="{BB962C8B-B14F-4D97-AF65-F5344CB8AC3E}">
        <p14:creationId xmlns:p14="http://schemas.microsoft.com/office/powerpoint/2010/main" val="953909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47</a:t>
            </a:fld>
            <a:endParaRPr lang="en-GB"/>
          </a:p>
        </p:txBody>
      </p:sp>
    </p:spTree>
    <p:extLst>
      <p:ext uri="{BB962C8B-B14F-4D97-AF65-F5344CB8AC3E}">
        <p14:creationId xmlns:p14="http://schemas.microsoft.com/office/powerpoint/2010/main" val="899930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48</a:t>
            </a:fld>
            <a:endParaRPr lang="en-GB"/>
          </a:p>
        </p:txBody>
      </p:sp>
    </p:spTree>
    <p:extLst>
      <p:ext uri="{BB962C8B-B14F-4D97-AF65-F5344CB8AC3E}">
        <p14:creationId xmlns:p14="http://schemas.microsoft.com/office/powerpoint/2010/main" val="14099288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49</a:t>
            </a:fld>
            <a:endParaRPr lang="en-GB"/>
          </a:p>
        </p:txBody>
      </p:sp>
    </p:spTree>
    <p:extLst>
      <p:ext uri="{BB962C8B-B14F-4D97-AF65-F5344CB8AC3E}">
        <p14:creationId xmlns:p14="http://schemas.microsoft.com/office/powerpoint/2010/main" val="3690239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50</a:t>
            </a:fld>
            <a:endParaRPr lang="en-GB"/>
          </a:p>
        </p:txBody>
      </p:sp>
    </p:spTree>
    <p:extLst>
      <p:ext uri="{BB962C8B-B14F-4D97-AF65-F5344CB8AC3E}">
        <p14:creationId xmlns:p14="http://schemas.microsoft.com/office/powerpoint/2010/main" val="15147454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51</a:t>
            </a:fld>
            <a:endParaRPr lang="en-GB"/>
          </a:p>
        </p:txBody>
      </p:sp>
    </p:spTree>
    <p:extLst>
      <p:ext uri="{BB962C8B-B14F-4D97-AF65-F5344CB8AC3E}">
        <p14:creationId xmlns:p14="http://schemas.microsoft.com/office/powerpoint/2010/main" val="804822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53</a:t>
            </a:fld>
            <a:endParaRPr lang="fr-FR"/>
          </a:p>
        </p:txBody>
      </p:sp>
    </p:spTree>
    <p:extLst>
      <p:ext uri="{BB962C8B-B14F-4D97-AF65-F5344CB8AC3E}">
        <p14:creationId xmlns:p14="http://schemas.microsoft.com/office/powerpoint/2010/main" val="109820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3</a:t>
            </a:fld>
            <a:endParaRPr lang="fr-FR"/>
          </a:p>
        </p:txBody>
      </p:sp>
    </p:spTree>
    <p:extLst>
      <p:ext uri="{BB962C8B-B14F-4D97-AF65-F5344CB8AC3E}">
        <p14:creationId xmlns:p14="http://schemas.microsoft.com/office/powerpoint/2010/main" val="2559606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54</a:t>
            </a:fld>
            <a:endParaRPr lang="en-GB"/>
          </a:p>
        </p:txBody>
      </p:sp>
    </p:spTree>
    <p:extLst>
      <p:ext uri="{BB962C8B-B14F-4D97-AF65-F5344CB8AC3E}">
        <p14:creationId xmlns:p14="http://schemas.microsoft.com/office/powerpoint/2010/main" val="11666136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63</a:t>
            </a:fld>
            <a:endParaRPr lang="en-GB"/>
          </a:p>
        </p:txBody>
      </p:sp>
    </p:spTree>
    <p:extLst>
      <p:ext uri="{BB962C8B-B14F-4D97-AF65-F5344CB8AC3E}">
        <p14:creationId xmlns:p14="http://schemas.microsoft.com/office/powerpoint/2010/main" val="2874430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64</a:t>
            </a:fld>
            <a:endParaRPr lang="en-GB"/>
          </a:p>
        </p:txBody>
      </p:sp>
    </p:spTree>
    <p:extLst>
      <p:ext uri="{BB962C8B-B14F-4D97-AF65-F5344CB8AC3E}">
        <p14:creationId xmlns:p14="http://schemas.microsoft.com/office/powerpoint/2010/main" val="3489724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66</a:t>
            </a:fld>
            <a:endParaRPr lang="fr-FR"/>
          </a:p>
        </p:txBody>
      </p:sp>
    </p:spTree>
    <p:extLst>
      <p:ext uri="{BB962C8B-B14F-4D97-AF65-F5344CB8AC3E}">
        <p14:creationId xmlns:p14="http://schemas.microsoft.com/office/powerpoint/2010/main" val="42933176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67</a:t>
            </a:fld>
            <a:endParaRPr lang="en-GB"/>
          </a:p>
        </p:txBody>
      </p:sp>
    </p:spTree>
    <p:extLst>
      <p:ext uri="{BB962C8B-B14F-4D97-AF65-F5344CB8AC3E}">
        <p14:creationId xmlns:p14="http://schemas.microsoft.com/office/powerpoint/2010/main" val="2553716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68</a:t>
            </a:fld>
            <a:endParaRPr lang="en-GB"/>
          </a:p>
        </p:txBody>
      </p:sp>
    </p:spTree>
    <p:extLst>
      <p:ext uri="{BB962C8B-B14F-4D97-AF65-F5344CB8AC3E}">
        <p14:creationId xmlns:p14="http://schemas.microsoft.com/office/powerpoint/2010/main" val="3061343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69</a:t>
            </a:fld>
            <a:endParaRPr lang="en-GB"/>
          </a:p>
        </p:txBody>
      </p:sp>
    </p:spTree>
    <p:extLst>
      <p:ext uri="{BB962C8B-B14F-4D97-AF65-F5344CB8AC3E}">
        <p14:creationId xmlns:p14="http://schemas.microsoft.com/office/powerpoint/2010/main" val="218923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70</a:t>
            </a:fld>
            <a:endParaRPr lang="fr-FR"/>
          </a:p>
        </p:txBody>
      </p:sp>
    </p:spTree>
    <p:extLst>
      <p:ext uri="{BB962C8B-B14F-4D97-AF65-F5344CB8AC3E}">
        <p14:creationId xmlns:p14="http://schemas.microsoft.com/office/powerpoint/2010/main" val="6500960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71</a:t>
            </a:fld>
            <a:endParaRPr lang="en-GB"/>
          </a:p>
        </p:txBody>
      </p:sp>
    </p:spTree>
    <p:extLst>
      <p:ext uri="{BB962C8B-B14F-4D97-AF65-F5344CB8AC3E}">
        <p14:creationId xmlns:p14="http://schemas.microsoft.com/office/powerpoint/2010/main" val="22989237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72</a:t>
            </a:fld>
            <a:endParaRPr lang="en-GB"/>
          </a:p>
        </p:txBody>
      </p:sp>
    </p:spTree>
    <p:extLst>
      <p:ext uri="{BB962C8B-B14F-4D97-AF65-F5344CB8AC3E}">
        <p14:creationId xmlns:p14="http://schemas.microsoft.com/office/powerpoint/2010/main" val="1032389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248CD4CA-9850-4454-B77E-002A19B11764}" type="slidenum">
              <a:rPr lang="en-GB" smtClean="0"/>
              <a:t>8</a:t>
            </a:fld>
            <a:endParaRPr lang="en-GB"/>
          </a:p>
        </p:txBody>
      </p:sp>
    </p:spTree>
    <p:extLst>
      <p:ext uri="{BB962C8B-B14F-4D97-AF65-F5344CB8AC3E}">
        <p14:creationId xmlns:p14="http://schemas.microsoft.com/office/powerpoint/2010/main" val="39750329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73</a:t>
            </a:fld>
            <a:endParaRPr lang="en-GB"/>
          </a:p>
        </p:txBody>
      </p:sp>
    </p:spTree>
    <p:extLst>
      <p:ext uri="{BB962C8B-B14F-4D97-AF65-F5344CB8AC3E}">
        <p14:creationId xmlns:p14="http://schemas.microsoft.com/office/powerpoint/2010/main" val="19905527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74</a:t>
            </a:fld>
            <a:endParaRPr lang="en-GB"/>
          </a:p>
        </p:txBody>
      </p:sp>
    </p:spTree>
    <p:extLst>
      <p:ext uri="{BB962C8B-B14F-4D97-AF65-F5344CB8AC3E}">
        <p14:creationId xmlns:p14="http://schemas.microsoft.com/office/powerpoint/2010/main" val="19126290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75</a:t>
            </a:fld>
            <a:endParaRPr lang="en-GB"/>
          </a:p>
        </p:txBody>
      </p:sp>
    </p:spTree>
    <p:extLst>
      <p:ext uri="{BB962C8B-B14F-4D97-AF65-F5344CB8AC3E}">
        <p14:creationId xmlns:p14="http://schemas.microsoft.com/office/powerpoint/2010/main" val="32195004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76</a:t>
            </a:fld>
            <a:endParaRPr lang="en-GB"/>
          </a:p>
        </p:txBody>
      </p:sp>
    </p:spTree>
    <p:extLst>
      <p:ext uri="{BB962C8B-B14F-4D97-AF65-F5344CB8AC3E}">
        <p14:creationId xmlns:p14="http://schemas.microsoft.com/office/powerpoint/2010/main" val="12816558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77</a:t>
            </a:fld>
            <a:endParaRPr lang="en-GB"/>
          </a:p>
        </p:txBody>
      </p:sp>
    </p:spTree>
    <p:extLst>
      <p:ext uri="{BB962C8B-B14F-4D97-AF65-F5344CB8AC3E}">
        <p14:creationId xmlns:p14="http://schemas.microsoft.com/office/powerpoint/2010/main" val="27052825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78</a:t>
            </a:fld>
            <a:endParaRPr lang="en-GB"/>
          </a:p>
        </p:txBody>
      </p:sp>
    </p:spTree>
    <p:extLst>
      <p:ext uri="{BB962C8B-B14F-4D97-AF65-F5344CB8AC3E}">
        <p14:creationId xmlns:p14="http://schemas.microsoft.com/office/powerpoint/2010/main" val="27326822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79</a:t>
            </a:fld>
            <a:endParaRPr lang="en-GB"/>
          </a:p>
        </p:txBody>
      </p:sp>
    </p:spTree>
    <p:extLst>
      <p:ext uri="{BB962C8B-B14F-4D97-AF65-F5344CB8AC3E}">
        <p14:creationId xmlns:p14="http://schemas.microsoft.com/office/powerpoint/2010/main" val="35457153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80</a:t>
            </a:fld>
            <a:endParaRPr lang="en-GB"/>
          </a:p>
        </p:txBody>
      </p:sp>
    </p:spTree>
    <p:extLst>
      <p:ext uri="{BB962C8B-B14F-4D97-AF65-F5344CB8AC3E}">
        <p14:creationId xmlns:p14="http://schemas.microsoft.com/office/powerpoint/2010/main" val="20038914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83</a:t>
            </a:fld>
            <a:endParaRPr lang="fr-FR"/>
          </a:p>
        </p:txBody>
      </p:sp>
    </p:spTree>
    <p:extLst>
      <p:ext uri="{BB962C8B-B14F-4D97-AF65-F5344CB8AC3E}">
        <p14:creationId xmlns:p14="http://schemas.microsoft.com/office/powerpoint/2010/main" val="7420009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91</a:t>
            </a:fld>
            <a:endParaRPr lang="fr-FR"/>
          </a:p>
        </p:txBody>
      </p:sp>
    </p:spTree>
    <p:extLst>
      <p:ext uri="{BB962C8B-B14F-4D97-AF65-F5344CB8AC3E}">
        <p14:creationId xmlns:p14="http://schemas.microsoft.com/office/powerpoint/2010/main" val="3975094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12</a:t>
            </a:fld>
            <a:endParaRPr lang="en-GB"/>
          </a:p>
        </p:txBody>
      </p:sp>
    </p:spTree>
    <p:extLst>
      <p:ext uri="{BB962C8B-B14F-4D97-AF65-F5344CB8AC3E}">
        <p14:creationId xmlns:p14="http://schemas.microsoft.com/office/powerpoint/2010/main" val="24661305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53DA9-9731-5880-B2ED-A01289882B2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B66CF46-3ECC-CBFE-8754-6CC7972642D6}"/>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66905C3D-7FDF-144C-E71E-F5560EED547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FC93855-01DE-F4D0-24AA-E6D54A045473}"/>
              </a:ext>
            </a:extLst>
          </p:cNvPr>
          <p:cNvSpPr>
            <a:spLocks noGrp="1"/>
          </p:cNvSpPr>
          <p:nvPr>
            <p:ph type="sldNum" sz="quarter" idx="5"/>
          </p:nvPr>
        </p:nvSpPr>
        <p:spPr/>
        <p:txBody>
          <a:bodyPr/>
          <a:lstStyle/>
          <a:p>
            <a:fld id="{FED42C1F-79DF-084A-80FB-381602104420}" type="slidenum">
              <a:rPr lang="fr-FR" smtClean="0"/>
              <a:t>93</a:t>
            </a:fld>
            <a:endParaRPr lang="fr-FR"/>
          </a:p>
        </p:txBody>
      </p:sp>
    </p:spTree>
    <p:extLst>
      <p:ext uri="{BB962C8B-B14F-4D97-AF65-F5344CB8AC3E}">
        <p14:creationId xmlns:p14="http://schemas.microsoft.com/office/powerpoint/2010/main" val="8041333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96</a:t>
            </a:fld>
            <a:endParaRPr lang="fr-FR"/>
          </a:p>
        </p:txBody>
      </p:sp>
    </p:spTree>
    <p:extLst>
      <p:ext uri="{BB962C8B-B14F-4D97-AF65-F5344CB8AC3E}">
        <p14:creationId xmlns:p14="http://schemas.microsoft.com/office/powerpoint/2010/main" val="8096982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98</a:t>
            </a:fld>
            <a:endParaRPr lang="fr-FR"/>
          </a:p>
        </p:txBody>
      </p:sp>
    </p:spTree>
    <p:extLst>
      <p:ext uri="{BB962C8B-B14F-4D97-AF65-F5344CB8AC3E}">
        <p14:creationId xmlns:p14="http://schemas.microsoft.com/office/powerpoint/2010/main" val="3251949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13</a:t>
            </a:fld>
            <a:endParaRPr lang="fr-FR"/>
          </a:p>
        </p:txBody>
      </p:sp>
    </p:spTree>
    <p:extLst>
      <p:ext uri="{BB962C8B-B14F-4D97-AF65-F5344CB8AC3E}">
        <p14:creationId xmlns:p14="http://schemas.microsoft.com/office/powerpoint/2010/main" val="2692608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14</a:t>
            </a:fld>
            <a:endParaRPr lang="en-GB"/>
          </a:p>
        </p:txBody>
      </p:sp>
    </p:spTree>
    <p:extLst>
      <p:ext uri="{BB962C8B-B14F-4D97-AF65-F5344CB8AC3E}">
        <p14:creationId xmlns:p14="http://schemas.microsoft.com/office/powerpoint/2010/main" val="3751371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15</a:t>
            </a:fld>
            <a:endParaRPr lang="en-GB"/>
          </a:p>
        </p:txBody>
      </p:sp>
    </p:spTree>
    <p:extLst>
      <p:ext uri="{BB962C8B-B14F-4D97-AF65-F5344CB8AC3E}">
        <p14:creationId xmlns:p14="http://schemas.microsoft.com/office/powerpoint/2010/main" val="2648480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18</a:t>
            </a:fld>
            <a:endParaRPr lang="en-GB"/>
          </a:p>
        </p:txBody>
      </p:sp>
    </p:spTree>
    <p:extLst>
      <p:ext uri="{BB962C8B-B14F-4D97-AF65-F5344CB8AC3E}">
        <p14:creationId xmlns:p14="http://schemas.microsoft.com/office/powerpoint/2010/main" val="851237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50B58AB-8236-4434-A78C-06BB8E33A01E}" type="datetimeFigureOut">
              <a:rPr lang="en-GB" smtClean="0"/>
              <a:t>09/05/2025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3223074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50B58AB-8236-4434-A78C-06BB8E33A01E}" type="datetimeFigureOut">
              <a:rPr lang="en-GB" smtClean="0"/>
              <a:t>09/05/2025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1573987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50B58AB-8236-4434-A78C-06BB8E33A01E}" type="datetimeFigureOut">
              <a:rPr lang="en-GB" smtClean="0"/>
              <a:t>09/05/2025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1103045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50B58AB-8236-4434-A78C-06BB8E33A01E}" type="datetimeFigureOut">
              <a:rPr lang="en-GB" smtClean="0"/>
              <a:t>09/05/2025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1923246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50B58AB-8236-4434-A78C-06BB8E33A01E}" type="datetimeFigureOut">
              <a:rPr lang="en-GB" smtClean="0"/>
              <a:t>09/05/2025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1706487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50B58AB-8236-4434-A78C-06BB8E33A01E}" type="datetimeFigureOut">
              <a:rPr lang="en-GB" smtClean="0"/>
              <a:t>09/05/2025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426236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50B58AB-8236-4434-A78C-06BB8E33A01E}" type="datetimeFigureOut">
              <a:rPr lang="en-GB" smtClean="0"/>
              <a:t>09/05/2025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2514510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50B58AB-8236-4434-A78C-06BB8E33A01E}" type="datetimeFigureOut">
              <a:rPr lang="en-GB" smtClean="0"/>
              <a:t>09/05/2025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3193165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0B58AB-8236-4434-A78C-06BB8E33A01E}" type="datetimeFigureOut">
              <a:rPr lang="en-GB" smtClean="0"/>
              <a:t>09/05/2025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2757998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50B58AB-8236-4434-A78C-06BB8E33A01E}" type="datetimeFigureOut">
              <a:rPr lang="en-GB" smtClean="0"/>
              <a:t>09/05/2025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1699475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50B58AB-8236-4434-A78C-06BB8E33A01E}" type="datetimeFigureOut">
              <a:rPr lang="en-GB" smtClean="0"/>
              <a:t>09/05/2025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2985683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0B58AB-8236-4434-A78C-06BB8E33A01E}" type="datetimeFigureOut">
              <a:rPr lang="en-GB" smtClean="0"/>
              <a:t>09/05/2025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AFC8EA-AAAD-4202-96A7-61C641475089}" type="slidenum">
              <a:rPr lang="en-GB" smtClean="0"/>
              <a:t>‹#›</a:t>
            </a:fld>
            <a:endParaRPr lang="en-GB"/>
          </a:p>
        </p:txBody>
      </p:sp>
    </p:spTree>
    <p:extLst>
      <p:ext uri="{BB962C8B-B14F-4D97-AF65-F5344CB8AC3E}">
        <p14:creationId xmlns:p14="http://schemas.microsoft.com/office/powerpoint/2010/main" val="13637396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emf"/><Relationship Id="rId7"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hyperlink" Target="mailto:info@ecfregistry.e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26" Type="http://schemas.openxmlformats.org/officeDocument/2006/relationships/slide" Target="slide25.xml"/><Relationship Id="rId21" Type="http://schemas.openxmlformats.org/officeDocument/2006/relationships/slide" Target="slide20.xml"/><Relationship Id="rId42" Type="http://schemas.openxmlformats.org/officeDocument/2006/relationships/slide" Target="slide48.xml"/><Relationship Id="rId47" Type="http://schemas.openxmlformats.org/officeDocument/2006/relationships/slide" Target="slide53.xml"/><Relationship Id="rId63" Type="http://schemas.openxmlformats.org/officeDocument/2006/relationships/slide" Target="slide76.xml"/><Relationship Id="rId68" Type="http://schemas.openxmlformats.org/officeDocument/2006/relationships/slide" Target="slide81.xml"/><Relationship Id="rId84" Type="http://schemas.openxmlformats.org/officeDocument/2006/relationships/image" Target="../media/image4.emf"/><Relationship Id="rId16" Type="http://schemas.openxmlformats.org/officeDocument/2006/relationships/slide" Target="slide15.xml"/><Relationship Id="rId11" Type="http://schemas.openxmlformats.org/officeDocument/2006/relationships/slide" Target="slide10.xml"/><Relationship Id="rId32" Type="http://schemas.openxmlformats.org/officeDocument/2006/relationships/slide" Target="slide32.xml"/><Relationship Id="rId37" Type="http://schemas.openxmlformats.org/officeDocument/2006/relationships/slide" Target="slide43.xml"/><Relationship Id="rId53" Type="http://schemas.openxmlformats.org/officeDocument/2006/relationships/slide" Target="slide66.xml"/><Relationship Id="rId58" Type="http://schemas.openxmlformats.org/officeDocument/2006/relationships/slide" Target="slide71.xml"/><Relationship Id="rId74" Type="http://schemas.openxmlformats.org/officeDocument/2006/relationships/slide" Target="slide87.xml"/><Relationship Id="rId79" Type="http://schemas.openxmlformats.org/officeDocument/2006/relationships/slide" Target="slide94.xml"/><Relationship Id="rId5" Type="http://schemas.openxmlformats.org/officeDocument/2006/relationships/slide" Target="slide4.xml"/><Relationship Id="rId19" Type="http://schemas.openxmlformats.org/officeDocument/2006/relationships/slide" Target="slide18.xml"/><Relationship Id="rId14" Type="http://schemas.openxmlformats.org/officeDocument/2006/relationships/slide" Target="slide13.xml"/><Relationship Id="rId22" Type="http://schemas.openxmlformats.org/officeDocument/2006/relationships/slide" Target="slide21.xml"/><Relationship Id="rId27" Type="http://schemas.openxmlformats.org/officeDocument/2006/relationships/slide" Target="slide26.xml"/><Relationship Id="rId30" Type="http://schemas.openxmlformats.org/officeDocument/2006/relationships/slide" Target="slide30.xml"/><Relationship Id="rId35" Type="http://schemas.openxmlformats.org/officeDocument/2006/relationships/slide" Target="slide41.xml"/><Relationship Id="rId43" Type="http://schemas.openxmlformats.org/officeDocument/2006/relationships/slide" Target="slide49.xml"/><Relationship Id="rId48" Type="http://schemas.openxmlformats.org/officeDocument/2006/relationships/slide" Target="slide54.xml"/><Relationship Id="rId56" Type="http://schemas.openxmlformats.org/officeDocument/2006/relationships/slide" Target="slide69.xml"/><Relationship Id="rId64" Type="http://schemas.openxmlformats.org/officeDocument/2006/relationships/slide" Target="slide77.xml"/><Relationship Id="rId69" Type="http://schemas.openxmlformats.org/officeDocument/2006/relationships/slide" Target="slide82.xml"/><Relationship Id="rId77" Type="http://schemas.openxmlformats.org/officeDocument/2006/relationships/slide" Target="slide90.xml"/><Relationship Id="rId8" Type="http://schemas.openxmlformats.org/officeDocument/2006/relationships/slide" Target="slide7.xml"/><Relationship Id="rId51" Type="http://schemas.openxmlformats.org/officeDocument/2006/relationships/slide" Target="slide64.xml"/><Relationship Id="rId72" Type="http://schemas.openxmlformats.org/officeDocument/2006/relationships/slide" Target="slide85.xml"/><Relationship Id="rId80" Type="http://schemas.openxmlformats.org/officeDocument/2006/relationships/slide" Target="slide96.xml"/><Relationship Id="rId85" Type="http://schemas.openxmlformats.org/officeDocument/2006/relationships/image" Target="../media/image5.png"/><Relationship Id="rId3" Type="http://schemas.openxmlformats.org/officeDocument/2006/relationships/image" Target="../media/image3.emf"/><Relationship Id="rId12" Type="http://schemas.openxmlformats.org/officeDocument/2006/relationships/slide" Target="slide11.xml"/><Relationship Id="rId17" Type="http://schemas.openxmlformats.org/officeDocument/2006/relationships/slide" Target="slide16.xml"/><Relationship Id="rId25" Type="http://schemas.openxmlformats.org/officeDocument/2006/relationships/slide" Target="slide24.xml"/><Relationship Id="rId33" Type="http://schemas.openxmlformats.org/officeDocument/2006/relationships/slide" Target="slide33.xml"/><Relationship Id="rId38" Type="http://schemas.openxmlformats.org/officeDocument/2006/relationships/slide" Target="slide44.xml"/><Relationship Id="rId46" Type="http://schemas.openxmlformats.org/officeDocument/2006/relationships/slide" Target="slide52.xml"/><Relationship Id="rId59" Type="http://schemas.openxmlformats.org/officeDocument/2006/relationships/slide" Target="slide72.xml"/><Relationship Id="rId67" Type="http://schemas.openxmlformats.org/officeDocument/2006/relationships/slide" Target="slide80.xml"/><Relationship Id="rId20" Type="http://schemas.openxmlformats.org/officeDocument/2006/relationships/slide" Target="slide19.xml"/><Relationship Id="rId41" Type="http://schemas.openxmlformats.org/officeDocument/2006/relationships/slide" Target="slide47.xml"/><Relationship Id="rId54" Type="http://schemas.openxmlformats.org/officeDocument/2006/relationships/slide" Target="slide67.xml"/><Relationship Id="rId62" Type="http://schemas.openxmlformats.org/officeDocument/2006/relationships/slide" Target="slide75.xml"/><Relationship Id="rId70" Type="http://schemas.openxmlformats.org/officeDocument/2006/relationships/slide" Target="slide83.xml"/><Relationship Id="rId75" Type="http://schemas.openxmlformats.org/officeDocument/2006/relationships/slide" Target="slide88.xml"/><Relationship Id="rId83"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5.xml"/><Relationship Id="rId15" Type="http://schemas.openxmlformats.org/officeDocument/2006/relationships/slide" Target="slide14.xml"/><Relationship Id="rId23" Type="http://schemas.openxmlformats.org/officeDocument/2006/relationships/slide" Target="slide22.xml"/><Relationship Id="rId28" Type="http://schemas.openxmlformats.org/officeDocument/2006/relationships/slide" Target="slide27.xml"/><Relationship Id="rId36" Type="http://schemas.openxmlformats.org/officeDocument/2006/relationships/slide" Target="slide42.xml"/><Relationship Id="rId49" Type="http://schemas.openxmlformats.org/officeDocument/2006/relationships/slide" Target="slide55.xml"/><Relationship Id="rId57" Type="http://schemas.openxmlformats.org/officeDocument/2006/relationships/slide" Target="slide70.xml"/><Relationship Id="rId10" Type="http://schemas.openxmlformats.org/officeDocument/2006/relationships/slide" Target="slide9.xml"/><Relationship Id="rId31" Type="http://schemas.openxmlformats.org/officeDocument/2006/relationships/slide" Target="slide31.xml"/><Relationship Id="rId44" Type="http://schemas.openxmlformats.org/officeDocument/2006/relationships/slide" Target="slide50.xml"/><Relationship Id="rId52" Type="http://schemas.openxmlformats.org/officeDocument/2006/relationships/slide" Target="slide65.xml"/><Relationship Id="rId60" Type="http://schemas.openxmlformats.org/officeDocument/2006/relationships/slide" Target="slide73.xml"/><Relationship Id="rId65" Type="http://schemas.openxmlformats.org/officeDocument/2006/relationships/slide" Target="slide78.xml"/><Relationship Id="rId73" Type="http://schemas.openxmlformats.org/officeDocument/2006/relationships/slide" Target="slide86.xml"/><Relationship Id="rId78" Type="http://schemas.openxmlformats.org/officeDocument/2006/relationships/slide" Target="slide91.xml"/><Relationship Id="rId81" Type="http://schemas.openxmlformats.org/officeDocument/2006/relationships/slide" Target="slide97.xml"/><Relationship Id="rId4" Type="http://schemas.openxmlformats.org/officeDocument/2006/relationships/slide" Target="slide3.xml"/><Relationship Id="rId9" Type="http://schemas.openxmlformats.org/officeDocument/2006/relationships/slide" Target="slide8.xml"/><Relationship Id="rId13" Type="http://schemas.openxmlformats.org/officeDocument/2006/relationships/slide" Target="slide12.xml"/><Relationship Id="rId18" Type="http://schemas.openxmlformats.org/officeDocument/2006/relationships/slide" Target="slide17.xml"/><Relationship Id="rId39" Type="http://schemas.openxmlformats.org/officeDocument/2006/relationships/slide" Target="slide45.xml"/><Relationship Id="rId34" Type="http://schemas.openxmlformats.org/officeDocument/2006/relationships/slide" Target="slide40.xml"/><Relationship Id="rId50" Type="http://schemas.openxmlformats.org/officeDocument/2006/relationships/slide" Target="slide63.xml"/><Relationship Id="rId55" Type="http://schemas.openxmlformats.org/officeDocument/2006/relationships/slide" Target="slide68.xml"/><Relationship Id="rId76" Type="http://schemas.openxmlformats.org/officeDocument/2006/relationships/slide" Target="slide89.xml"/><Relationship Id="rId7" Type="http://schemas.openxmlformats.org/officeDocument/2006/relationships/slide" Target="slide6.xml"/><Relationship Id="rId71" Type="http://schemas.openxmlformats.org/officeDocument/2006/relationships/slide" Target="slide84.xml"/><Relationship Id="rId2" Type="http://schemas.openxmlformats.org/officeDocument/2006/relationships/notesSlide" Target="../notesSlides/notesSlide2.xml"/><Relationship Id="rId29" Type="http://schemas.openxmlformats.org/officeDocument/2006/relationships/slide" Target="slide28.xml"/><Relationship Id="rId24" Type="http://schemas.openxmlformats.org/officeDocument/2006/relationships/slide" Target="slide23.xml"/><Relationship Id="rId40" Type="http://schemas.openxmlformats.org/officeDocument/2006/relationships/slide" Target="slide46.xml"/><Relationship Id="rId45" Type="http://schemas.openxmlformats.org/officeDocument/2006/relationships/slide" Target="slide51.xml"/><Relationship Id="rId66" Type="http://schemas.openxmlformats.org/officeDocument/2006/relationships/slide" Target="slide79.xml"/><Relationship Id="rId61" Type="http://schemas.openxmlformats.org/officeDocument/2006/relationships/slide" Target="slide74.xml"/><Relationship Id="rId82" Type="http://schemas.openxmlformats.org/officeDocument/2006/relationships/slide" Target="slide98.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2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emf"/></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1.emf"/></Relationships>
</file>

<file path=ppt/slides/_rels/slide3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34.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35.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45.emf"/><Relationship Id="rId7" Type="http://schemas.openxmlformats.org/officeDocument/2006/relationships/image" Target="../media/image49.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36.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37.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51.emf"/><Relationship Id="rId7" Type="http://schemas.openxmlformats.org/officeDocument/2006/relationships/image" Target="../media/image55.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slides/_rels/slide38.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image" Target="../media/image57.emf"/><Relationship Id="rId7" Type="http://schemas.openxmlformats.org/officeDocument/2006/relationships/image" Target="../media/image61.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emf"/></Relationships>
</file>

<file path=ppt/slides/_rels/slide39.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image" Target="../media/image6.png"/><Relationship Id="rId7" Type="http://schemas.openxmlformats.org/officeDocument/2006/relationships/image" Target="../media/image66.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 Id="rId9" Type="http://schemas.openxmlformats.org/officeDocument/2006/relationships/image" Target="../media/image68.emf"/></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9.emf"/></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0.emf"/></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71.emf"/></Relationships>
</file>

<file path=ppt/slides/_rels/slide4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73.emf"/></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4.emf"/></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75.emf"/></Relationships>
</file>

<file path=ppt/slides/_rels/slide4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81.emf"/></Relationships>
</file>

<file path=ppt/slides/_rels/slide5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image" Target="../media/image88.emf"/><Relationship Id="rId3" Type="http://schemas.openxmlformats.org/officeDocument/2006/relationships/image" Target="../media/image83.emf"/><Relationship Id="rId7" Type="http://schemas.openxmlformats.org/officeDocument/2006/relationships/image" Target="../media/image87.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84.emf"/></Relationships>
</file>

<file path=ppt/slides/_rels/slide57.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image" Target="../media/image89.emf"/><Relationship Id="rId7" Type="http://schemas.openxmlformats.org/officeDocument/2006/relationships/image" Target="../media/image93.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2.emf"/><Relationship Id="rId5" Type="http://schemas.openxmlformats.org/officeDocument/2006/relationships/image" Target="../media/image91.emf"/><Relationship Id="rId4" Type="http://schemas.openxmlformats.org/officeDocument/2006/relationships/image" Target="../media/image90.emf"/></Relationships>
</file>

<file path=ppt/slides/_rels/slide58.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image" Target="../media/image95.emf"/><Relationship Id="rId7" Type="http://schemas.openxmlformats.org/officeDocument/2006/relationships/image" Target="../media/image99.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8.emf"/><Relationship Id="rId5" Type="http://schemas.openxmlformats.org/officeDocument/2006/relationships/image" Target="../media/image97.emf"/><Relationship Id="rId4" Type="http://schemas.openxmlformats.org/officeDocument/2006/relationships/image" Target="../media/image96.emf"/></Relationships>
</file>

<file path=ppt/slides/_rels/slide59.xml.rels><?xml version="1.0" encoding="UTF-8" standalone="yes"?>
<Relationships xmlns="http://schemas.openxmlformats.org/package/2006/relationships"><Relationship Id="rId8" Type="http://schemas.openxmlformats.org/officeDocument/2006/relationships/image" Target="../media/image106.emf"/><Relationship Id="rId3" Type="http://schemas.openxmlformats.org/officeDocument/2006/relationships/image" Target="../media/image101.emf"/><Relationship Id="rId7" Type="http://schemas.openxmlformats.org/officeDocument/2006/relationships/image" Target="../media/image105.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4.emf"/><Relationship Id="rId5" Type="http://schemas.openxmlformats.org/officeDocument/2006/relationships/image" Target="../media/image103.emf"/><Relationship Id="rId4" Type="http://schemas.openxmlformats.org/officeDocument/2006/relationships/image" Target="../media/image102.emf"/></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image" Target="../media/image107.emf"/><Relationship Id="rId7" Type="http://schemas.openxmlformats.org/officeDocument/2006/relationships/image" Target="../media/image111.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0.emf"/><Relationship Id="rId5" Type="http://schemas.openxmlformats.org/officeDocument/2006/relationships/image" Target="../media/image109.emf"/><Relationship Id="rId4" Type="http://schemas.openxmlformats.org/officeDocument/2006/relationships/image" Target="../media/image108.emf"/></Relationships>
</file>

<file path=ppt/slides/_rels/slide61.xml.rels><?xml version="1.0" encoding="UTF-8" standalone="yes"?>
<Relationships xmlns="http://schemas.openxmlformats.org/package/2006/relationships"><Relationship Id="rId8" Type="http://schemas.openxmlformats.org/officeDocument/2006/relationships/image" Target="../media/image118.emf"/><Relationship Id="rId3" Type="http://schemas.openxmlformats.org/officeDocument/2006/relationships/image" Target="../media/image113.emf"/><Relationship Id="rId7" Type="http://schemas.openxmlformats.org/officeDocument/2006/relationships/image" Target="../media/image117.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6.emf"/><Relationship Id="rId5" Type="http://schemas.openxmlformats.org/officeDocument/2006/relationships/image" Target="../media/image115.emf"/><Relationship Id="rId4" Type="http://schemas.openxmlformats.org/officeDocument/2006/relationships/image" Target="../media/image114.emf"/></Relationships>
</file>

<file path=ppt/slides/_rels/slide62.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20.emf"/></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21.emf"/></Relationships>
</file>

<file path=ppt/slides/_rels/slide64.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67.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26.emf"/></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71.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2.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3.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4.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5.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6.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7.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34.emf"/></Relationships>
</file>

<file path=ppt/slides/_rels/slide79.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36.emf"/></Relationships>
</file>

<file path=ppt/slides/_rels/slide81.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84.xml.rels><?xml version="1.0" encoding="UTF-8" standalone="yes"?>
<Relationships xmlns="http://schemas.openxmlformats.org/package/2006/relationships"><Relationship Id="rId3" Type="http://schemas.openxmlformats.org/officeDocument/2006/relationships/image" Target="../media/image139.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40.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41.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42.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94.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97.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99.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F342660F-DEEA-3B01-E064-08FDB25C4562}"/>
              </a:ext>
            </a:extLst>
          </p:cNvPr>
          <p:cNvGrpSpPr/>
          <p:nvPr/>
        </p:nvGrpSpPr>
        <p:grpSpPr>
          <a:xfrm>
            <a:off x="0" y="0"/>
            <a:ext cx="9144000" cy="6858000"/>
            <a:chOff x="0" y="0"/>
            <a:chExt cx="9144000" cy="6858000"/>
          </a:xfrm>
        </p:grpSpPr>
        <p:pic>
          <p:nvPicPr>
            <p:cNvPr id="46" name="Image 45">
              <a:extLst>
                <a:ext uri="{FF2B5EF4-FFF2-40B4-BE49-F238E27FC236}">
                  <a16:creationId xmlns:a16="http://schemas.microsoft.com/office/drawing/2014/main" id="{E52D9BE8-E6DB-AB45-5D1D-6120DA18D210}"/>
                </a:ext>
              </a:extLst>
            </p:cNvPr>
            <p:cNvPicPr>
              <a:picLocks noChangeAspect="1"/>
            </p:cNvPicPr>
            <p:nvPr/>
          </p:nvPicPr>
          <p:blipFill>
            <a:blip r:embed="rId3"/>
            <a:stretch>
              <a:fillRect/>
            </a:stretch>
          </p:blipFill>
          <p:spPr>
            <a:xfrm>
              <a:off x="0" y="1530678"/>
              <a:ext cx="4527913" cy="3923551"/>
            </a:xfrm>
            <a:prstGeom prst="rect">
              <a:avLst/>
            </a:prstGeom>
          </p:spPr>
        </p:pic>
        <p:sp>
          <p:nvSpPr>
            <p:cNvPr id="14" name="Titre 1">
              <a:extLst>
                <a:ext uri="{FF2B5EF4-FFF2-40B4-BE49-F238E27FC236}">
                  <a16:creationId xmlns:a16="http://schemas.microsoft.com/office/drawing/2014/main" id="{10B00B31-E615-168E-7578-052B6FA60DF3}"/>
                </a:ext>
              </a:extLst>
            </p:cNvPr>
            <p:cNvSpPr txBox="1">
              <a:spLocks/>
            </p:cNvSpPr>
            <p:nvPr/>
          </p:nvSpPr>
          <p:spPr>
            <a:xfrm>
              <a:off x="1059348" y="720740"/>
              <a:ext cx="7051431" cy="650289"/>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fr-FR" sz="1200" b="1" dirty="0">
                <a:solidFill>
                  <a:srgbClr val="58C1D3"/>
                </a:solidFill>
                <a:latin typeface="Arial" panose="020B0604020202020204" pitchFamily="34" charset="0"/>
                <a:cs typeface="Arial" panose="020B0604020202020204" pitchFamily="34" charset="0"/>
              </a:endParaRPr>
            </a:p>
          </p:txBody>
        </p:sp>
        <p:sp>
          <p:nvSpPr>
            <p:cNvPr id="15" name="Titre 1">
              <a:extLst>
                <a:ext uri="{FF2B5EF4-FFF2-40B4-BE49-F238E27FC236}">
                  <a16:creationId xmlns:a16="http://schemas.microsoft.com/office/drawing/2014/main" id="{FFD1F45F-10A5-09EF-1CAD-3B215E00B6EC}"/>
                </a:ext>
              </a:extLst>
            </p:cNvPr>
            <p:cNvSpPr txBox="1">
              <a:spLocks/>
            </p:cNvSpPr>
            <p:nvPr/>
          </p:nvSpPr>
          <p:spPr>
            <a:xfrm>
              <a:off x="637955" y="1740565"/>
              <a:ext cx="2687379" cy="3367050"/>
            </a:xfrm>
            <a:prstGeom prst="rect">
              <a:avLst/>
            </a:prstGeom>
          </p:spPr>
          <p:txBody>
            <a:bodyPr vert="horz" lIns="0" tIns="34290" rIns="0" bIns="3429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E" sz="2700" b="1" spc="-113" dirty="0">
                  <a:solidFill>
                    <a:schemeClr val="bg1"/>
                  </a:solidFill>
                  <a:latin typeface="Arial" panose="020B0604020202020204" pitchFamily="34" charset="0"/>
                  <a:ea typeface="+mn-ea"/>
                  <a:cs typeface="Arial" panose="020B0604020202020204" pitchFamily="34" charset="0"/>
                </a:rPr>
                <a:t>ECFSPR 2023 ANNUAL DATA REPORT</a:t>
              </a:r>
              <a:endParaRPr lang="fr-FR" sz="2700" b="1" dirty="0">
                <a:solidFill>
                  <a:schemeClr val="bg1"/>
                </a:solidFill>
                <a:latin typeface="Arial" panose="020B0604020202020204" pitchFamily="34" charset="0"/>
                <a:cs typeface="Arial" panose="020B0604020202020204" pitchFamily="34" charset="0"/>
              </a:endParaRPr>
            </a:p>
          </p:txBody>
        </p:sp>
        <p:sp>
          <p:nvSpPr>
            <p:cNvPr id="20" name="Sous-titre 2">
              <a:extLst>
                <a:ext uri="{FF2B5EF4-FFF2-40B4-BE49-F238E27FC236}">
                  <a16:creationId xmlns:a16="http://schemas.microsoft.com/office/drawing/2014/main" id="{E3C88881-E995-70B8-3E01-5114411B1381}"/>
                </a:ext>
              </a:extLst>
            </p:cNvPr>
            <p:cNvSpPr txBox="1">
              <a:spLocks/>
            </p:cNvSpPr>
            <p:nvPr/>
          </p:nvSpPr>
          <p:spPr>
            <a:xfrm>
              <a:off x="4365092" y="2538567"/>
              <a:ext cx="4675406" cy="2915662"/>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fr-FR" sz="1200" dirty="0">
                  <a:solidFill>
                    <a:schemeClr val="tx1">
                      <a:lumMod val="65000"/>
                      <a:lumOff val="35000"/>
                    </a:schemeClr>
                  </a:solidFill>
                  <a:latin typeface="+mj-lt"/>
                  <a:cs typeface="Arial" panose="020B0604020202020204" pitchFamily="34" charset="0"/>
                </a:rPr>
                <a:t>Citation:</a:t>
              </a:r>
            </a:p>
            <a:p>
              <a:pPr algn="l">
                <a:lnSpc>
                  <a:spcPct val="100000"/>
                </a:lnSpc>
                <a:spcBef>
                  <a:spcPts val="0"/>
                </a:spcBef>
              </a:pPr>
              <a:endParaRPr lang="en-GB" sz="1200" dirty="0">
                <a:solidFill>
                  <a:schemeClr val="tx1">
                    <a:lumMod val="65000"/>
                    <a:lumOff val="35000"/>
                  </a:schemeClr>
                </a:solidFill>
                <a:latin typeface="+mj-lt"/>
                <a:cs typeface="Arial" panose="020B0604020202020204" pitchFamily="34" charset="0"/>
              </a:endParaRPr>
            </a:p>
            <a:p>
              <a:pPr algn="l">
                <a:lnSpc>
                  <a:spcPct val="100000"/>
                </a:lnSpc>
                <a:spcBef>
                  <a:spcPts val="0"/>
                </a:spcBef>
              </a:pPr>
              <a:r>
                <a:rPr lang="en-GB" sz="1200" b="1" dirty="0">
                  <a:solidFill>
                    <a:schemeClr val="tx1">
                      <a:lumMod val="65000"/>
                      <a:lumOff val="35000"/>
                    </a:schemeClr>
                  </a:solidFill>
                  <a:latin typeface="+mj-lt"/>
                  <a:cs typeface="Arial" panose="020B0604020202020204" pitchFamily="34" charset="0"/>
                </a:rPr>
                <a:t>ECFSPR Annual Report 2023, Zolin A, Adamoli A, </a:t>
              </a:r>
              <a:r>
                <a:rPr lang="en-GB" sz="1200" b="1" dirty="0" err="1">
                  <a:solidFill>
                    <a:schemeClr val="tx1">
                      <a:lumMod val="65000"/>
                      <a:lumOff val="35000"/>
                    </a:schemeClr>
                  </a:solidFill>
                  <a:latin typeface="+mj-lt"/>
                  <a:cs typeface="Arial" panose="020B0604020202020204" pitchFamily="34" charset="0"/>
                </a:rPr>
                <a:t>Bakkeheim</a:t>
              </a:r>
              <a:r>
                <a:rPr lang="en-GB" sz="1200" b="1" dirty="0">
                  <a:solidFill>
                    <a:schemeClr val="tx1">
                      <a:lumMod val="65000"/>
                      <a:lumOff val="35000"/>
                    </a:schemeClr>
                  </a:solidFill>
                  <a:latin typeface="+mj-lt"/>
                  <a:cs typeface="Arial" panose="020B0604020202020204" pitchFamily="34" charset="0"/>
                </a:rPr>
                <a:t> E, 2025.</a:t>
              </a:r>
            </a:p>
            <a:p>
              <a:pPr algn="l">
                <a:lnSpc>
                  <a:spcPct val="100000"/>
                </a:lnSpc>
                <a:spcBef>
                  <a:spcPts val="0"/>
                </a:spcBef>
              </a:pPr>
              <a:endParaRPr lang="en-GB" sz="1100" dirty="0">
                <a:solidFill>
                  <a:schemeClr val="tx1">
                    <a:lumMod val="65000"/>
                    <a:lumOff val="35000"/>
                  </a:schemeClr>
                </a:solidFill>
                <a:latin typeface="+mj-lt"/>
                <a:cs typeface="Arial" panose="020B0604020202020204" pitchFamily="34" charset="0"/>
              </a:endParaRPr>
            </a:p>
            <a:p>
              <a:pPr algn="l">
                <a:lnSpc>
                  <a:spcPct val="100000"/>
                </a:lnSpc>
                <a:spcBef>
                  <a:spcPts val="0"/>
                </a:spcBef>
              </a:pPr>
              <a:endParaRPr lang="en-GB" sz="1050"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en-GB" sz="1050"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en-GB" sz="1050"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en-GB" sz="1050"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en-GB" sz="1050"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r>
                <a:rPr lang="en-GB" sz="1200" b="1" dirty="0">
                  <a:solidFill>
                    <a:schemeClr val="tx1">
                      <a:lumMod val="65000"/>
                      <a:lumOff val="35000"/>
                    </a:schemeClr>
                  </a:solidFill>
                  <a:latin typeface="+mj-lt"/>
                  <a:cs typeface="Arial" panose="020B0604020202020204" pitchFamily="34" charset="0"/>
                </a:rPr>
                <a:t>If you use the graph(s) to include in your presentation:</a:t>
              </a:r>
            </a:p>
            <a:p>
              <a:pPr algn="l">
                <a:lnSpc>
                  <a:spcPct val="100000"/>
                </a:lnSpc>
                <a:spcBef>
                  <a:spcPts val="0"/>
                </a:spcBef>
              </a:pPr>
              <a:endParaRPr lang="en-GB" sz="1200" b="1" dirty="0">
                <a:solidFill>
                  <a:schemeClr val="tx1">
                    <a:lumMod val="65000"/>
                    <a:lumOff val="35000"/>
                  </a:schemeClr>
                </a:solidFill>
                <a:latin typeface="+mj-lt"/>
                <a:cs typeface="Arial" panose="020B0604020202020204" pitchFamily="34" charset="0"/>
              </a:endParaRPr>
            </a:p>
            <a:p>
              <a:pPr marL="214313" indent="-214313" algn="l">
                <a:lnSpc>
                  <a:spcPct val="100000"/>
                </a:lnSpc>
                <a:spcBef>
                  <a:spcPts val="0"/>
                </a:spcBef>
                <a:buFont typeface="Wingdings" panose="05000000000000000000" pitchFamily="2" charset="2"/>
                <a:buChar char="§"/>
              </a:pPr>
              <a:r>
                <a:rPr lang="en-GB" sz="1200" b="1" dirty="0">
                  <a:solidFill>
                    <a:schemeClr val="tx1">
                      <a:lumMod val="65000"/>
                      <a:lumOff val="35000"/>
                    </a:schemeClr>
                  </a:solidFill>
                  <a:latin typeface="+mj-lt"/>
                  <a:cs typeface="Arial" panose="020B0604020202020204" pitchFamily="34" charset="0"/>
                </a:rPr>
                <a:t>Include the citation above.</a:t>
              </a:r>
            </a:p>
            <a:p>
              <a:pPr marL="214313" indent="-214313" algn="l">
                <a:lnSpc>
                  <a:spcPct val="100000"/>
                </a:lnSpc>
                <a:spcBef>
                  <a:spcPts val="0"/>
                </a:spcBef>
                <a:buFont typeface="Wingdings" panose="05000000000000000000" pitchFamily="2" charset="2"/>
                <a:buChar char="§"/>
              </a:pPr>
              <a:r>
                <a:rPr lang="en-GB" sz="1200" b="1" dirty="0">
                  <a:solidFill>
                    <a:schemeClr val="tx1">
                      <a:lumMod val="65000"/>
                      <a:lumOff val="35000"/>
                    </a:schemeClr>
                  </a:solidFill>
                  <a:latin typeface="+mj-lt"/>
                  <a:cs typeface="Arial" panose="020B0604020202020204" pitchFamily="34" charset="0"/>
                </a:rPr>
                <a:t>Consider the note(s) below the figures to interpret the information properly.</a:t>
              </a:r>
            </a:p>
            <a:p>
              <a:pPr marL="214313" indent="-214313" algn="l">
                <a:lnSpc>
                  <a:spcPct val="100000"/>
                </a:lnSpc>
                <a:spcBef>
                  <a:spcPts val="0"/>
                </a:spcBef>
                <a:buFont typeface="Wingdings" panose="05000000000000000000" pitchFamily="2" charset="2"/>
                <a:buChar char="§"/>
              </a:pPr>
              <a:endParaRPr lang="en-GB" sz="1200" b="1" dirty="0">
                <a:solidFill>
                  <a:schemeClr val="tx1">
                    <a:lumMod val="65000"/>
                    <a:lumOff val="35000"/>
                  </a:schemeClr>
                </a:solidFill>
                <a:latin typeface="+mj-lt"/>
                <a:cs typeface="Arial" panose="020B0604020202020204" pitchFamily="34" charset="0"/>
              </a:endParaRPr>
            </a:p>
            <a:p>
              <a:pPr algn="l">
                <a:lnSpc>
                  <a:spcPct val="100000"/>
                </a:lnSpc>
                <a:spcBef>
                  <a:spcPts val="0"/>
                </a:spcBef>
              </a:pPr>
              <a:r>
                <a:rPr lang="en-GB" sz="1200" b="1" dirty="0">
                  <a:solidFill>
                    <a:schemeClr val="tx1">
                      <a:lumMod val="65000"/>
                      <a:lumOff val="35000"/>
                    </a:schemeClr>
                  </a:solidFill>
                  <a:latin typeface="+mj-lt"/>
                  <a:cs typeface="Arial" panose="020B0604020202020204" pitchFamily="34" charset="0"/>
                </a:rPr>
                <a:t>For information contact </a:t>
              </a:r>
              <a:r>
                <a:rPr lang="es-ES" sz="1200" b="1" dirty="0">
                  <a:solidFill>
                    <a:srgbClr val="222222"/>
                  </a:solidFill>
                  <a:latin typeface="+mj-lt"/>
                </a:rPr>
                <a:t> </a:t>
              </a:r>
              <a:r>
                <a:rPr lang="es-ES" sz="1200" b="1" dirty="0">
                  <a:solidFill>
                    <a:srgbClr val="328DF7"/>
                  </a:solidFill>
                  <a:latin typeface="+mj-lt"/>
                  <a:hlinkClick r:id="rId4"/>
                </a:rPr>
                <a:t>info@ecfregistry.eu</a:t>
              </a:r>
              <a:endParaRPr lang="en-GB" sz="1200" b="1" dirty="0">
                <a:solidFill>
                  <a:schemeClr val="tx1">
                    <a:lumMod val="65000"/>
                    <a:lumOff val="35000"/>
                  </a:schemeClr>
                </a:solidFill>
                <a:latin typeface="+mj-lt"/>
                <a:cs typeface="Arial" panose="020B0604020202020204" pitchFamily="34" charset="0"/>
              </a:endParaRPr>
            </a:p>
            <a:p>
              <a:pPr algn="l">
                <a:lnSpc>
                  <a:spcPct val="100000"/>
                </a:lnSpc>
                <a:spcBef>
                  <a:spcPts val="0"/>
                </a:spcBef>
              </a:pPr>
              <a:endParaRPr lang="en-GB" sz="975"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en-GB" sz="975"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en-GB" sz="975"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en-GB" sz="975"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fr-FR" sz="975"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fr-FR" sz="1050" b="1"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fr-FR" sz="975"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fr-FR" sz="975"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Titre 1">
              <a:extLst>
                <a:ext uri="{FF2B5EF4-FFF2-40B4-BE49-F238E27FC236}">
                  <a16:creationId xmlns:a16="http://schemas.microsoft.com/office/drawing/2014/main" id="{312AA5E8-9FC6-0047-99D5-C86817991D44}"/>
                </a:ext>
              </a:extLst>
            </p:cNvPr>
            <p:cNvSpPr txBox="1">
              <a:spLocks/>
            </p:cNvSpPr>
            <p:nvPr/>
          </p:nvSpPr>
          <p:spPr>
            <a:xfrm>
              <a:off x="4664697" y="1759694"/>
              <a:ext cx="4133818" cy="331423"/>
            </a:xfrm>
            <a:prstGeom prst="rect">
              <a:avLst/>
            </a:prstGeom>
          </p:spPr>
          <p:txBody>
            <a:bodyPr vert="horz" lIns="0" tIns="34290" rIns="0" bIns="3429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sz="2400" b="1" spc="-113" dirty="0">
                  <a:solidFill>
                    <a:srgbClr val="55C2D2"/>
                  </a:solidFill>
                  <a:latin typeface="Arial" panose="020B0604020202020204" pitchFamily="34" charset="0"/>
                  <a:ea typeface="+mn-ea"/>
                  <a:cs typeface="Arial" panose="020B0604020202020204" pitchFamily="34" charset="0"/>
                </a:rPr>
                <a:t>SLIDE DECK</a:t>
              </a:r>
              <a:endParaRPr lang="fr-FR" sz="2400" b="1" dirty="0">
                <a:solidFill>
                  <a:srgbClr val="58C1D3"/>
                </a:solidFill>
                <a:latin typeface="Arial" panose="020B0604020202020204" pitchFamily="34" charset="0"/>
                <a:cs typeface="Arial" panose="020B0604020202020204" pitchFamily="34" charset="0"/>
              </a:endParaRPr>
            </a:p>
          </p:txBody>
        </p:sp>
        <p:pic>
          <p:nvPicPr>
            <p:cNvPr id="27" name="Image 26">
              <a:extLst>
                <a:ext uri="{FF2B5EF4-FFF2-40B4-BE49-F238E27FC236}">
                  <a16:creationId xmlns:a16="http://schemas.microsoft.com/office/drawing/2014/main" id="{DDE06404-FBEF-4A23-CF53-8C36D2553032}"/>
                </a:ext>
              </a:extLst>
            </p:cNvPr>
            <p:cNvPicPr>
              <a:picLocks noChangeAspect="1"/>
            </p:cNvPicPr>
            <p:nvPr/>
          </p:nvPicPr>
          <p:blipFill>
            <a:blip r:embed="rId5"/>
            <a:stretch>
              <a:fillRect/>
            </a:stretch>
          </p:blipFill>
          <p:spPr>
            <a:xfrm>
              <a:off x="953588" y="1623405"/>
              <a:ext cx="8190412" cy="99536"/>
            </a:xfrm>
            <a:prstGeom prst="rect">
              <a:avLst/>
            </a:prstGeom>
          </p:spPr>
        </p:pic>
        <p:sp>
          <p:nvSpPr>
            <p:cNvPr id="42" name="Sous-titre 2">
              <a:extLst>
                <a:ext uri="{FF2B5EF4-FFF2-40B4-BE49-F238E27FC236}">
                  <a16:creationId xmlns:a16="http://schemas.microsoft.com/office/drawing/2014/main" id="{06082AE0-2EFA-41F0-4F0B-689D3EAC1221}"/>
                </a:ext>
              </a:extLst>
            </p:cNvPr>
            <p:cNvSpPr txBox="1">
              <a:spLocks/>
            </p:cNvSpPr>
            <p:nvPr/>
          </p:nvSpPr>
          <p:spPr>
            <a:xfrm>
              <a:off x="6189969" y="6718164"/>
              <a:ext cx="1620223" cy="139836"/>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750" dirty="0">
                  <a:solidFill>
                    <a:schemeClr val="tx1">
                      <a:lumMod val="65000"/>
                      <a:lumOff val="35000"/>
                    </a:schemeClr>
                  </a:solidFill>
                  <a:latin typeface="Arial" panose="020B0604020202020204" pitchFamily="34" charset="0"/>
                  <a:cs typeface="Arial" panose="020B0604020202020204" pitchFamily="34" charset="0"/>
                </a:rPr>
                <a:t> </a:t>
              </a:r>
              <a:r>
                <a:rPr lang="fr-FR" sz="750" dirty="0" err="1">
                  <a:solidFill>
                    <a:schemeClr val="tx1">
                      <a:lumMod val="65000"/>
                      <a:lumOff val="35000"/>
                    </a:schemeClr>
                  </a:solidFill>
                  <a:latin typeface="Arial" panose="020B0604020202020204" pitchFamily="34" charset="0"/>
                  <a:cs typeface="Arial" panose="020B0604020202020204" pitchFamily="34" charset="0"/>
                </a:rPr>
                <a:t>www.ecfs.eu</a:t>
              </a:r>
              <a:r>
                <a:rPr lang="fr-FR" sz="750" dirty="0">
                  <a:solidFill>
                    <a:schemeClr val="tx1">
                      <a:lumMod val="65000"/>
                      <a:lumOff val="35000"/>
                    </a:schemeClr>
                  </a:solidFill>
                  <a:latin typeface="Arial" panose="020B0604020202020204" pitchFamily="34" charset="0"/>
                  <a:cs typeface="Arial" panose="020B0604020202020204" pitchFamily="34" charset="0"/>
                </a:rPr>
                <a:t>/</a:t>
              </a:r>
              <a:r>
                <a:rPr lang="fr-FR" sz="750" dirty="0" err="1">
                  <a:solidFill>
                    <a:schemeClr val="tx1">
                      <a:lumMod val="65000"/>
                      <a:lumOff val="35000"/>
                    </a:schemeClr>
                  </a:solidFill>
                  <a:latin typeface="Arial" panose="020B0604020202020204" pitchFamily="34" charset="0"/>
                  <a:cs typeface="Arial" panose="020B0604020202020204" pitchFamily="34" charset="0"/>
                </a:rPr>
                <a:t>ecfspr</a:t>
              </a:r>
              <a:endParaRPr lang="fr-FR" sz="75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44" name="Image 43">
              <a:extLst>
                <a:ext uri="{FF2B5EF4-FFF2-40B4-BE49-F238E27FC236}">
                  <a16:creationId xmlns:a16="http://schemas.microsoft.com/office/drawing/2014/main" id="{886434DE-C68F-B0BF-1339-97CCEA5E596C}"/>
                </a:ext>
              </a:extLst>
            </p:cNvPr>
            <p:cNvPicPr>
              <a:picLocks noChangeAspect="1"/>
            </p:cNvPicPr>
            <p:nvPr/>
          </p:nvPicPr>
          <p:blipFill>
            <a:blip r:embed="rId6"/>
            <a:stretch>
              <a:fillRect/>
            </a:stretch>
          </p:blipFill>
          <p:spPr>
            <a:xfrm>
              <a:off x="0" y="0"/>
              <a:ext cx="922155" cy="481345"/>
            </a:xfrm>
            <a:prstGeom prst="rect">
              <a:avLst/>
            </a:prstGeom>
          </p:spPr>
        </p:pic>
        <p:grpSp>
          <p:nvGrpSpPr>
            <p:cNvPr id="2" name="Grupo 1">
              <a:extLst>
                <a:ext uri="{FF2B5EF4-FFF2-40B4-BE49-F238E27FC236}">
                  <a16:creationId xmlns:a16="http://schemas.microsoft.com/office/drawing/2014/main" id="{C9E411A8-3818-DFA2-CDB4-9C0E8CB4BCE7}"/>
                </a:ext>
              </a:extLst>
            </p:cNvPr>
            <p:cNvGrpSpPr/>
            <p:nvPr/>
          </p:nvGrpSpPr>
          <p:grpSpPr>
            <a:xfrm>
              <a:off x="7924756" y="5756188"/>
              <a:ext cx="1219244" cy="1101812"/>
              <a:chOff x="7924756" y="4898938"/>
              <a:chExt cx="1219244" cy="1101812"/>
            </a:xfrm>
          </p:grpSpPr>
          <p:pic>
            <p:nvPicPr>
              <p:cNvPr id="3" name="Image 20">
                <a:extLst>
                  <a:ext uri="{FF2B5EF4-FFF2-40B4-BE49-F238E27FC236}">
                    <a16:creationId xmlns:a16="http://schemas.microsoft.com/office/drawing/2014/main" id="{3C60B568-72EB-3D03-748F-41CF2449F36D}"/>
                  </a:ext>
                </a:extLst>
              </p:cNvPr>
              <p:cNvPicPr>
                <a:picLocks noChangeAspect="1"/>
              </p:cNvPicPr>
              <p:nvPr/>
            </p:nvPicPr>
            <p:blipFill>
              <a:blip r:embed="rId7"/>
              <a:stretch>
                <a:fillRect/>
              </a:stretch>
            </p:blipFill>
            <p:spPr>
              <a:xfrm>
                <a:off x="8196814" y="5388427"/>
                <a:ext cx="947186" cy="612323"/>
              </a:xfrm>
              <a:prstGeom prst="rect">
                <a:avLst/>
              </a:prstGeom>
            </p:spPr>
          </p:pic>
          <p:pic>
            <p:nvPicPr>
              <p:cNvPr id="4" name="Image 25">
                <a:extLst>
                  <a:ext uri="{FF2B5EF4-FFF2-40B4-BE49-F238E27FC236}">
                    <a16:creationId xmlns:a16="http://schemas.microsoft.com/office/drawing/2014/main" id="{B3B36EC5-DDFF-9634-DABF-2654AAF971EF}"/>
                  </a:ext>
                </a:extLst>
              </p:cNvPr>
              <p:cNvPicPr>
                <a:picLocks noChangeAspect="1"/>
              </p:cNvPicPr>
              <p:nvPr/>
            </p:nvPicPr>
            <p:blipFill>
              <a:blip r:embed="rId8"/>
              <a:stretch>
                <a:fillRect/>
              </a:stretch>
            </p:blipFill>
            <p:spPr>
              <a:xfrm>
                <a:off x="7924756" y="4898938"/>
                <a:ext cx="1204934" cy="1062201"/>
              </a:xfrm>
              <a:prstGeom prst="rect">
                <a:avLst/>
              </a:prstGeom>
            </p:spPr>
          </p:pic>
        </p:grpSp>
      </p:grpSp>
    </p:spTree>
    <p:extLst>
      <p:ext uri="{BB962C8B-B14F-4D97-AF65-F5344CB8AC3E}">
        <p14:creationId xmlns:p14="http://schemas.microsoft.com/office/powerpoint/2010/main" val="1311872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982FA87E-B0BA-1FBC-345F-3C82CC74AD64}"/>
              </a:ext>
            </a:extLst>
          </p:cNvPr>
          <p:cNvGrpSpPr/>
          <p:nvPr/>
        </p:nvGrpSpPr>
        <p:grpSpPr>
          <a:xfrm>
            <a:off x="0" y="0"/>
            <a:ext cx="8553668" cy="6858000"/>
            <a:chOff x="0" y="0"/>
            <a:chExt cx="8553668" cy="6858000"/>
          </a:xfrm>
        </p:grpSpPr>
        <p:pic>
          <p:nvPicPr>
            <p:cNvPr id="5" name="Picture 4" descr="A blue hexagon with white and black triangles&#10;&#10;Description automatically generated">
              <a:extLst>
                <a:ext uri="{FF2B5EF4-FFF2-40B4-BE49-F238E27FC236}">
                  <a16:creationId xmlns:a16="http://schemas.microsoft.com/office/drawing/2014/main" id="{FE4AAB7E-CEE9-1B09-8CB6-B4F4F3D322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6" name="TextBox 5">
              <a:extLst>
                <a:ext uri="{FF2B5EF4-FFF2-40B4-BE49-F238E27FC236}">
                  <a16:creationId xmlns:a16="http://schemas.microsoft.com/office/drawing/2014/main" id="{1A806116-3061-CA1F-2E89-5033E454FA4A}"/>
                </a:ext>
              </a:extLst>
            </p:cNvPr>
            <p:cNvSpPr txBox="1"/>
            <p:nvPr/>
          </p:nvSpPr>
          <p:spPr>
            <a:xfrm>
              <a:off x="1807459" y="369761"/>
              <a:ext cx="5804921"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In recent years the proportion of adults with CF in Europe has risen significantly; as of 2023, adults made up 56% of the total.</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807459" y="99693"/>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1.7</a:t>
              </a:r>
            </a:p>
          </p:txBody>
        </p:sp>
        <p:sp>
          <p:nvSpPr>
            <p:cNvPr id="3" name="TextBox 2">
              <a:extLst>
                <a:ext uri="{FF2B5EF4-FFF2-40B4-BE49-F238E27FC236}">
                  <a16:creationId xmlns:a16="http://schemas.microsoft.com/office/drawing/2014/main" id="{A865EFFA-0A6A-C5EE-3189-32D41E6E3F44}"/>
                </a:ext>
              </a:extLst>
            </p:cNvPr>
            <p:cNvSpPr txBox="1"/>
            <p:nvPr/>
          </p:nvSpPr>
          <p:spPr>
            <a:xfrm>
              <a:off x="1116853" y="817570"/>
              <a:ext cx="7436815"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Number of registered people with CF and percentage of adults and children from 2008 to 2023. </a:t>
              </a:r>
            </a:p>
          </p:txBody>
        </p:sp>
        <p:sp>
          <p:nvSpPr>
            <p:cNvPr id="2" name="Text Placeholder 8">
              <a:extLst>
                <a:ext uri="{FF2B5EF4-FFF2-40B4-BE49-F238E27FC236}">
                  <a16:creationId xmlns:a16="http://schemas.microsoft.com/office/drawing/2014/main" id="{488E8275-E81B-024F-3A42-E778BE5B6ED0}"/>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9" name="Immagine 35">
              <a:extLst>
                <a:ext uri="{FF2B5EF4-FFF2-40B4-BE49-F238E27FC236}">
                  <a16:creationId xmlns:a16="http://schemas.microsoft.com/office/drawing/2014/main" id="{E3EB3ADB-DBF7-28CA-098E-71A80E666F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3592" y="1179362"/>
              <a:ext cx="7436815" cy="5317566"/>
            </a:xfrm>
            <a:prstGeom prst="rect">
              <a:avLst/>
            </a:prstGeom>
            <a:noFill/>
            <a:ln>
              <a:noFill/>
            </a:ln>
          </p:spPr>
        </p:pic>
      </p:grpSp>
    </p:spTree>
    <p:extLst>
      <p:ext uri="{BB962C8B-B14F-4D97-AF65-F5344CB8AC3E}">
        <p14:creationId xmlns:p14="http://schemas.microsoft.com/office/powerpoint/2010/main" val="40021026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6ADB5-2EB4-6B70-CC83-A1DC64E00C58}"/>
            </a:ext>
          </a:extLst>
        </p:cNvPr>
        <p:cNvGrpSpPr/>
        <p:nvPr/>
      </p:nvGrpSpPr>
      <p:grpSpPr>
        <a:xfrm>
          <a:off x="0" y="0"/>
          <a:ext cx="0" cy="0"/>
          <a:chOff x="0" y="0"/>
          <a:chExt cx="0" cy="0"/>
        </a:xfrm>
      </p:grpSpPr>
      <p:grpSp>
        <p:nvGrpSpPr>
          <p:cNvPr id="4" name="Grupo 3">
            <a:extLst>
              <a:ext uri="{FF2B5EF4-FFF2-40B4-BE49-F238E27FC236}">
                <a16:creationId xmlns:a16="http://schemas.microsoft.com/office/drawing/2014/main" id="{9D8A3235-DA2F-73AD-5924-E7ADA705E073}"/>
              </a:ext>
            </a:extLst>
          </p:cNvPr>
          <p:cNvGrpSpPr/>
          <p:nvPr/>
        </p:nvGrpSpPr>
        <p:grpSpPr>
          <a:xfrm>
            <a:off x="0" y="0"/>
            <a:ext cx="9476585" cy="6858000"/>
            <a:chOff x="0" y="0"/>
            <a:chExt cx="9476585" cy="6858000"/>
          </a:xfrm>
        </p:grpSpPr>
        <p:sp>
          <p:nvSpPr>
            <p:cNvPr id="6" name="TextBox 5">
              <a:extLst>
                <a:ext uri="{FF2B5EF4-FFF2-40B4-BE49-F238E27FC236}">
                  <a16:creationId xmlns:a16="http://schemas.microsoft.com/office/drawing/2014/main" id="{1E6F5880-1380-33FB-4218-EB0364B6740A}"/>
                </a:ext>
              </a:extLst>
            </p:cNvPr>
            <p:cNvSpPr txBox="1"/>
            <p:nvPr/>
          </p:nvSpPr>
          <p:spPr>
            <a:xfrm>
              <a:off x="1571625" y="351754"/>
              <a:ext cx="7013897"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validated clinical data amounts to 4% of the people with CF in these countries for whom we have 2022 and 2023 data.</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B3571F6A-E861-ACA7-9CB7-1E67F806148C}"/>
                </a:ext>
              </a:extLst>
            </p:cNvPr>
            <p:cNvSpPr txBox="1"/>
            <p:nvPr/>
          </p:nvSpPr>
          <p:spPr>
            <a:xfrm>
              <a:off x="1571625" y="133183"/>
              <a:ext cx="460570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13.2</a:t>
              </a:r>
            </a:p>
          </p:txBody>
        </p:sp>
        <p:pic>
          <p:nvPicPr>
            <p:cNvPr id="2" name="Picture 1" descr="A blue hexagon with white and black triangles&#10;&#10;Description automatically generated">
              <a:extLst>
                <a:ext uri="{FF2B5EF4-FFF2-40B4-BE49-F238E27FC236}">
                  <a16:creationId xmlns:a16="http://schemas.microsoft.com/office/drawing/2014/main" id="{D4E2DEB8-D10C-1352-F81E-C2A3EE7E5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2E092094-3E6E-1C96-E73E-0527A40C1BA3}"/>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3" name="Immagine 20">
              <a:extLst>
                <a:ext uri="{FF2B5EF4-FFF2-40B4-BE49-F238E27FC236}">
                  <a16:creationId xmlns:a16="http://schemas.microsoft.com/office/drawing/2014/main" id="{2D568440-0595-218C-39A9-39ACBCCF45E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812" y="1317949"/>
              <a:ext cx="7873710" cy="5074044"/>
            </a:xfrm>
            <a:prstGeom prst="rect">
              <a:avLst/>
            </a:prstGeom>
            <a:noFill/>
            <a:ln w="12700">
              <a:solidFill>
                <a:schemeClr val="tx1">
                  <a:lumMod val="50000"/>
                  <a:lumOff val="50000"/>
                </a:schemeClr>
              </a:solidFill>
            </a:ln>
          </p:spPr>
        </p:pic>
        <p:sp>
          <p:nvSpPr>
            <p:cNvPr id="8" name="TextBox 2">
              <a:extLst>
                <a:ext uri="{FF2B5EF4-FFF2-40B4-BE49-F238E27FC236}">
                  <a16:creationId xmlns:a16="http://schemas.microsoft.com/office/drawing/2014/main" id="{9DED36F5-F12C-6ACF-F590-2255846ED71D}"/>
                </a:ext>
              </a:extLst>
            </p:cNvPr>
            <p:cNvSpPr txBox="1"/>
            <p:nvPr/>
          </p:nvSpPr>
          <p:spPr>
            <a:xfrm>
              <a:off x="1571625" y="848432"/>
              <a:ext cx="7904960" cy="495007"/>
            </a:xfrm>
            <a:prstGeom prst="rect">
              <a:avLst/>
            </a:prstGeom>
            <a:noFill/>
          </p:spPr>
          <p:txBody>
            <a:bodyPr wrap="square">
              <a:spAutoFit/>
            </a:bodyPr>
            <a:lstStyle/>
            <a:p>
              <a:pPr algn="just"/>
              <a:r>
                <a:rPr lang="en-GB" sz="1100" kern="100" dirty="0">
                  <a:solidFill>
                    <a:srgbClr val="404040"/>
                  </a:solidFill>
                  <a:effectLst/>
                  <a:latin typeface="Calibri Light" panose="020F0302020204030204" pitchFamily="34" charset="0"/>
                  <a:ea typeface="Calibri" panose="020F0502020204030204" pitchFamily="34" charset="0"/>
                  <a:cs typeface="Arial" panose="020B0604020202020204" pitchFamily="34" charset="0"/>
                </a:rPr>
                <a:t>Data accuracy for the follow-up years 2022 and 2023 from countries visited, overall percentages by variable.</a:t>
              </a:r>
              <a:endParaRPr lang="es-ES" sz="1100" kern="100" dirty="0">
                <a:effectLst/>
                <a:latin typeface="Calibri" panose="020F0502020204030204" pitchFamily="34" charset="0"/>
                <a:ea typeface="Calibri" panose="020F0502020204030204" pitchFamily="34" charset="0"/>
                <a:cs typeface="Arial" panose="020B0604020202020204" pitchFamily="34" charset="0"/>
              </a:endParaRPr>
            </a:p>
            <a:p>
              <a:pPr marL="674370" algn="just">
                <a:spcBef>
                  <a:spcPts val="450"/>
                </a:spcBef>
                <a:spcAft>
                  <a:spcPts val="450"/>
                </a:spcAft>
              </a:pPr>
              <a:endPar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endParaRPr>
            </a:p>
          </p:txBody>
        </p:sp>
      </p:grpSp>
    </p:spTree>
    <p:extLst>
      <p:ext uri="{BB962C8B-B14F-4D97-AF65-F5344CB8AC3E}">
        <p14:creationId xmlns:p14="http://schemas.microsoft.com/office/powerpoint/2010/main" val="3860083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7C3E5A67-62FA-65DB-8750-75FE181F4E5F}"/>
              </a:ext>
            </a:extLst>
          </p:cNvPr>
          <p:cNvGrpSpPr/>
          <p:nvPr/>
        </p:nvGrpSpPr>
        <p:grpSpPr>
          <a:xfrm>
            <a:off x="15511" y="0"/>
            <a:ext cx="7568121" cy="6858000"/>
            <a:chOff x="15511" y="0"/>
            <a:chExt cx="7568121" cy="6858000"/>
          </a:xfrm>
        </p:grpSpPr>
        <p:pic>
          <p:nvPicPr>
            <p:cNvPr id="2" name="Picture 1" descr="A blue hexagon with white and black triangles&#10;&#10;Description automatically generated">
              <a:extLst>
                <a:ext uri="{FF2B5EF4-FFF2-40B4-BE49-F238E27FC236}">
                  <a16:creationId xmlns:a16="http://schemas.microsoft.com/office/drawing/2014/main" id="{BDCAF514-0948-AF6B-E93C-1243946F8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1" y="0"/>
              <a:ext cx="1571625" cy="1571625"/>
            </a:xfrm>
            <a:prstGeom prst="rect">
              <a:avLst/>
            </a:prstGeom>
          </p:spPr>
        </p:pic>
        <p:sp>
          <p:nvSpPr>
            <p:cNvPr id="6" name="TextBox 5">
              <a:extLst>
                <a:ext uri="{FF2B5EF4-FFF2-40B4-BE49-F238E27FC236}">
                  <a16:creationId xmlns:a16="http://schemas.microsoft.com/office/drawing/2014/main" id="{1A806116-3061-CA1F-2E89-5033E454FA4A}"/>
                </a:ext>
              </a:extLst>
            </p:cNvPr>
            <p:cNvSpPr txBox="1"/>
            <p:nvPr/>
          </p:nvSpPr>
          <p:spPr>
            <a:xfrm>
              <a:off x="1778711" y="348924"/>
              <a:ext cx="5804921"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mean age of the CF population is not homogenous in Europe and depends on the country or region of residence.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778711" y="111962"/>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1.8</a:t>
              </a:r>
            </a:p>
          </p:txBody>
        </p:sp>
        <p:sp>
          <p:nvSpPr>
            <p:cNvPr id="3" name="TextBox 2">
              <a:extLst>
                <a:ext uri="{FF2B5EF4-FFF2-40B4-BE49-F238E27FC236}">
                  <a16:creationId xmlns:a16="http://schemas.microsoft.com/office/drawing/2014/main" id="{A865EFFA-0A6A-C5EE-3189-32D41E6E3F44}"/>
                </a:ext>
              </a:extLst>
            </p:cNvPr>
            <p:cNvSpPr txBox="1"/>
            <p:nvPr/>
          </p:nvSpPr>
          <p:spPr>
            <a:xfrm>
              <a:off x="1149047" y="841367"/>
              <a:ext cx="6375764"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Age at follow-up: box plot, by country and overall. Registered people with CF alive on 31/12/2023.</a:t>
              </a:r>
            </a:p>
          </p:txBody>
        </p:sp>
        <p:sp>
          <p:nvSpPr>
            <p:cNvPr id="8" name="Text Placeholder 8">
              <a:extLst>
                <a:ext uri="{FF2B5EF4-FFF2-40B4-BE49-F238E27FC236}">
                  <a16:creationId xmlns:a16="http://schemas.microsoft.com/office/drawing/2014/main" id="{28499703-9394-EBB7-0F02-441D9C7B207A}"/>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9" name="Immagine 36">
              <a:extLst>
                <a:ext uri="{FF2B5EF4-FFF2-40B4-BE49-F238E27FC236}">
                  <a16:creationId xmlns:a16="http://schemas.microsoft.com/office/drawing/2014/main" id="{2B70D284-6374-76BA-E6B3-1560321449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4526" y="1108439"/>
              <a:ext cx="5333289" cy="5530990"/>
            </a:xfrm>
            <a:prstGeom prst="rect">
              <a:avLst/>
            </a:prstGeom>
            <a:noFill/>
            <a:ln>
              <a:noFill/>
            </a:ln>
          </p:spPr>
        </p:pic>
      </p:grpSp>
    </p:spTree>
    <p:extLst>
      <p:ext uri="{BB962C8B-B14F-4D97-AF65-F5344CB8AC3E}">
        <p14:creationId xmlns:p14="http://schemas.microsoft.com/office/powerpoint/2010/main" val="2976433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731D7A60-D651-6A48-911D-B94D8464B7CA}"/>
              </a:ext>
            </a:extLst>
          </p:cNvPr>
          <p:cNvGrpSpPr/>
          <p:nvPr/>
        </p:nvGrpSpPr>
        <p:grpSpPr>
          <a:xfrm>
            <a:off x="0" y="0"/>
            <a:ext cx="8912821" cy="6858000"/>
            <a:chOff x="0" y="0"/>
            <a:chExt cx="8912821" cy="6858000"/>
          </a:xfrm>
        </p:grpSpPr>
        <p:pic>
          <p:nvPicPr>
            <p:cNvPr id="5" name="Picture 4" descr="A blue hexagon with white and black triangles&#10;&#10;Description automatically generated">
              <a:extLst>
                <a:ext uri="{FF2B5EF4-FFF2-40B4-BE49-F238E27FC236}">
                  <a16:creationId xmlns:a16="http://schemas.microsoft.com/office/drawing/2014/main" id="{E94B332D-3ED4-76E7-931F-35EACCC65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6" name="TextBox 5">
              <a:extLst>
                <a:ext uri="{FF2B5EF4-FFF2-40B4-BE49-F238E27FC236}">
                  <a16:creationId xmlns:a16="http://schemas.microsoft.com/office/drawing/2014/main" id="{1A806116-3061-CA1F-2E89-5033E454FA4A}"/>
                </a:ext>
              </a:extLst>
            </p:cNvPr>
            <p:cNvSpPr txBox="1"/>
            <p:nvPr/>
          </p:nvSpPr>
          <p:spPr>
            <a:xfrm>
              <a:off x="1807459" y="441591"/>
              <a:ext cx="5804921"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Sex distribution is comparatively homogenous throughout Europe except for in a few countries.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807459" y="155709"/>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1.9</a:t>
              </a:r>
            </a:p>
          </p:txBody>
        </p:sp>
        <p:sp>
          <p:nvSpPr>
            <p:cNvPr id="3" name="TextBox 2">
              <a:extLst>
                <a:ext uri="{FF2B5EF4-FFF2-40B4-BE49-F238E27FC236}">
                  <a16:creationId xmlns:a16="http://schemas.microsoft.com/office/drawing/2014/main" id="{A865EFFA-0A6A-C5EE-3189-32D41E6E3F44}"/>
                </a:ext>
              </a:extLst>
            </p:cNvPr>
            <p:cNvSpPr txBox="1"/>
            <p:nvPr/>
          </p:nvSpPr>
          <p:spPr>
            <a:xfrm>
              <a:off x="1135426" y="1006608"/>
              <a:ext cx="6476954"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Sex distribution, by country and overall. People with CF alive on 31/12/2023.</a:t>
              </a:r>
            </a:p>
          </p:txBody>
        </p:sp>
        <p:sp>
          <p:nvSpPr>
            <p:cNvPr id="2" name="Text Placeholder 8">
              <a:extLst>
                <a:ext uri="{FF2B5EF4-FFF2-40B4-BE49-F238E27FC236}">
                  <a16:creationId xmlns:a16="http://schemas.microsoft.com/office/drawing/2014/main" id="{E0DD4358-EEBB-331C-B978-1655834EB29E}"/>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9" name="Immagine 38">
              <a:extLst>
                <a:ext uri="{FF2B5EF4-FFF2-40B4-BE49-F238E27FC236}">
                  <a16:creationId xmlns:a16="http://schemas.microsoft.com/office/drawing/2014/main" id="{E4FE9B23-1784-496A-9789-7FA2E4A70EF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178" y="1571625"/>
              <a:ext cx="8681643" cy="4657627"/>
            </a:xfrm>
            <a:prstGeom prst="rect">
              <a:avLst/>
            </a:prstGeom>
            <a:noFill/>
            <a:ln>
              <a:noFill/>
            </a:ln>
          </p:spPr>
        </p:pic>
      </p:grpSp>
    </p:spTree>
    <p:extLst>
      <p:ext uri="{BB962C8B-B14F-4D97-AF65-F5344CB8AC3E}">
        <p14:creationId xmlns:p14="http://schemas.microsoft.com/office/powerpoint/2010/main" val="810177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110502"/>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2</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DIAGNOSIS</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4" name="Grupo 3">
            <a:extLst>
              <a:ext uri="{FF2B5EF4-FFF2-40B4-BE49-F238E27FC236}">
                <a16:creationId xmlns:a16="http://schemas.microsoft.com/office/drawing/2014/main" id="{FA9AAD86-6FA9-07E6-F519-92D88D22D723}"/>
              </a:ext>
            </a:extLst>
          </p:cNvPr>
          <p:cNvGrpSpPr/>
          <p:nvPr/>
        </p:nvGrpSpPr>
        <p:grpSpPr>
          <a:xfrm>
            <a:off x="6440562" y="5756188"/>
            <a:ext cx="2703438" cy="1101812"/>
            <a:chOff x="6440562" y="5756188"/>
            <a:chExt cx="2703438" cy="1101812"/>
          </a:xfrm>
        </p:grpSpPr>
        <p:sp>
          <p:nvSpPr>
            <p:cNvPr id="6" name="Sous-titre 2">
              <a:extLst>
                <a:ext uri="{FF2B5EF4-FFF2-40B4-BE49-F238E27FC236}">
                  <a16:creationId xmlns:a16="http://schemas.microsoft.com/office/drawing/2014/main" id="{C81E4452-B224-399C-C33F-DD59329A585F}"/>
                </a:ext>
              </a:extLst>
            </p:cNvPr>
            <p:cNvSpPr txBox="1">
              <a:spLocks/>
            </p:cNvSpPr>
            <p:nvPr/>
          </p:nvSpPr>
          <p:spPr>
            <a:xfrm>
              <a:off x="6440562" y="6628441"/>
              <a:ext cx="1620223" cy="139836"/>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750" dirty="0" err="1">
                  <a:solidFill>
                    <a:schemeClr val="tx1">
                      <a:lumMod val="65000"/>
                      <a:lumOff val="35000"/>
                    </a:schemeClr>
                  </a:solidFill>
                  <a:latin typeface="Arial" panose="020B0604020202020204" pitchFamily="34" charset="0"/>
                  <a:cs typeface="Arial" panose="020B0604020202020204" pitchFamily="34" charset="0"/>
                </a:rPr>
                <a:t>www.ecfs.eu</a:t>
              </a:r>
              <a:r>
                <a:rPr lang="fr-FR" sz="750" dirty="0">
                  <a:solidFill>
                    <a:schemeClr val="tx1">
                      <a:lumMod val="65000"/>
                      <a:lumOff val="35000"/>
                    </a:schemeClr>
                  </a:solidFill>
                  <a:latin typeface="Arial" panose="020B0604020202020204" pitchFamily="34" charset="0"/>
                  <a:cs typeface="Arial" panose="020B0604020202020204" pitchFamily="34" charset="0"/>
                </a:rPr>
                <a:t>/</a:t>
              </a:r>
              <a:r>
                <a:rPr lang="fr-FR" sz="750" dirty="0" err="1">
                  <a:solidFill>
                    <a:schemeClr val="tx1">
                      <a:lumMod val="65000"/>
                      <a:lumOff val="35000"/>
                    </a:schemeClr>
                  </a:solidFill>
                  <a:latin typeface="Arial" panose="020B0604020202020204" pitchFamily="34" charset="0"/>
                  <a:cs typeface="Arial" panose="020B0604020202020204" pitchFamily="34" charset="0"/>
                </a:rPr>
                <a:t>pr</a:t>
              </a:r>
              <a:endParaRPr lang="fr-FR" sz="75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7" name="Grupo 6">
              <a:extLst>
                <a:ext uri="{FF2B5EF4-FFF2-40B4-BE49-F238E27FC236}">
                  <a16:creationId xmlns:a16="http://schemas.microsoft.com/office/drawing/2014/main" id="{C395CC4D-F9FE-F4C0-4921-BEA91412DCDB}"/>
                </a:ext>
              </a:extLst>
            </p:cNvPr>
            <p:cNvGrpSpPr/>
            <p:nvPr/>
          </p:nvGrpSpPr>
          <p:grpSpPr>
            <a:xfrm>
              <a:off x="7924756" y="5756188"/>
              <a:ext cx="1219244" cy="1101812"/>
              <a:chOff x="7924756" y="4898938"/>
              <a:chExt cx="1219244" cy="1101812"/>
            </a:xfrm>
          </p:grpSpPr>
          <p:pic>
            <p:nvPicPr>
              <p:cNvPr id="8" name="Image 20">
                <a:extLst>
                  <a:ext uri="{FF2B5EF4-FFF2-40B4-BE49-F238E27FC236}">
                    <a16:creationId xmlns:a16="http://schemas.microsoft.com/office/drawing/2014/main" id="{92CB51F2-C055-BB49-D6E6-E272C8A62BC1}"/>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9" name="Image 25">
                <a:extLst>
                  <a:ext uri="{FF2B5EF4-FFF2-40B4-BE49-F238E27FC236}">
                    <a16:creationId xmlns:a16="http://schemas.microsoft.com/office/drawing/2014/main" id="{186DE953-60AA-E956-CE38-99D0005A0ED6}"/>
                  </a:ext>
                </a:extLst>
              </p:cNvPr>
              <p:cNvPicPr>
                <a:picLocks noChangeAspect="1"/>
              </p:cNvPicPr>
              <p:nvPr/>
            </p:nvPicPr>
            <p:blipFill>
              <a:blip r:embed="rId5"/>
              <a:stretch>
                <a:fillRect/>
              </a:stretch>
            </p:blipFill>
            <p:spPr>
              <a:xfrm>
                <a:off x="7924756" y="4898938"/>
                <a:ext cx="1204934" cy="1062201"/>
              </a:xfrm>
              <a:prstGeom prst="rect">
                <a:avLst/>
              </a:prstGeom>
            </p:spPr>
          </p:pic>
        </p:grpSp>
      </p:grpSp>
    </p:spTree>
    <p:extLst>
      <p:ext uri="{BB962C8B-B14F-4D97-AF65-F5344CB8AC3E}">
        <p14:creationId xmlns:p14="http://schemas.microsoft.com/office/powerpoint/2010/main" val="2590111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AB321407-4CFC-3D74-B48A-629F78631280}"/>
              </a:ext>
            </a:extLst>
          </p:cNvPr>
          <p:cNvGrpSpPr/>
          <p:nvPr/>
        </p:nvGrpSpPr>
        <p:grpSpPr>
          <a:xfrm>
            <a:off x="0" y="0"/>
            <a:ext cx="8939289" cy="6858000"/>
            <a:chOff x="0" y="0"/>
            <a:chExt cx="8939289"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3" y="314226"/>
              <a:ext cx="6704968"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Age at diagnosis in children and adolescents depends on various factors, including the existence or not of a newborn screening programme in the country.</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4" y="56181"/>
              <a:ext cx="440284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2.1</a:t>
              </a:r>
            </a:p>
          </p:txBody>
        </p:sp>
        <p:sp>
          <p:nvSpPr>
            <p:cNvPr id="3" name="TextBox 2">
              <a:extLst>
                <a:ext uri="{FF2B5EF4-FFF2-40B4-BE49-F238E27FC236}">
                  <a16:creationId xmlns:a16="http://schemas.microsoft.com/office/drawing/2014/main" id="{A865EFFA-0A6A-C5EE-3189-32D41E6E3F44}"/>
                </a:ext>
              </a:extLst>
            </p:cNvPr>
            <p:cNvSpPr txBox="1"/>
            <p:nvPr/>
          </p:nvSpPr>
          <p:spPr>
            <a:xfrm>
              <a:off x="881936" y="787838"/>
              <a:ext cx="7703263"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Age at diagnosis (in years): boxplot, by country and overall. All children and adolescents (&lt;18 years) alive and seen in 2023.</a:t>
              </a:r>
            </a:p>
          </p:txBody>
        </p:sp>
        <p:sp>
          <p:nvSpPr>
            <p:cNvPr id="11" name="TextBox 10">
              <a:extLst>
                <a:ext uri="{FF2B5EF4-FFF2-40B4-BE49-F238E27FC236}">
                  <a16:creationId xmlns:a16="http://schemas.microsoft.com/office/drawing/2014/main" id="{505ECA10-70C8-B5CF-8F61-7DA0BE62D1A0}"/>
                </a:ext>
              </a:extLst>
            </p:cNvPr>
            <p:cNvSpPr txBox="1"/>
            <p:nvPr/>
          </p:nvSpPr>
          <p:spPr>
            <a:xfrm>
              <a:off x="773111" y="6403954"/>
              <a:ext cx="8166178" cy="261610"/>
            </a:xfrm>
            <a:prstGeom prst="rect">
              <a:avLst/>
            </a:prstGeom>
            <a:noFill/>
          </p:spPr>
          <p:txBody>
            <a:bodyPr wrap="square">
              <a:spAutoFit/>
            </a:bodyPr>
            <a:lstStyle/>
            <a:p>
              <a:pPr algn="just"/>
              <a:r>
                <a:rPr lang="en-GB" sz="1100" dirty="0">
                  <a:solidFill>
                    <a:srgbClr val="55C2D2"/>
                  </a:solidFill>
                  <a:latin typeface="+mj-lt"/>
                </a:rPr>
                <a:t>Note: </a:t>
              </a:r>
              <a:r>
                <a:rPr lang="en-GB" sz="1100" dirty="0">
                  <a:solidFill>
                    <a:srgbClr val="55C2D2"/>
                  </a:solidFill>
                  <a:latin typeface="+mj-lt"/>
                  <a:ea typeface="Calibri" panose="020F0502020204030204" pitchFamily="34" charset="0"/>
                  <a:cs typeface="Calibri Light" panose="020F0302020204030204" pitchFamily="34" charset="0"/>
                </a:rPr>
                <a:t>For Cyprus, Greece, Lithuania and the Slovak Republic the information on age at diagnosis is missing for more than 10% of the children.</a:t>
              </a:r>
            </a:p>
          </p:txBody>
        </p:sp>
        <p:pic>
          <p:nvPicPr>
            <p:cNvPr id="5" name="Picture 4" descr="A blue hexagon with white and black triangles&#10;&#10;Description automatically generated">
              <a:extLst>
                <a:ext uri="{FF2B5EF4-FFF2-40B4-BE49-F238E27FC236}">
                  <a16:creationId xmlns:a16="http://schemas.microsoft.com/office/drawing/2014/main" id="{B48FEED5-3141-1FE0-B2E5-7F7AF6C66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2" name="Text Placeholder 8">
              <a:extLst>
                <a:ext uri="{FF2B5EF4-FFF2-40B4-BE49-F238E27FC236}">
                  <a16:creationId xmlns:a16="http://schemas.microsoft.com/office/drawing/2014/main" id="{C8E3C0D1-50F3-5F09-8737-8D094FCE6B16}"/>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39">
              <a:extLst>
                <a:ext uri="{FF2B5EF4-FFF2-40B4-BE49-F238E27FC236}">
                  <a16:creationId xmlns:a16="http://schemas.microsoft.com/office/drawing/2014/main" id="{C956B6DB-0A56-C90C-263B-18A3B4E8EB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41103" y="1042144"/>
              <a:ext cx="5261794" cy="5354506"/>
            </a:xfrm>
            <a:prstGeom prst="rect">
              <a:avLst/>
            </a:prstGeom>
            <a:noFill/>
            <a:ln>
              <a:noFill/>
            </a:ln>
          </p:spPr>
        </p:pic>
      </p:grpSp>
    </p:spTree>
    <p:extLst>
      <p:ext uri="{BB962C8B-B14F-4D97-AF65-F5344CB8AC3E}">
        <p14:creationId xmlns:p14="http://schemas.microsoft.com/office/powerpoint/2010/main" val="2440130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5D9FFB6F-3DA8-1EBB-565D-DDEC7ADA2C83}"/>
              </a:ext>
            </a:extLst>
          </p:cNvPr>
          <p:cNvGrpSpPr/>
          <p:nvPr/>
        </p:nvGrpSpPr>
        <p:grpSpPr>
          <a:xfrm>
            <a:off x="0" y="0"/>
            <a:ext cx="8991600" cy="6858000"/>
            <a:chOff x="0" y="0"/>
            <a:chExt cx="8991600"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87136" y="230593"/>
              <a:ext cx="7404464"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For adults, the age at diagnosis reflects national differences in the diagnostic approach over the last decades.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87137" y="12022"/>
              <a:ext cx="4862177"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2.2</a:t>
              </a:r>
            </a:p>
          </p:txBody>
        </p:sp>
        <p:sp>
          <p:nvSpPr>
            <p:cNvPr id="3" name="TextBox 2">
              <a:extLst>
                <a:ext uri="{FF2B5EF4-FFF2-40B4-BE49-F238E27FC236}">
                  <a16:creationId xmlns:a16="http://schemas.microsoft.com/office/drawing/2014/main" id="{A865EFFA-0A6A-C5EE-3189-32D41E6E3F44}"/>
                </a:ext>
              </a:extLst>
            </p:cNvPr>
            <p:cNvSpPr txBox="1"/>
            <p:nvPr/>
          </p:nvSpPr>
          <p:spPr>
            <a:xfrm>
              <a:off x="914036" y="502975"/>
              <a:ext cx="6934564"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Age at diagnosis (in years): boxplot, by country and overall. All adults (≥ 18 years) seen in 2023.</a:t>
              </a:r>
            </a:p>
          </p:txBody>
        </p:sp>
        <p:sp>
          <p:nvSpPr>
            <p:cNvPr id="11" name="TextBox 10">
              <a:extLst>
                <a:ext uri="{FF2B5EF4-FFF2-40B4-BE49-F238E27FC236}">
                  <a16:creationId xmlns:a16="http://schemas.microsoft.com/office/drawing/2014/main" id="{505ECA10-70C8-B5CF-8F61-7DA0BE62D1A0}"/>
                </a:ext>
              </a:extLst>
            </p:cNvPr>
            <p:cNvSpPr txBox="1"/>
            <p:nvPr/>
          </p:nvSpPr>
          <p:spPr>
            <a:xfrm>
              <a:off x="336550" y="6208542"/>
              <a:ext cx="8470900" cy="430887"/>
            </a:xfrm>
            <a:prstGeom prst="rect">
              <a:avLst/>
            </a:prstGeom>
            <a:noFill/>
          </p:spPr>
          <p:txBody>
            <a:bodyPr wrap="square">
              <a:spAutoFit/>
            </a:bodyPr>
            <a:lstStyle/>
            <a:p>
              <a:pPr algn="just"/>
              <a:r>
                <a:rPr lang="en-GB" sz="1100" dirty="0">
                  <a:solidFill>
                    <a:srgbClr val="55C2D2"/>
                  </a:solidFill>
                  <a:latin typeface="+mj-lt"/>
                </a:rPr>
                <a:t>Note: </a:t>
              </a:r>
              <a:r>
                <a:rPr lang="en-GB" sz="1100" dirty="0">
                  <a:solidFill>
                    <a:srgbClr val="55C2D2"/>
                  </a:solidFill>
                  <a:latin typeface="+mj-lt"/>
                  <a:ea typeface="Calibri" panose="020F0502020204030204" pitchFamily="34" charset="0"/>
                  <a:cs typeface="Calibri Light" panose="020F0302020204030204" pitchFamily="34" charset="0"/>
                </a:rPr>
                <a:t>Albania, Armenia and Georgia have &lt;5 adults seen in 2022 and are excluded from the table, but the people are included in the total number.</a:t>
              </a:r>
            </a:p>
            <a:p>
              <a:pPr algn="just"/>
              <a:r>
                <a:rPr lang="en-GB" sz="1100" dirty="0">
                  <a:solidFill>
                    <a:srgbClr val="55C2D2"/>
                  </a:solidFill>
                  <a:latin typeface="+mj-lt"/>
                  <a:ea typeface="Calibri" panose="020F0502020204030204" pitchFamily="34" charset="0"/>
                  <a:cs typeface="Calibri Light" panose="020F0302020204030204" pitchFamily="34" charset="0"/>
                </a:rPr>
                <a:t>Note: For Austria, Finland, Greece and Switzerland the information on age at diagnosis is missing for more than 10% of the people with CF.</a:t>
              </a:r>
            </a:p>
          </p:txBody>
        </p:sp>
        <p:pic>
          <p:nvPicPr>
            <p:cNvPr id="2" name="Picture 1" descr="A blue hexagon with white and black triangles&#10;&#10;Description automatically generated">
              <a:extLst>
                <a:ext uri="{FF2B5EF4-FFF2-40B4-BE49-F238E27FC236}">
                  <a16:creationId xmlns:a16="http://schemas.microsoft.com/office/drawing/2014/main" id="{118A7DE4-0B49-7876-2DEC-8AFDEE179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4D7D20C4-A70E-A501-E22A-E059E11A0F90}"/>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47">
              <a:extLst>
                <a:ext uri="{FF2B5EF4-FFF2-40B4-BE49-F238E27FC236}">
                  <a16:creationId xmlns:a16="http://schemas.microsoft.com/office/drawing/2014/main" id="{2133ED4D-D984-D50C-9E7D-6E4052DEDD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764585"/>
              <a:ext cx="5364112" cy="5482902"/>
            </a:xfrm>
            <a:prstGeom prst="rect">
              <a:avLst/>
            </a:prstGeom>
            <a:noFill/>
            <a:ln>
              <a:noFill/>
            </a:ln>
          </p:spPr>
        </p:pic>
      </p:grpSp>
    </p:spTree>
    <p:extLst>
      <p:ext uri="{BB962C8B-B14F-4D97-AF65-F5344CB8AC3E}">
        <p14:creationId xmlns:p14="http://schemas.microsoft.com/office/powerpoint/2010/main" val="397096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7A1027A6-D25D-F423-0D57-5E5DF817817A}"/>
              </a:ext>
            </a:extLst>
          </p:cNvPr>
          <p:cNvGrpSpPr/>
          <p:nvPr/>
        </p:nvGrpSpPr>
        <p:grpSpPr>
          <a:xfrm>
            <a:off x="0" y="0"/>
            <a:ext cx="9117012" cy="6858000"/>
            <a:chOff x="0" y="0"/>
            <a:chExt cx="9117012"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87136" y="354762"/>
              <a:ext cx="6947264"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After the implementation of newborn screening programmes, age at diagnosis has shifted to the first 3 months of life in many countries.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87136" y="82380"/>
              <a:ext cx="4561954"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2.3</a:t>
              </a:r>
            </a:p>
          </p:txBody>
        </p:sp>
        <p:sp>
          <p:nvSpPr>
            <p:cNvPr id="3" name="TextBox 2">
              <a:extLst>
                <a:ext uri="{FF2B5EF4-FFF2-40B4-BE49-F238E27FC236}">
                  <a16:creationId xmlns:a16="http://schemas.microsoft.com/office/drawing/2014/main" id="{A865EFFA-0A6A-C5EE-3189-32D41E6E3F44}"/>
                </a:ext>
              </a:extLst>
            </p:cNvPr>
            <p:cNvSpPr txBox="1"/>
            <p:nvPr/>
          </p:nvSpPr>
          <p:spPr>
            <a:xfrm>
              <a:off x="963430" y="805104"/>
              <a:ext cx="7975964"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Proportion of children with CF diagnosed at younger than 3 months, between 3 months and 18 years, by country and overall. All children and adolescents with CF seen in 2023.</a:t>
              </a:r>
            </a:p>
          </p:txBody>
        </p:sp>
        <p:sp>
          <p:nvSpPr>
            <p:cNvPr id="11" name="TextBox 10">
              <a:extLst>
                <a:ext uri="{FF2B5EF4-FFF2-40B4-BE49-F238E27FC236}">
                  <a16:creationId xmlns:a16="http://schemas.microsoft.com/office/drawing/2014/main" id="{505ECA10-70C8-B5CF-8F61-7DA0BE62D1A0}"/>
                </a:ext>
              </a:extLst>
            </p:cNvPr>
            <p:cNvSpPr txBox="1"/>
            <p:nvPr/>
          </p:nvSpPr>
          <p:spPr>
            <a:xfrm>
              <a:off x="785812" y="6377819"/>
              <a:ext cx="8331200" cy="261610"/>
            </a:xfrm>
            <a:prstGeom prst="rect">
              <a:avLst/>
            </a:prstGeom>
            <a:noFill/>
          </p:spPr>
          <p:txBody>
            <a:bodyPr wrap="square">
              <a:spAutoFit/>
            </a:bodyPr>
            <a:lstStyle/>
            <a:p>
              <a:pPr algn="just"/>
              <a:r>
                <a:rPr lang="en-GB" sz="1100" dirty="0">
                  <a:solidFill>
                    <a:srgbClr val="55C2D2"/>
                  </a:solidFill>
                  <a:latin typeface="+mj-lt"/>
                </a:rPr>
                <a:t>Note: For Cyprus, Greece, Lithuania and the Slovak Republic the information on age at diagnosis is missing for more than 10% of the children.</a:t>
              </a:r>
              <a:endParaRPr lang="en-GB" sz="1100" dirty="0">
                <a:solidFill>
                  <a:srgbClr val="55C2D2"/>
                </a:solidFill>
                <a:latin typeface="+mj-lt"/>
                <a:ea typeface="Calibri" panose="020F0502020204030204" pitchFamily="34" charset="0"/>
                <a:cs typeface="Calibri Light" panose="020F0302020204030204" pitchFamily="34" charset="0"/>
              </a:endParaRPr>
            </a:p>
          </p:txBody>
        </p:sp>
        <p:pic>
          <p:nvPicPr>
            <p:cNvPr id="2" name="Picture 1" descr="A blue hexagon with white and black triangles&#10;&#10;Description automatically generated">
              <a:extLst>
                <a:ext uri="{FF2B5EF4-FFF2-40B4-BE49-F238E27FC236}">
                  <a16:creationId xmlns:a16="http://schemas.microsoft.com/office/drawing/2014/main" id="{6016071D-3540-7F0E-9F65-34C90944E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8" name="Text Placeholder 8">
              <a:extLst>
                <a:ext uri="{FF2B5EF4-FFF2-40B4-BE49-F238E27FC236}">
                  <a16:creationId xmlns:a16="http://schemas.microsoft.com/office/drawing/2014/main" id="{626C0436-7CB8-14C8-D88C-0C786A943A49}"/>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48">
              <a:extLst>
                <a:ext uri="{FF2B5EF4-FFF2-40B4-BE49-F238E27FC236}">
                  <a16:creationId xmlns:a16="http://schemas.microsoft.com/office/drawing/2014/main" id="{B39433AD-6BF5-52F7-1FFE-88CCA4E2CC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35055" y="1235991"/>
              <a:ext cx="4496117" cy="5213869"/>
            </a:xfrm>
            <a:prstGeom prst="rect">
              <a:avLst/>
            </a:prstGeom>
            <a:noFill/>
            <a:ln>
              <a:noFill/>
            </a:ln>
          </p:spPr>
        </p:pic>
      </p:grpSp>
    </p:spTree>
    <p:extLst>
      <p:ext uri="{BB962C8B-B14F-4D97-AF65-F5344CB8AC3E}">
        <p14:creationId xmlns:p14="http://schemas.microsoft.com/office/powerpoint/2010/main" val="944968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0F17F2A2-A297-B6F8-3A49-E56AA0BB15D5}"/>
              </a:ext>
            </a:extLst>
          </p:cNvPr>
          <p:cNvGrpSpPr/>
          <p:nvPr/>
        </p:nvGrpSpPr>
        <p:grpSpPr>
          <a:xfrm>
            <a:off x="0" y="0"/>
            <a:ext cx="9015412" cy="6858000"/>
            <a:chOff x="0" y="0"/>
            <a:chExt cx="9015412"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424634" y="314141"/>
              <a:ext cx="7590778"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Age at diagnosis has shifted to the first 3 months of life in many countries.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24635" y="9557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2.4</a:t>
              </a:r>
            </a:p>
          </p:txBody>
        </p:sp>
        <p:sp>
          <p:nvSpPr>
            <p:cNvPr id="3" name="TextBox 2">
              <a:extLst>
                <a:ext uri="{FF2B5EF4-FFF2-40B4-BE49-F238E27FC236}">
                  <a16:creationId xmlns:a16="http://schemas.microsoft.com/office/drawing/2014/main" id="{A865EFFA-0A6A-C5EE-3189-32D41E6E3F44}"/>
                </a:ext>
              </a:extLst>
            </p:cNvPr>
            <p:cNvSpPr txBox="1"/>
            <p:nvPr/>
          </p:nvSpPr>
          <p:spPr>
            <a:xfrm>
              <a:off x="785812" y="702099"/>
              <a:ext cx="8229600"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Proportion of adults with CF diagnosed at younger than 3 months, between 3 months and 18 years, and older than 18 years, by country and overall. All adults with CF seen in 2023.</a:t>
              </a:r>
            </a:p>
          </p:txBody>
        </p:sp>
        <p:sp>
          <p:nvSpPr>
            <p:cNvPr id="2" name="TextBox 1">
              <a:extLst>
                <a:ext uri="{FF2B5EF4-FFF2-40B4-BE49-F238E27FC236}">
                  <a16:creationId xmlns:a16="http://schemas.microsoft.com/office/drawing/2014/main" id="{62A89D6A-31DD-6320-FB7C-A36FD41D7372}"/>
                </a:ext>
              </a:extLst>
            </p:cNvPr>
            <p:cNvSpPr txBox="1"/>
            <p:nvPr/>
          </p:nvSpPr>
          <p:spPr>
            <a:xfrm>
              <a:off x="219241" y="6174527"/>
              <a:ext cx="8742946" cy="430887"/>
            </a:xfrm>
            <a:prstGeom prst="rect">
              <a:avLst/>
            </a:prstGeom>
            <a:noFill/>
          </p:spPr>
          <p:txBody>
            <a:bodyPr wrap="square">
              <a:spAutoFit/>
            </a:bodyPr>
            <a:lstStyle/>
            <a:p>
              <a:pPr algn="just"/>
              <a:r>
                <a:rPr lang="en-GB" sz="1100" dirty="0">
                  <a:solidFill>
                    <a:srgbClr val="55C2D2"/>
                  </a:solidFill>
                  <a:latin typeface="+mj-lt"/>
                </a:rPr>
                <a:t>Note: </a:t>
              </a:r>
              <a:r>
                <a:rPr lang="en-GB" sz="1100" dirty="0">
                  <a:solidFill>
                    <a:srgbClr val="55C2D2"/>
                  </a:solidFill>
                  <a:latin typeface="+mj-lt"/>
                  <a:ea typeface="Calibri" panose="020F0502020204030204" pitchFamily="34" charset="0"/>
                  <a:cs typeface="Calibri Light" panose="020F0302020204030204" pitchFamily="34" charset="0"/>
                </a:rPr>
                <a:t>Albania, Georgia &amp; Luxembourg have &lt;5 adults seen in 2023 and are excluded from the table but the individuals are included in the total number.</a:t>
              </a:r>
            </a:p>
            <a:p>
              <a:pPr algn="just"/>
              <a:r>
                <a:rPr lang="en-GB" sz="1100" dirty="0">
                  <a:solidFill>
                    <a:srgbClr val="55C2D2"/>
                  </a:solidFill>
                  <a:latin typeface="+mj-lt"/>
                  <a:ea typeface="Calibri" panose="020F0502020204030204" pitchFamily="34" charset="0"/>
                  <a:cs typeface="Calibri Light" panose="020F0302020204030204" pitchFamily="34" charset="0"/>
                </a:rPr>
                <a:t>Note: For Austria, Finland, Greece and Switzerland the information on age at diagnosis is missing for more than 10% of the people with CF.</a:t>
              </a:r>
            </a:p>
          </p:txBody>
        </p:sp>
        <p:pic>
          <p:nvPicPr>
            <p:cNvPr id="8" name="Picture 7" descr="A blue hexagon with white and black triangles&#10;&#10;Description automatically generated">
              <a:extLst>
                <a:ext uri="{FF2B5EF4-FFF2-40B4-BE49-F238E27FC236}">
                  <a16:creationId xmlns:a16="http://schemas.microsoft.com/office/drawing/2014/main" id="{1CE11D03-DFBF-268E-06FA-5AE26EFD89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D60469DB-D954-0165-A965-F2F988F6EDA1}"/>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Bakkeheim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967428928">
              <a:extLst>
                <a:ext uri="{FF2B5EF4-FFF2-40B4-BE49-F238E27FC236}">
                  <a16:creationId xmlns:a16="http://schemas.microsoft.com/office/drawing/2014/main" id="{A6EC9938-F0E0-59AC-3590-8CD6894F8B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7437" y="1125808"/>
              <a:ext cx="4422137" cy="5133022"/>
            </a:xfrm>
            <a:prstGeom prst="rect">
              <a:avLst/>
            </a:prstGeom>
            <a:noFill/>
            <a:ln>
              <a:noFill/>
            </a:ln>
          </p:spPr>
        </p:pic>
      </p:grpSp>
    </p:spTree>
    <p:extLst>
      <p:ext uri="{BB962C8B-B14F-4D97-AF65-F5344CB8AC3E}">
        <p14:creationId xmlns:p14="http://schemas.microsoft.com/office/powerpoint/2010/main" val="3372761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63C06806-6924-666B-9851-63025476FBAF}"/>
              </a:ext>
            </a:extLst>
          </p:cNvPr>
          <p:cNvGrpSpPr/>
          <p:nvPr/>
        </p:nvGrpSpPr>
        <p:grpSpPr>
          <a:xfrm>
            <a:off x="-15875" y="0"/>
            <a:ext cx="9125132" cy="6863937"/>
            <a:chOff x="-15875" y="0"/>
            <a:chExt cx="9125132" cy="6863937"/>
          </a:xfrm>
        </p:grpSpPr>
        <p:sp>
          <p:nvSpPr>
            <p:cNvPr id="6" name="TextBox 5">
              <a:extLst>
                <a:ext uri="{FF2B5EF4-FFF2-40B4-BE49-F238E27FC236}">
                  <a16:creationId xmlns:a16="http://schemas.microsoft.com/office/drawing/2014/main" id="{1A806116-3061-CA1F-2E89-5033E454FA4A}"/>
                </a:ext>
              </a:extLst>
            </p:cNvPr>
            <p:cNvSpPr txBox="1"/>
            <p:nvPr/>
          </p:nvSpPr>
          <p:spPr>
            <a:xfrm>
              <a:off x="1385009" y="253445"/>
              <a:ext cx="750499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More than 85% of young children with CF are diagnosed through newborn screening.</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385010" y="34874"/>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2.5</a:t>
              </a:r>
            </a:p>
          </p:txBody>
        </p:sp>
        <p:sp>
          <p:nvSpPr>
            <p:cNvPr id="3" name="TextBox 2">
              <a:extLst>
                <a:ext uri="{FF2B5EF4-FFF2-40B4-BE49-F238E27FC236}">
                  <a16:creationId xmlns:a16="http://schemas.microsoft.com/office/drawing/2014/main" id="{A865EFFA-0A6A-C5EE-3189-32D41E6E3F44}"/>
                </a:ext>
              </a:extLst>
            </p:cNvPr>
            <p:cNvSpPr txBox="1"/>
            <p:nvPr/>
          </p:nvSpPr>
          <p:spPr>
            <a:xfrm>
              <a:off x="717367" y="503141"/>
              <a:ext cx="7894198"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Proportion of children with CF who underwent neonatal screening, by country and overall. Children 5 years old or younger seen in 2023.</a:t>
              </a:r>
            </a:p>
          </p:txBody>
        </p:sp>
        <p:sp>
          <p:nvSpPr>
            <p:cNvPr id="2" name="TextBox 1">
              <a:extLst>
                <a:ext uri="{FF2B5EF4-FFF2-40B4-BE49-F238E27FC236}">
                  <a16:creationId xmlns:a16="http://schemas.microsoft.com/office/drawing/2014/main" id="{62A89D6A-31DD-6320-FB7C-A36FD41D7372}"/>
                </a:ext>
              </a:extLst>
            </p:cNvPr>
            <p:cNvSpPr txBox="1"/>
            <p:nvPr/>
          </p:nvSpPr>
          <p:spPr>
            <a:xfrm>
              <a:off x="5096057" y="2793485"/>
              <a:ext cx="4013200" cy="1615827"/>
            </a:xfrm>
            <a:prstGeom prst="rect">
              <a:avLst/>
            </a:prstGeom>
            <a:noFill/>
          </p:spPr>
          <p:txBody>
            <a:bodyPr wrap="square">
              <a:spAutoFit/>
            </a:bodyPr>
            <a:lstStyle/>
            <a:p>
              <a:pPr algn="just"/>
              <a:r>
                <a:rPr lang="en-GB" sz="1100" dirty="0">
                  <a:solidFill>
                    <a:srgbClr val="55C2D2"/>
                  </a:solidFill>
                  <a:latin typeface="+mj-lt"/>
                </a:rPr>
                <a:t>Note: </a:t>
              </a:r>
              <a:r>
                <a:rPr lang="en-GB" sz="1100" dirty="0">
                  <a:solidFill>
                    <a:srgbClr val="55C2D2"/>
                  </a:solidFill>
                  <a:latin typeface="+mj-lt"/>
                  <a:ea typeface="Calibri" panose="020F0502020204030204" pitchFamily="34" charset="0"/>
                  <a:cs typeface="Calibri Light" panose="020F0302020204030204" pitchFamily="34" charset="0"/>
                </a:rPr>
                <a:t>Cyprus and Iceland have &lt;5 children 5 years old or younger seen in 2023 and are excluded from the graph.</a:t>
              </a:r>
            </a:p>
            <a:p>
              <a:pPr algn="just"/>
              <a:endParaRPr lang="en-GB" sz="1100" dirty="0">
                <a:solidFill>
                  <a:srgbClr val="55C2D2"/>
                </a:solidFill>
                <a:latin typeface="+mj-lt"/>
                <a:ea typeface="Calibri" panose="020F0502020204030204" pitchFamily="34" charset="0"/>
                <a:cs typeface="Calibri Light" panose="020F0302020204030204" pitchFamily="34" charset="0"/>
              </a:endParaRPr>
            </a:p>
            <a:p>
              <a:pPr algn="just"/>
              <a:r>
                <a:rPr lang="en-GB" sz="1100" dirty="0">
                  <a:solidFill>
                    <a:srgbClr val="55C2D2"/>
                  </a:solidFill>
                  <a:latin typeface="+mj-lt"/>
                  <a:ea typeface="Calibri" panose="020F0502020204030204" pitchFamily="34" charset="0"/>
                  <a:cs typeface="Calibri Light" panose="020F0302020204030204" pitchFamily="34" charset="0"/>
                </a:rPr>
                <a:t>Note: For Israel and Ukraine the information on neonatal screening is missing for more than 10% of the children ≤5 years old.</a:t>
              </a:r>
            </a:p>
            <a:p>
              <a:pPr algn="just"/>
              <a:endParaRPr lang="en-GB" sz="1100" dirty="0">
                <a:solidFill>
                  <a:srgbClr val="55C2D2"/>
                </a:solidFill>
                <a:latin typeface="+mj-lt"/>
                <a:ea typeface="Calibri" panose="020F0502020204030204" pitchFamily="34" charset="0"/>
                <a:cs typeface="Calibri Light" panose="020F0302020204030204" pitchFamily="34" charset="0"/>
              </a:endParaRPr>
            </a:p>
            <a:p>
              <a:pPr algn="just"/>
              <a:r>
                <a:rPr lang="en-GB" sz="1100" dirty="0">
                  <a:solidFill>
                    <a:srgbClr val="55C2D2"/>
                  </a:solidFill>
                  <a:latin typeface="+mj-lt"/>
                  <a:ea typeface="Calibri" panose="020F0502020204030204" pitchFamily="34" charset="0"/>
                  <a:cs typeface="Calibri Light" panose="020F0302020204030204" pitchFamily="34" charset="0"/>
                </a:rPr>
                <a:t>Note: For France and the United Kingdom positive answers (“neonatal screening done”) are reported only when neonatal screening is one of the factors that led to CF diagnosis.</a:t>
              </a:r>
            </a:p>
          </p:txBody>
        </p:sp>
        <p:sp>
          <p:nvSpPr>
            <p:cNvPr id="8" name="Text Placeholder 8">
              <a:extLst>
                <a:ext uri="{FF2B5EF4-FFF2-40B4-BE49-F238E27FC236}">
                  <a16:creationId xmlns:a16="http://schemas.microsoft.com/office/drawing/2014/main" id="{C4986C4C-A0A0-6D76-79B6-0C5EBCD83C3F}"/>
                </a:ext>
              </a:extLst>
            </p:cNvPr>
            <p:cNvSpPr txBox="1">
              <a:spLocks/>
            </p:cNvSpPr>
            <p:nvPr/>
          </p:nvSpPr>
          <p:spPr>
            <a:xfrm>
              <a:off x="5343358"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967428929">
              <a:extLst>
                <a:ext uri="{FF2B5EF4-FFF2-40B4-BE49-F238E27FC236}">
                  <a16:creationId xmlns:a16="http://schemas.microsoft.com/office/drawing/2014/main" id="{BDEE0960-0938-2544-CD48-3C9D642971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1129913"/>
              <a:ext cx="5130800" cy="5734024"/>
            </a:xfrm>
            <a:prstGeom prst="rect">
              <a:avLst/>
            </a:prstGeom>
            <a:noFill/>
            <a:ln>
              <a:noFill/>
            </a:ln>
          </p:spPr>
        </p:pic>
        <p:pic>
          <p:nvPicPr>
            <p:cNvPr id="5" name="Picture 4" descr="A blue hexagon with white and black triangles&#10;&#10;Description automatically generated">
              <a:extLst>
                <a:ext uri="{FF2B5EF4-FFF2-40B4-BE49-F238E27FC236}">
                  <a16:creationId xmlns:a16="http://schemas.microsoft.com/office/drawing/2014/main" id="{073065A1-43A3-7DAA-AE38-11A744236E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spTree>
    <p:extLst>
      <p:ext uri="{BB962C8B-B14F-4D97-AF65-F5344CB8AC3E}">
        <p14:creationId xmlns:p14="http://schemas.microsoft.com/office/powerpoint/2010/main" val="2310589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78F02DCC-E975-8A52-CA7A-859EE776A7CA}"/>
              </a:ext>
            </a:extLst>
          </p:cNvPr>
          <p:cNvGrpSpPr/>
          <p:nvPr/>
        </p:nvGrpSpPr>
        <p:grpSpPr>
          <a:xfrm>
            <a:off x="0" y="0"/>
            <a:ext cx="7975600" cy="6858000"/>
            <a:chOff x="0" y="0"/>
            <a:chExt cx="7975600"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435809" y="266295"/>
              <a:ext cx="653979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Meconium ileus at birth is not rare and may be the first symptom of CF detected in newborns.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35810" y="47724"/>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2.6</a:t>
              </a:r>
            </a:p>
          </p:txBody>
        </p:sp>
        <p:sp>
          <p:nvSpPr>
            <p:cNvPr id="3" name="TextBox 2">
              <a:extLst>
                <a:ext uri="{FF2B5EF4-FFF2-40B4-BE49-F238E27FC236}">
                  <a16:creationId xmlns:a16="http://schemas.microsoft.com/office/drawing/2014/main" id="{A865EFFA-0A6A-C5EE-3189-32D41E6E3F44}"/>
                </a:ext>
              </a:extLst>
            </p:cNvPr>
            <p:cNvSpPr txBox="1"/>
            <p:nvPr/>
          </p:nvSpPr>
          <p:spPr>
            <a:xfrm>
              <a:off x="768779" y="507884"/>
              <a:ext cx="6939412"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People with CF with meconium ileus, by country and overall. People with CF aged 10 years or younger.</a:t>
              </a:r>
            </a:p>
          </p:txBody>
        </p:sp>
        <p:pic>
          <p:nvPicPr>
            <p:cNvPr id="8" name="Picture 7" descr="A blue hexagon with white and black triangles&#10;&#10;Description automatically generated">
              <a:extLst>
                <a:ext uri="{FF2B5EF4-FFF2-40B4-BE49-F238E27FC236}">
                  <a16:creationId xmlns:a16="http://schemas.microsoft.com/office/drawing/2014/main" id="{B5C26D8C-74D0-0959-5409-35A888A1B7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B88FB92F-CC2D-B980-A240-E2F4A235E16D}"/>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967428930">
              <a:extLst>
                <a:ext uri="{FF2B5EF4-FFF2-40B4-BE49-F238E27FC236}">
                  <a16:creationId xmlns:a16="http://schemas.microsoft.com/office/drawing/2014/main" id="{62EA719C-2658-6DB1-5825-EBC65D90E6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0316" y="769494"/>
              <a:ext cx="5239183" cy="5862175"/>
            </a:xfrm>
            <a:prstGeom prst="rect">
              <a:avLst/>
            </a:prstGeom>
            <a:noFill/>
            <a:ln>
              <a:noFill/>
            </a:ln>
          </p:spPr>
        </p:pic>
      </p:grpSp>
    </p:spTree>
    <p:extLst>
      <p:ext uri="{BB962C8B-B14F-4D97-AF65-F5344CB8AC3E}">
        <p14:creationId xmlns:p14="http://schemas.microsoft.com/office/powerpoint/2010/main" val="3212723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us-titre 2">
            <a:extLst>
              <a:ext uri="{FF2B5EF4-FFF2-40B4-BE49-F238E27FC236}">
                <a16:creationId xmlns:a16="http://schemas.microsoft.com/office/drawing/2014/main" id="{7D502303-B950-FCC0-90D0-7211D13A7189}"/>
              </a:ext>
            </a:extLst>
          </p:cNvPr>
          <p:cNvSpPr txBox="1">
            <a:spLocks/>
          </p:cNvSpPr>
          <p:nvPr/>
        </p:nvSpPr>
        <p:spPr>
          <a:xfrm>
            <a:off x="6318843" y="6677553"/>
            <a:ext cx="1620223" cy="139836"/>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spcBef>
                <a:spcPts val="0"/>
              </a:spcBef>
            </a:pPr>
            <a:r>
              <a:rPr lang="fr-FR" sz="750" dirty="0" err="1">
                <a:solidFill>
                  <a:schemeClr val="tx1">
                    <a:lumMod val="65000"/>
                    <a:lumOff val="35000"/>
                  </a:schemeClr>
                </a:solidFill>
                <a:latin typeface="Arial" panose="020B0604020202020204" pitchFamily="34" charset="0"/>
                <a:cs typeface="Arial" panose="020B0604020202020204" pitchFamily="34" charset="0"/>
              </a:rPr>
              <a:t>www.ecfs.eu</a:t>
            </a:r>
            <a:r>
              <a:rPr lang="fr-FR" sz="750" dirty="0">
                <a:solidFill>
                  <a:schemeClr val="tx1">
                    <a:lumMod val="65000"/>
                    <a:lumOff val="35000"/>
                  </a:schemeClr>
                </a:solidFill>
                <a:latin typeface="Arial" panose="020B0604020202020204" pitchFamily="34" charset="0"/>
                <a:cs typeface="Arial" panose="020B0604020202020204" pitchFamily="34" charset="0"/>
              </a:rPr>
              <a:t>/</a:t>
            </a:r>
            <a:r>
              <a:rPr lang="fr-FR" sz="750" dirty="0" err="1">
                <a:solidFill>
                  <a:schemeClr val="tx1">
                    <a:lumMod val="65000"/>
                    <a:lumOff val="35000"/>
                  </a:schemeClr>
                </a:solidFill>
                <a:latin typeface="Arial" panose="020B0604020202020204" pitchFamily="34" charset="0"/>
                <a:cs typeface="Arial" panose="020B0604020202020204" pitchFamily="34" charset="0"/>
              </a:rPr>
              <a:t>pr</a:t>
            </a:r>
            <a:endParaRPr lang="fr-FR" sz="75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sp>
        <p:nvSpPr>
          <p:cNvPr id="6" name="TextBox 5">
            <a:extLst>
              <a:ext uri="{FF2B5EF4-FFF2-40B4-BE49-F238E27FC236}">
                <a16:creationId xmlns:a16="http://schemas.microsoft.com/office/drawing/2014/main" id="{0BD9504C-DE10-1B95-7AC5-FFB82611CDBC}"/>
              </a:ext>
            </a:extLst>
          </p:cNvPr>
          <p:cNvSpPr txBox="1"/>
          <p:nvPr/>
        </p:nvSpPr>
        <p:spPr>
          <a:xfrm>
            <a:off x="0" y="1316397"/>
            <a:ext cx="2967136" cy="4616648"/>
          </a:xfrm>
          <a:prstGeom prst="rect">
            <a:avLst/>
          </a:prstGeom>
          <a:noFill/>
        </p:spPr>
        <p:txBody>
          <a:bodyPr wrap="square" rtlCol="0">
            <a:spAutoFit/>
          </a:bodyPr>
          <a:lstStyle/>
          <a:p>
            <a:pPr algn="just"/>
            <a:r>
              <a:rPr lang="en-GB" sz="1050" dirty="0">
                <a:solidFill>
                  <a:srgbClr val="55C2D2"/>
                </a:solidFill>
                <a:latin typeface="+mj-lt"/>
                <a:hlinkClick r:id="rId4" action="ppaction://hlinksldjump">
                  <a:extLst>
                    <a:ext uri="{A12FA001-AC4F-418D-AE19-62706E023703}">
                      <ahyp:hlinkClr xmlns:ahyp="http://schemas.microsoft.com/office/drawing/2018/hyperlinkcolor" val="tx"/>
                    </a:ext>
                  </a:extLst>
                </a:hlinkClick>
              </a:rPr>
              <a:t>CHAPTER 1: DEMOGRAPHICS</a:t>
            </a:r>
            <a:endParaRPr lang="en-GB" sz="1050" dirty="0">
              <a:solidFill>
                <a:srgbClr val="55C2D2"/>
              </a:solidFill>
              <a:latin typeface="+mj-lt"/>
            </a:endParaRPr>
          </a:p>
          <a:p>
            <a:pPr algn="just"/>
            <a:r>
              <a:rPr lang="en-GB" sz="900" dirty="0">
                <a:solidFill>
                  <a:schemeClr val="tx1">
                    <a:lumMod val="75000"/>
                    <a:lumOff val="25000"/>
                  </a:schemeClr>
                </a:solidFill>
                <a:latin typeface="+mj-lt"/>
                <a:hlinkClick r:id="rId5" action="ppaction://hlinksldjump">
                  <a:extLst>
                    <a:ext uri="{A12FA001-AC4F-418D-AE19-62706E023703}">
                      <ahyp:hlinkClr xmlns:ahyp="http://schemas.microsoft.com/office/drawing/2018/hyperlinkcolor" val="tx"/>
                    </a:ext>
                  </a:extLst>
                </a:hlinkClick>
              </a:rPr>
              <a:t>1.1 Map of countries</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6" action="ppaction://hlinksldjump">
                  <a:extLst>
                    <a:ext uri="{A12FA001-AC4F-418D-AE19-62706E023703}">
                      <ahyp:hlinkClr xmlns:ahyp="http://schemas.microsoft.com/office/drawing/2018/hyperlinkcolor" val="tx"/>
                    </a:ext>
                  </a:extLst>
                </a:hlinkClick>
              </a:rPr>
              <a:t>1.2 Number of people with CF</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7" action="ppaction://hlinksldjump">
                  <a:extLst>
                    <a:ext uri="{A12FA001-AC4F-418D-AE19-62706E023703}">
                      <ahyp:hlinkClr xmlns:ahyp="http://schemas.microsoft.com/office/drawing/2018/hyperlinkcolor" val="tx"/>
                    </a:ext>
                  </a:extLst>
                </a:hlinkClick>
              </a:rPr>
              <a:t>1.3 Countries in ECFSPR</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8" action="ppaction://hlinksldjump">
                  <a:extLst>
                    <a:ext uri="{A12FA001-AC4F-418D-AE19-62706E023703}">
                      <ahyp:hlinkClr xmlns:ahyp="http://schemas.microsoft.com/office/drawing/2018/hyperlinkcolor" val="tx"/>
                    </a:ext>
                  </a:extLst>
                </a:hlinkClick>
              </a:rPr>
              <a:t>1.4 Age at follow-up distribution</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9" action="ppaction://hlinksldjump">
                  <a:extLst>
                    <a:ext uri="{A12FA001-AC4F-418D-AE19-62706E023703}">
                      <ahyp:hlinkClr xmlns:ahyp="http://schemas.microsoft.com/office/drawing/2018/hyperlinkcolor" val="tx"/>
                    </a:ext>
                  </a:extLst>
                </a:hlinkClick>
              </a:rPr>
              <a:t>1.5 Distribution by sex</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10" action="ppaction://hlinksldjump">
                  <a:extLst>
                    <a:ext uri="{A12FA001-AC4F-418D-AE19-62706E023703}">
                      <ahyp:hlinkClr xmlns:ahyp="http://schemas.microsoft.com/office/drawing/2018/hyperlinkcolor" val="tx"/>
                    </a:ext>
                  </a:extLst>
                </a:hlinkClick>
              </a:rPr>
              <a:t>1.6 Proportion of children and adults</a:t>
            </a:r>
            <a:endParaRPr lang="en-GB" sz="900" dirty="0">
              <a:solidFill>
                <a:schemeClr val="tx1">
                  <a:lumMod val="75000"/>
                  <a:lumOff val="25000"/>
                </a:schemeClr>
              </a:solidFill>
              <a:latin typeface="+mj-lt"/>
            </a:endParaRPr>
          </a:p>
          <a:p>
            <a:pPr algn="just"/>
            <a:r>
              <a:rPr lang="en-GB" sz="900" u="sng" dirty="0">
                <a:solidFill>
                  <a:schemeClr val="tx1">
                    <a:lumMod val="75000"/>
                    <a:lumOff val="25000"/>
                  </a:schemeClr>
                </a:solidFill>
                <a:latin typeface="+mj-lt"/>
                <a:hlinkClick r:id="rId11" action="ppaction://hlinksldjump">
                  <a:extLst>
                    <a:ext uri="{A12FA001-AC4F-418D-AE19-62706E023703}">
                      <ahyp:hlinkClr xmlns:ahyp="http://schemas.microsoft.com/office/drawing/2018/hyperlinkcolor" val="tx"/>
                    </a:ext>
                  </a:extLst>
                </a:hlinkClick>
              </a:rPr>
              <a:t>1.7 People with CF and percentage of adults and children from 2008 to 202</a:t>
            </a:r>
            <a:r>
              <a:rPr lang="en-GB" sz="900" u="sng" dirty="0">
                <a:solidFill>
                  <a:schemeClr val="tx1">
                    <a:lumMod val="75000"/>
                    <a:lumOff val="25000"/>
                  </a:schemeClr>
                </a:solidFill>
                <a:latin typeface="+mj-lt"/>
              </a:rPr>
              <a:t>3</a:t>
            </a:r>
          </a:p>
          <a:p>
            <a:pPr algn="just"/>
            <a:r>
              <a:rPr lang="en-GB" sz="900" dirty="0">
                <a:solidFill>
                  <a:schemeClr val="tx1">
                    <a:lumMod val="75000"/>
                    <a:lumOff val="25000"/>
                  </a:schemeClr>
                </a:solidFill>
                <a:latin typeface="+mj-lt"/>
                <a:hlinkClick r:id="rId12" action="ppaction://hlinksldjump">
                  <a:extLst>
                    <a:ext uri="{A12FA001-AC4F-418D-AE19-62706E023703}">
                      <ahyp:hlinkClr xmlns:ahyp="http://schemas.microsoft.com/office/drawing/2018/hyperlinkcolor" val="tx"/>
                    </a:ext>
                  </a:extLst>
                </a:hlinkClick>
              </a:rPr>
              <a:t>1.8 Age at follow-up by country and overall</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13" action="ppaction://hlinksldjump">
                  <a:extLst>
                    <a:ext uri="{A12FA001-AC4F-418D-AE19-62706E023703}">
                      <ahyp:hlinkClr xmlns:ahyp="http://schemas.microsoft.com/office/drawing/2018/hyperlinkcolor" val="tx"/>
                    </a:ext>
                  </a:extLst>
                </a:hlinkClick>
              </a:rPr>
              <a:t>1.9 Sex distribution by country and overall</a:t>
            </a:r>
            <a:endParaRPr lang="en-GB" sz="900" dirty="0">
              <a:solidFill>
                <a:schemeClr val="tx1">
                  <a:lumMod val="75000"/>
                  <a:lumOff val="25000"/>
                </a:schemeClr>
              </a:solidFill>
              <a:latin typeface="+mj-lt"/>
            </a:endParaRPr>
          </a:p>
          <a:p>
            <a:pPr algn="just"/>
            <a:r>
              <a:rPr lang="en-GB" sz="1050" dirty="0">
                <a:solidFill>
                  <a:srgbClr val="55C2D2"/>
                </a:solidFill>
                <a:latin typeface="+mj-lt"/>
                <a:hlinkClick r:id="rId14" action="ppaction://hlinksldjump">
                  <a:extLst>
                    <a:ext uri="{A12FA001-AC4F-418D-AE19-62706E023703}">
                      <ahyp:hlinkClr xmlns:ahyp="http://schemas.microsoft.com/office/drawing/2018/hyperlinkcolor" val="tx"/>
                    </a:ext>
                  </a:extLst>
                </a:hlinkClick>
              </a:rPr>
              <a:t>CHAPTER 2: DIAGNOSIS</a:t>
            </a:r>
            <a:endParaRPr lang="en-GB" sz="1050" dirty="0">
              <a:solidFill>
                <a:srgbClr val="55C2D2"/>
              </a:solidFill>
              <a:latin typeface="+mj-lt"/>
            </a:endParaRPr>
          </a:p>
          <a:p>
            <a:pPr algn="just"/>
            <a:r>
              <a:rPr lang="en-GB" sz="900" dirty="0">
                <a:solidFill>
                  <a:schemeClr val="tx1">
                    <a:lumMod val="75000"/>
                    <a:lumOff val="25000"/>
                  </a:schemeClr>
                </a:solidFill>
                <a:latin typeface="+mj-lt"/>
                <a:hlinkClick r:id="rId15" action="ppaction://hlinksldjump">
                  <a:extLst>
                    <a:ext uri="{A12FA001-AC4F-418D-AE19-62706E023703}">
                      <ahyp:hlinkClr xmlns:ahyp="http://schemas.microsoft.com/office/drawing/2018/hyperlinkcolor" val="tx"/>
                    </a:ext>
                  </a:extLst>
                </a:hlinkClick>
              </a:rPr>
              <a:t>2.1 Age at diagnosis, &lt;18 years</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16" action="ppaction://hlinksldjump">
                  <a:extLst>
                    <a:ext uri="{A12FA001-AC4F-418D-AE19-62706E023703}">
                      <ahyp:hlinkClr xmlns:ahyp="http://schemas.microsoft.com/office/drawing/2018/hyperlinkcolor" val="tx"/>
                    </a:ext>
                  </a:extLst>
                </a:hlinkClick>
              </a:rPr>
              <a:t>2.2 Age at diagnosis, adults</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17" action="ppaction://hlinksldjump">
                  <a:extLst>
                    <a:ext uri="{A12FA001-AC4F-418D-AE19-62706E023703}">
                      <ahyp:hlinkClr xmlns:ahyp="http://schemas.microsoft.com/office/drawing/2018/hyperlinkcolor" val="tx"/>
                    </a:ext>
                  </a:extLst>
                </a:hlinkClick>
              </a:rPr>
              <a:t>2.3  Children diagnosed &lt;3 months or 3 months – 18 years</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18" action="ppaction://hlinksldjump">
                  <a:extLst>
                    <a:ext uri="{A12FA001-AC4F-418D-AE19-62706E023703}">
                      <ahyp:hlinkClr xmlns:ahyp="http://schemas.microsoft.com/office/drawing/2018/hyperlinkcolor" val="tx"/>
                    </a:ext>
                  </a:extLst>
                </a:hlinkClick>
              </a:rPr>
              <a:t>2.4 Adults diagnosed &lt;3months or 3 months – 18 years</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19" action="ppaction://hlinksldjump">
                  <a:extLst>
                    <a:ext uri="{A12FA001-AC4F-418D-AE19-62706E023703}">
                      <ahyp:hlinkClr xmlns:ahyp="http://schemas.microsoft.com/office/drawing/2018/hyperlinkcolor" val="tx"/>
                    </a:ext>
                  </a:extLst>
                </a:hlinkClick>
              </a:rPr>
              <a:t>2.5 Proportion of children, underwent neonatal screening</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20" action="ppaction://hlinksldjump">
                  <a:extLst>
                    <a:ext uri="{A12FA001-AC4F-418D-AE19-62706E023703}">
                      <ahyp:hlinkClr xmlns:ahyp="http://schemas.microsoft.com/office/drawing/2018/hyperlinkcolor" val="tx"/>
                    </a:ext>
                  </a:extLst>
                </a:hlinkClick>
              </a:rPr>
              <a:t>2.6 People with CF with meconium, ileus</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21" action="ppaction://hlinksldjump">
                  <a:extLst>
                    <a:ext uri="{A12FA001-AC4F-418D-AE19-62706E023703}">
                      <ahyp:hlinkClr xmlns:ahyp="http://schemas.microsoft.com/office/drawing/2018/hyperlinkcolor" val="tx"/>
                    </a:ext>
                  </a:extLst>
                </a:hlinkClick>
              </a:rPr>
              <a:t>2.7 Neonatal screening done in people with CF 5 years old or younger in the year of follow-up from 2013 to 202</a:t>
            </a:r>
            <a:r>
              <a:rPr lang="en-GB" sz="900" dirty="0">
                <a:solidFill>
                  <a:schemeClr val="tx1">
                    <a:lumMod val="75000"/>
                    <a:lumOff val="25000"/>
                  </a:schemeClr>
                </a:solidFill>
                <a:latin typeface="+mj-lt"/>
              </a:rPr>
              <a:t>3</a:t>
            </a:r>
          </a:p>
          <a:p>
            <a:pPr algn="just"/>
            <a:r>
              <a:rPr lang="en-GB" sz="1050" dirty="0">
                <a:solidFill>
                  <a:srgbClr val="55C2D2"/>
                </a:solidFill>
                <a:latin typeface="+mj-lt"/>
                <a:hlinkClick r:id="rId22" action="ppaction://hlinksldjump">
                  <a:extLst>
                    <a:ext uri="{A12FA001-AC4F-418D-AE19-62706E023703}">
                      <ahyp:hlinkClr xmlns:ahyp="http://schemas.microsoft.com/office/drawing/2018/hyperlinkcolor" val="tx"/>
                    </a:ext>
                  </a:extLst>
                </a:hlinkClick>
              </a:rPr>
              <a:t>CHAPTER 3: GENETICS</a:t>
            </a:r>
            <a:endParaRPr lang="en-GB" sz="1050" dirty="0">
              <a:solidFill>
                <a:srgbClr val="55C2D2"/>
              </a:solidFill>
              <a:latin typeface="+mj-lt"/>
            </a:endParaRPr>
          </a:p>
          <a:p>
            <a:pPr algn="just"/>
            <a:r>
              <a:rPr lang="en-GB" sz="900" dirty="0">
                <a:solidFill>
                  <a:schemeClr val="tx1">
                    <a:lumMod val="75000"/>
                    <a:lumOff val="25000"/>
                  </a:schemeClr>
                </a:solidFill>
                <a:latin typeface="+mj-lt"/>
                <a:hlinkClick r:id="rId23" action="ppaction://hlinksldjump">
                  <a:extLst>
                    <a:ext uri="{A12FA001-AC4F-418D-AE19-62706E023703}">
                      <ahyp:hlinkClr xmlns:ahyp="http://schemas.microsoft.com/office/drawing/2018/hyperlinkcolor" val="tx"/>
                    </a:ext>
                  </a:extLst>
                </a:hlinkClick>
              </a:rPr>
              <a:t>3.1 Proportion of identified variants</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24" action="ppaction://hlinksldjump">
                  <a:extLst>
                    <a:ext uri="{A12FA001-AC4F-418D-AE19-62706E023703}">
                      <ahyp:hlinkClr xmlns:ahyp="http://schemas.microsoft.com/office/drawing/2018/hyperlinkcolor" val="tx"/>
                    </a:ext>
                  </a:extLst>
                </a:hlinkClick>
              </a:rPr>
              <a:t>3.2 Prevalence of F508del homozygous and heterozygous</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25" action="ppaction://hlinksldjump">
                  <a:extLst>
                    <a:ext uri="{A12FA001-AC4F-418D-AE19-62706E023703}">
                      <ahyp:hlinkClr xmlns:ahyp="http://schemas.microsoft.com/office/drawing/2018/hyperlinkcolor" val="tx"/>
                    </a:ext>
                  </a:extLst>
                </a:hlinkClick>
              </a:rPr>
              <a:t>3.3 Map distribution of F508del variant</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26" action="ppaction://hlinksldjump">
                  <a:extLst>
                    <a:ext uri="{A12FA001-AC4F-418D-AE19-62706E023703}">
                      <ahyp:hlinkClr xmlns:ahyp="http://schemas.microsoft.com/office/drawing/2018/hyperlinkcolor" val="tx"/>
                    </a:ext>
                  </a:extLst>
                </a:hlinkClick>
              </a:rPr>
              <a:t>3.4 Map distribution of G542X variant</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27" action="ppaction://hlinksldjump">
                  <a:extLst>
                    <a:ext uri="{A12FA001-AC4F-418D-AE19-62706E023703}">
                      <ahyp:hlinkClr xmlns:ahyp="http://schemas.microsoft.com/office/drawing/2018/hyperlinkcolor" val="tx"/>
                    </a:ext>
                  </a:extLst>
                </a:hlinkClick>
              </a:rPr>
              <a:t>3.5 Map distribution of N130K variant</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28" action="ppaction://hlinksldjump">
                  <a:extLst>
                    <a:ext uri="{A12FA001-AC4F-418D-AE19-62706E023703}">
                      <ahyp:hlinkClr xmlns:ahyp="http://schemas.microsoft.com/office/drawing/2018/hyperlinkcolor" val="tx"/>
                    </a:ext>
                  </a:extLst>
                </a:hlinkClick>
              </a:rPr>
              <a:t>3.6 Map distribution of G551D variant</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29" action="ppaction://hlinksldjump">
                  <a:extLst>
                    <a:ext uri="{A12FA001-AC4F-418D-AE19-62706E023703}">
                      <ahyp:hlinkClr xmlns:ahyp="http://schemas.microsoft.com/office/drawing/2018/hyperlinkcolor" val="tx"/>
                    </a:ext>
                  </a:extLst>
                </a:hlinkClick>
              </a:rPr>
              <a:t>3.7 Map distribution of 2789+5G&gt;A variant</a:t>
            </a:r>
            <a:endParaRPr lang="en-GB" sz="1050" dirty="0">
              <a:solidFill>
                <a:schemeClr val="tx1">
                  <a:lumMod val="75000"/>
                  <a:lumOff val="25000"/>
                </a:schemeClr>
              </a:solidFill>
              <a:latin typeface="+mj-lt"/>
            </a:endParaRPr>
          </a:p>
          <a:p>
            <a:pPr algn="just"/>
            <a:r>
              <a:rPr lang="en-GB" sz="1050" dirty="0">
                <a:solidFill>
                  <a:srgbClr val="55C2D2"/>
                </a:solidFill>
                <a:latin typeface="+mj-lt"/>
                <a:hlinkClick r:id="rId27" action="ppaction://hlinksldjump">
                  <a:extLst>
                    <a:ext uri="{A12FA001-AC4F-418D-AE19-62706E023703}">
                      <ahyp:hlinkClr xmlns:ahyp="http://schemas.microsoft.com/office/drawing/2018/hyperlinkcolor" val="tx"/>
                    </a:ext>
                  </a:extLst>
                </a:hlinkClick>
              </a:rPr>
              <a:t>CHAPTER 4: LUNG FUNCTION</a:t>
            </a:r>
            <a:endParaRPr lang="en-GB" sz="1050" dirty="0">
              <a:solidFill>
                <a:srgbClr val="55C2D2"/>
              </a:solidFill>
              <a:latin typeface="+mj-lt"/>
            </a:endParaRPr>
          </a:p>
          <a:p>
            <a:pPr algn="just"/>
            <a:r>
              <a:rPr lang="en-GB" sz="900" dirty="0">
                <a:solidFill>
                  <a:schemeClr val="tx1">
                    <a:lumMod val="75000"/>
                    <a:lumOff val="25000"/>
                  </a:schemeClr>
                </a:solidFill>
                <a:latin typeface="+mj-lt"/>
                <a:hlinkClick r:id="rId30" action="ppaction://hlinksldjump">
                  <a:extLst>
                    <a:ext uri="{A12FA001-AC4F-418D-AE19-62706E023703}">
                      <ahyp:hlinkClr xmlns:ahyp="http://schemas.microsoft.com/office/drawing/2018/hyperlinkcolor" val="tx"/>
                    </a:ext>
                  </a:extLst>
                </a:hlinkClick>
              </a:rPr>
              <a:t>4.1 FEV1% predicted, by country and overall</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31" action="ppaction://hlinksldjump">
                  <a:extLst>
                    <a:ext uri="{A12FA001-AC4F-418D-AE19-62706E023703}">
                      <ahyp:hlinkClr xmlns:ahyp="http://schemas.microsoft.com/office/drawing/2018/hyperlinkcolor" val="tx"/>
                    </a:ext>
                  </a:extLst>
                </a:hlinkClick>
              </a:rPr>
              <a:t>4.2 FEV1% predicted, descriptive statistics, by country</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32" action="ppaction://hlinksldjump">
                  <a:extLst>
                    <a:ext uri="{A12FA001-AC4F-418D-AE19-62706E023703}">
                      <ahyp:hlinkClr xmlns:ahyp="http://schemas.microsoft.com/office/drawing/2018/hyperlinkcolor" val="tx"/>
                    </a:ext>
                  </a:extLst>
                </a:hlinkClick>
              </a:rPr>
              <a:t>4.3 Median FEV1% by age group and by country</a:t>
            </a:r>
            <a:endParaRPr lang="en-GB" sz="900" dirty="0">
              <a:solidFill>
                <a:schemeClr val="tx1">
                  <a:lumMod val="75000"/>
                  <a:lumOff val="25000"/>
                </a:schemeClr>
              </a:solidFill>
              <a:latin typeface="+mj-lt"/>
            </a:endParaRPr>
          </a:p>
        </p:txBody>
      </p:sp>
      <p:sp>
        <p:nvSpPr>
          <p:cNvPr id="8" name="TextBox 7">
            <a:extLst>
              <a:ext uri="{FF2B5EF4-FFF2-40B4-BE49-F238E27FC236}">
                <a16:creationId xmlns:a16="http://schemas.microsoft.com/office/drawing/2014/main" id="{D3FB316A-7F46-26C0-6168-77680016CC92}"/>
              </a:ext>
            </a:extLst>
          </p:cNvPr>
          <p:cNvSpPr txBox="1"/>
          <p:nvPr/>
        </p:nvSpPr>
        <p:spPr>
          <a:xfrm>
            <a:off x="2913287" y="1337390"/>
            <a:ext cx="2911151" cy="5020605"/>
          </a:xfrm>
          <a:prstGeom prst="rect">
            <a:avLst/>
          </a:prstGeom>
          <a:noFill/>
        </p:spPr>
        <p:txBody>
          <a:bodyPr wrap="square">
            <a:spAutoFit/>
          </a:bodyPr>
          <a:lstStyle/>
          <a:p>
            <a:pPr algn="just"/>
            <a:r>
              <a:rPr lang="en-GB" sz="900" dirty="0">
                <a:solidFill>
                  <a:schemeClr val="tx1">
                    <a:lumMod val="75000"/>
                    <a:lumOff val="25000"/>
                  </a:schemeClr>
                </a:solidFill>
                <a:latin typeface="+mj-lt"/>
                <a:hlinkClick r:id="rId33" action="ppaction://hlinksldjump">
                  <a:extLst>
                    <a:ext uri="{A12FA001-AC4F-418D-AE19-62706E023703}">
                      <ahyp:hlinkClr xmlns:ahyp="http://schemas.microsoft.com/office/drawing/2018/hyperlinkcolor" val="tx"/>
                    </a:ext>
                  </a:extLst>
                </a:hlinkClick>
              </a:rPr>
              <a:t>4.4 Quartiles of FEV1% by age group and by country, 6 years or older</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34" action="ppaction://hlinksldjump">
                  <a:extLst>
                    <a:ext uri="{A12FA001-AC4F-418D-AE19-62706E023703}">
                      <ahyp:hlinkClr xmlns:ahyp="http://schemas.microsoft.com/office/drawing/2018/hyperlinkcolor" val="tx"/>
                    </a:ext>
                  </a:extLst>
                </a:hlinkClick>
              </a:rPr>
              <a:t>4.5 FEV1% 6-17 years by country</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35" action="ppaction://hlinksldjump">
                  <a:extLst>
                    <a:ext uri="{A12FA001-AC4F-418D-AE19-62706E023703}">
                      <ahyp:hlinkClr xmlns:ahyp="http://schemas.microsoft.com/office/drawing/2018/hyperlinkcolor" val="tx"/>
                    </a:ext>
                  </a:extLst>
                </a:hlinkClick>
              </a:rPr>
              <a:t>4.6 FEV1% 18-29 years by country</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36" action="ppaction://hlinksldjump">
                  <a:extLst>
                    <a:ext uri="{A12FA001-AC4F-418D-AE19-62706E023703}">
                      <ahyp:hlinkClr xmlns:ahyp="http://schemas.microsoft.com/office/drawing/2018/hyperlinkcolor" val="tx"/>
                    </a:ext>
                  </a:extLst>
                </a:hlinkClick>
              </a:rPr>
              <a:t>4.7 FEV1% 30 years or older by country</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37" action="ppaction://hlinksldjump">
                  <a:extLst>
                    <a:ext uri="{A12FA001-AC4F-418D-AE19-62706E023703}">
                      <ahyp:hlinkClr xmlns:ahyp="http://schemas.microsoft.com/office/drawing/2018/hyperlinkcolor" val="tx"/>
                    </a:ext>
                  </a:extLst>
                </a:hlinkClick>
              </a:rPr>
              <a:t>4.8 Median FEV1% by age group in 2013, 2018 and 202</a:t>
            </a:r>
            <a:r>
              <a:rPr lang="en-GB" sz="900" dirty="0">
                <a:solidFill>
                  <a:schemeClr val="tx1">
                    <a:lumMod val="75000"/>
                    <a:lumOff val="25000"/>
                  </a:schemeClr>
                </a:solidFill>
                <a:latin typeface="+mj-lt"/>
              </a:rPr>
              <a:t>3</a:t>
            </a:r>
          </a:p>
          <a:p>
            <a:pPr algn="just"/>
            <a:r>
              <a:rPr lang="en-GB" sz="1050" dirty="0">
                <a:solidFill>
                  <a:srgbClr val="55C2D2"/>
                </a:solidFill>
                <a:latin typeface="+mj-lt"/>
                <a:hlinkClick r:id="rId38" action="ppaction://hlinksldjump">
                  <a:extLst>
                    <a:ext uri="{A12FA001-AC4F-418D-AE19-62706E023703}">
                      <ahyp:hlinkClr xmlns:ahyp="http://schemas.microsoft.com/office/drawing/2018/hyperlinkcolor" val="tx"/>
                    </a:ext>
                  </a:extLst>
                </a:hlinkClick>
              </a:rPr>
              <a:t>CHAPTER 5: MICROBIOLOGY</a:t>
            </a:r>
            <a:endParaRPr lang="en-GB" sz="1050" dirty="0">
              <a:solidFill>
                <a:srgbClr val="55C2D2"/>
              </a:solidFill>
              <a:latin typeface="+mj-lt"/>
            </a:endParaRPr>
          </a:p>
          <a:p>
            <a:pPr algn="just"/>
            <a:r>
              <a:rPr lang="en-GB" sz="900" dirty="0">
                <a:solidFill>
                  <a:schemeClr val="tx1">
                    <a:lumMod val="75000"/>
                    <a:lumOff val="25000"/>
                  </a:schemeClr>
                </a:solidFill>
                <a:latin typeface="+mj-lt"/>
                <a:hlinkClick r:id="rId39" action="ppaction://hlinksldjump">
                  <a:extLst>
                    <a:ext uri="{A12FA001-AC4F-418D-AE19-62706E023703}">
                      <ahyp:hlinkClr xmlns:ahyp="http://schemas.microsoft.com/office/drawing/2018/hyperlinkcolor" val="tx"/>
                    </a:ext>
                  </a:extLst>
                </a:hlinkClick>
              </a:rPr>
              <a:t>5.1 Prevalence of Chronic Pseudomonas </a:t>
            </a:r>
            <a:r>
              <a:rPr lang="en-GB" sz="900" dirty="0" err="1">
                <a:solidFill>
                  <a:schemeClr val="tx1">
                    <a:lumMod val="75000"/>
                    <a:lumOff val="25000"/>
                  </a:schemeClr>
                </a:solidFill>
                <a:latin typeface="+mj-lt"/>
                <a:hlinkClick r:id="rId39" action="ppaction://hlinksldjump">
                  <a:extLst>
                    <a:ext uri="{A12FA001-AC4F-418D-AE19-62706E023703}">
                      <ahyp:hlinkClr xmlns:ahyp="http://schemas.microsoft.com/office/drawing/2018/hyperlinkcolor" val="tx"/>
                    </a:ext>
                  </a:extLst>
                </a:hlinkClick>
              </a:rPr>
              <a:t>aseruginosa</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40" action="ppaction://hlinksldjump">
                  <a:extLst>
                    <a:ext uri="{A12FA001-AC4F-418D-AE19-62706E023703}">
                      <ahyp:hlinkClr xmlns:ahyp="http://schemas.microsoft.com/office/drawing/2018/hyperlinkcolor" val="tx"/>
                    </a:ext>
                  </a:extLst>
                </a:hlinkClick>
              </a:rPr>
              <a:t>5.2 Prevalence of </a:t>
            </a:r>
            <a:r>
              <a:rPr lang="en-GB" sz="900" dirty="0" err="1">
                <a:solidFill>
                  <a:schemeClr val="tx1">
                    <a:lumMod val="75000"/>
                    <a:lumOff val="25000"/>
                  </a:schemeClr>
                </a:solidFill>
                <a:latin typeface="+mj-lt"/>
                <a:hlinkClick r:id="rId40" action="ppaction://hlinksldjump">
                  <a:extLst>
                    <a:ext uri="{A12FA001-AC4F-418D-AE19-62706E023703}">
                      <ahyp:hlinkClr xmlns:ahyp="http://schemas.microsoft.com/office/drawing/2018/hyperlinkcolor" val="tx"/>
                    </a:ext>
                  </a:extLst>
                </a:hlinkClick>
              </a:rPr>
              <a:t>Burkholderia</a:t>
            </a:r>
            <a:r>
              <a:rPr lang="en-GB" sz="900" dirty="0">
                <a:solidFill>
                  <a:schemeClr val="tx1">
                    <a:lumMod val="75000"/>
                    <a:lumOff val="25000"/>
                  </a:schemeClr>
                </a:solidFill>
                <a:latin typeface="+mj-lt"/>
                <a:hlinkClick r:id="rId40" action="ppaction://hlinksldjump">
                  <a:extLst>
                    <a:ext uri="{A12FA001-AC4F-418D-AE19-62706E023703}">
                      <ahyp:hlinkClr xmlns:ahyp="http://schemas.microsoft.com/office/drawing/2018/hyperlinkcolor" val="tx"/>
                    </a:ext>
                  </a:extLst>
                </a:hlinkClick>
              </a:rPr>
              <a:t> </a:t>
            </a:r>
            <a:r>
              <a:rPr lang="en-GB" sz="900" dirty="0" err="1">
                <a:solidFill>
                  <a:schemeClr val="tx1">
                    <a:lumMod val="75000"/>
                    <a:lumOff val="25000"/>
                  </a:schemeClr>
                </a:solidFill>
                <a:latin typeface="+mj-lt"/>
                <a:hlinkClick r:id="rId40" action="ppaction://hlinksldjump">
                  <a:extLst>
                    <a:ext uri="{A12FA001-AC4F-418D-AE19-62706E023703}">
                      <ahyp:hlinkClr xmlns:ahyp="http://schemas.microsoft.com/office/drawing/2018/hyperlinkcolor" val="tx"/>
                    </a:ext>
                  </a:extLst>
                </a:hlinkClick>
              </a:rPr>
              <a:t>cepacia</a:t>
            </a:r>
            <a:r>
              <a:rPr lang="en-GB" sz="900" dirty="0">
                <a:solidFill>
                  <a:schemeClr val="tx1">
                    <a:lumMod val="75000"/>
                    <a:lumOff val="25000"/>
                  </a:schemeClr>
                </a:solidFill>
                <a:latin typeface="+mj-lt"/>
                <a:hlinkClick r:id="rId40" action="ppaction://hlinksldjump">
                  <a:extLst>
                    <a:ext uri="{A12FA001-AC4F-418D-AE19-62706E023703}">
                      <ahyp:hlinkClr xmlns:ahyp="http://schemas.microsoft.com/office/drawing/2018/hyperlinkcolor" val="tx"/>
                    </a:ext>
                  </a:extLst>
                </a:hlinkClick>
              </a:rPr>
              <a:t> complex specie</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41" action="ppaction://hlinksldjump">
                  <a:extLst>
                    <a:ext uri="{A12FA001-AC4F-418D-AE19-62706E023703}">
                      <ahyp:hlinkClr xmlns:ahyp="http://schemas.microsoft.com/office/drawing/2018/hyperlinkcolor" val="tx"/>
                    </a:ext>
                  </a:extLst>
                </a:hlinkClick>
              </a:rPr>
              <a:t>5.3 Prevalence of Haemophilus influenzae</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42" action="ppaction://hlinksldjump">
                  <a:extLst>
                    <a:ext uri="{A12FA001-AC4F-418D-AE19-62706E023703}">
                      <ahyp:hlinkClr xmlns:ahyp="http://schemas.microsoft.com/office/drawing/2018/hyperlinkcolor" val="tx"/>
                    </a:ext>
                  </a:extLst>
                </a:hlinkClick>
              </a:rPr>
              <a:t>5.4 Prevalence of Staphylococcus aureus</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43" action="ppaction://hlinksldjump">
                  <a:extLst>
                    <a:ext uri="{A12FA001-AC4F-418D-AE19-62706E023703}">
                      <ahyp:hlinkClr xmlns:ahyp="http://schemas.microsoft.com/office/drawing/2018/hyperlinkcolor" val="tx"/>
                    </a:ext>
                  </a:extLst>
                </a:hlinkClick>
              </a:rPr>
              <a:t>5.5 Prevalence of MRSA</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44" action="ppaction://hlinksldjump">
                  <a:extLst>
                    <a:ext uri="{A12FA001-AC4F-418D-AE19-62706E023703}">
                      <ahyp:hlinkClr xmlns:ahyp="http://schemas.microsoft.com/office/drawing/2018/hyperlinkcolor" val="tx"/>
                    </a:ext>
                  </a:extLst>
                </a:hlinkClick>
              </a:rPr>
              <a:t>5.6 Prevalence of Stenotrophomonas </a:t>
            </a:r>
            <a:r>
              <a:rPr lang="en-GB" sz="900" dirty="0" err="1">
                <a:solidFill>
                  <a:schemeClr val="tx1">
                    <a:lumMod val="75000"/>
                    <a:lumOff val="25000"/>
                  </a:schemeClr>
                </a:solidFill>
                <a:latin typeface="+mj-lt"/>
                <a:hlinkClick r:id="rId44" action="ppaction://hlinksldjump">
                  <a:extLst>
                    <a:ext uri="{A12FA001-AC4F-418D-AE19-62706E023703}">
                      <ahyp:hlinkClr xmlns:ahyp="http://schemas.microsoft.com/office/drawing/2018/hyperlinkcolor" val="tx"/>
                    </a:ext>
                  </a:extLst>
                </a:hlinkClick>
              </a:rPr>
              <a:t>maltophilia</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45" action="ppaction://hlinksldjump">
                  <a:extLst>
                    <a:ext uri="{A12FA001-AC4F-418D-AE19-62706E023703}">
                      <ahyp:hlinkClr xmlns:ahyp="http://schemas.microsoft.com/office/drawing/2018/hyperlinkcolor" val="tx"/>
                    </a:ext>
                  </a:extLst>
                </a:hlinkClick>
              </a:rPr>
              <a:t>5.7 Prevalence of </a:t>
            </a:r>
            <a:r>
              <a:rPr lang="en-GB" sz="900" dirty="0" err="1">
                <a:solidFill>
                  <a:schemeClr val="tx1">
                    <a:lumMod val="75000"/>
                    <a:lumOff val="25000"/>
                  </a:schemeClr>
                </a:solidFill>
                <a:latin typeface="+mj-lt"/>
                <a:hlinkClick r:id="rId45" action="ppaction://hlinksldjump">
                  <a:extLst>
                    <a:ext uri="{A12FA001-AC4F-418D-AE19-62706E023703}">
                      <ahyp:hlinkClr xmlns:ahyp="http://schemas.microsoft.com/office/drawing/2018/hyperlinkcolor" val="tx"/>
                    </a:ext>
                  </a:extLst>
                </a:hlinkClick>
              </a:rPr>
              <a:t>Achromobacter</a:t>
            </a:r>
            <a:r>
              <a:rPr lang="en-GB" sz="900" dirty="0">
                <a:solidFill>
                  <a:schemeClr val="tx1">
                    <a:lumMod val="75000"/>
                    <a:lumOff val="25000"/>
                  </a:schemeClr>
                </a:solidFill>
                <a:latin typeface="+mj-lt"/>
                <a:hlinkClick r:id="rId45" action="ppaction://hlinksldjump">
                  <a:extLst>
                    <a:ext uri="{A12FA001-AC4F-418D-AE19-62706E023703}">
                      <ahyp:hlinkClr xmlns:ahyp="http://schemas.microsoft.com/office/drawing/2018/hyperlinkcolor" val="tx"/>
                    </a:ext>
                  </a:extLst>
                </a:hlinkClick>
              </a:rPr>
              <a:t> species infection</a:t>
            </a:r>
            <a:endParaRPr lang="en-GB" sz="900" dirty="0">
              <a:solidFill>
                <a:schemeClr val="tx1">
                  <a:lumMod val="75000"/>
                  <a:lumOff val="25000"/>
                </a:schemeClr>
              </a:solidFill>
              <a:latin typeface="+mj-lt"/>
            </a:endParaRPr>
          </a:p>
          <a:p>
            <a:pPr algn="just"/>
            <a:r>
              <a:rPr lang="en-GB" sz="900" u="sng" dirty="0">
                <a:solidFill>
                  <a:schemeClr val="tx1">
                    <a:lumMod val="75000"/>
                    <a:lumOff val="25000"/>
                  </a:schemeClr>
                </a:solidFill>
                <a:latin typeface="+mj-lt"/>
                <a:hlinkClick r:id="rId46" action="ppaction://hlinksldjump">
                  <a:extLst>
                    <a:ext uri="{A12FA001-AC4F-418D-AE19-62706E023703}">
                      <ahyp:hlinkClr xmlns:ahyp="http://schemas.microsoft.com/office/drawing/2018/hyperlinkcolor" val="tx"/>
                    </a:ext>
                  </a:extLst>
                </a:hlinkClick>
              </a:rPr>
              <a:t>5.8 Prevalence of people with CF infected by Pseudomonas aeruginosa by age group in 2013, 2018 and 202</a:t>
            </a:r>
            <a:r>
              <a:rPr lang="en-GB" sz="900" u="sng" dirty="0">
                <a:solidFill>
                  <a:schemeClr val="tx1">
                    <a:lumMod val="75000"/>
                    <a:lumOff val="25000"/>
                  </a:schemeClr>
                </a:solidFill>
                <a:latin typeface="+mj-lt"/>
              </a:rPr>
              <a:t>3</a:t>
            </a:r>
          </a:p>
          <a:p>
            <a:pPr algn="just"/>
            <a:r>
              <a:rPr lang="en-GB" sz="1050" dirty="0">
                <a:solidFill>
                  <a:srgbClr val="55C2D2"/>
                </a:solidFill>
                <a:latin typeface="+mj-lt"/>
                <a:hlinkClick r:id="rId47" action="ppaction://hlinksldjump">
                  <a:extLst>
                    <a:ext uri="{A12FA001-AC4F-418D-AE19-62706E023703}">
                      <ahyp:hlinkClr xmlns:ahyp="http://schemas.microsoft.com/office/drawing/2018/hyperlinkcolor" val="tx"/>
                    </a:ext>
                  </a:extLst>
                </a:hlinkClick>
              </a:rPr>
              <a:t>CHAPTER 6: NUTRITION</a:t>
            </a:r>
            <a:endParaRPr lang="en-GB" sz="1050" dirty="0">
              <a:solidFill>
                <a:srgbClr val="55C2D2"/>
              </a:solidFill>
              <a:latin typeface="+mj-lt"/>
            </a:endParaRPr>
          </a:p>
          <a:p>
            <a:pPr algn="just"/>
            <a:r>
              <a:rPr lang="en-GB" sz="900" dirty="0">
                <a:solidFill>
                  <a:schemeClr val="tx1">
                    <a:lumMod val="75000"/>
                    <a:lumOff val="25000"/>
                  </a:schemeClr>
                </a:solidFill>
                <a:latin typeface="+mj-lt"/>
                <a:hlinkClick r:id="rId48" action="ppaction://hlinksldjump">
                  <a:extLst>
                    <a:ext uri="{A12FA001-AC4F-418D-AE19-62706E023703}">
                      <ahyp:hlinkClr xmlns:ahyp="http://schemas.microsoft.com/office/drawing/2018/hyperlinkcolor" val="tx"/>
                    </a:ext>
                  </a:extLst>
                </a:hlinkClick>
              </a:rPr>
              <a:t>6.1 Use of pancreatic enzymes</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49" action="ppaction://hlinksldjump">
                  <a:extLst>
                    <a:ext uri="{A12FA001-AC4F-418D-AE19-62706E023703}">
                      <ahyp:hlinkClr xmlns:ahyp="http://schemas.microsoft.com/office/drawing/2018/hyperlinkcolor" val="tx"/>
                    </a:ext>
                  </a:extLst>
                </a:hlinkClick>
              </a:rPr>
              <a:t>6.2 Median z-score for BMI 2 – 17 years by country</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48" action="ppaction://hlinksldjump">
                  <a:extLst>
                    <a:ext uri="{A12FA001-AC4F-418D-AE19-62706E023703}">
                      <ahyp:hlinkClr xmlns:ahyp="http://schemas.microsoft.com/office/drawing/2018/hyperlinkcolor" val="tx"/>
                    </a:ext>
                  </a:extLst>
                </a:hlinkClick>
              </a:rPr>
              <a:t>6.3 Quartiles of z-scores for BMI 2 – 17 years by country</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50" action="ppaction://hlinksldjump">
                  <a:extLst>
                    <a:ext uri="{A12FA001-AC4F-418D-AE19-62706E023703}">
                      <ahyp:hlinkClr xmlns:ahyp="http://schemas.microsoft.com/office/drawing/2018/hyperlinkcolor" val="tx"/>
                    </a:ext>
                  </a:extLst>
                </a:hlinkClick>
              </a:rPr>
              <a:t>6.4 Proportion of 2 – 17 years who are underweight </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51" action="ppaction://hlinksldjump">
                  <a:extLst>
                    <a:ext uri="{A12FA001-AC4F-418D-AE19-62706E023703}">
                      <ahyp:hlinkClr xmlns:ahyp="http://schemas.microsoft.com/office/drawing/2018/hyperlinkcolor" val="tx"/>
                    </a:ext>
                  </a:extLst>
                </a:hlinkClick>
              </a:rPr>
              <a:t>6.5 Proportion of adults with BMI&lt;20 by sex and by country</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52" action="ppaction://hlinksldjump">
                  <a:extLst>
                    <a:ext uri="{A12FA001-AC4F-418D-AE19-62706E023703}">
                      <ahyp:hlinkClr xmlns:ahyp="http://schemas.microsoft.com/office/drawing/2018/hyperlinkcolor" val="tx"/>
                    </a:ext>
                  </a:extLst>
                </a:hlinkClick>
              </a:rPr>
              <a:t>6.6 Median z-score for BMI by age group in 2013, 2018 and 202</a:t>
            </a:r>
            <a:r>
              <a:rPr lang="en-GB" sz="900" dirty="0">
                <a:solidFill>
                  <a:schemeClr val="tx1">
                    <a:lumMod val="75000"/>
                    <a:lumOff val="25000"/>
                  </a:schemeClr>
                </a:solidFill>
                <a:latin typeface="+mj-lt"/>
              </a:rPr>
              <a:t>3</a:t>
            </a:r>
          </a:p>
          <a:p>
            <a:pPr algn="just"/>
            <a:r>
              <a:rPr lang="en-GB" sz="1050" dirty="0">
                <a:solidFill>
                  <a:srgbClr val="55C2D2"/>
                </a:solidFill>
                <a:latin typeface="+mj-lt"/>
                <a:hlinkClick r:id="rId53" action="ppaction://hlinksldjump">
                  <a:extLst>
                    <a:ext uri="{A12FA001-AC4F-418D-AE19-62706E023703}">
                      <ahyp:hlinkClr xmlns:ahyp="http://schemas.microsoft.com/office/drawing/2018/hyperlinkcolor" val="tx"/>
                    </a:ext>
                  </a:extLst>
                </a:hlinkClick>
              </a:rPr>
              <a:t>CHAPTER 7: COMPLICATIONS </a:t>
            </a:r>
            <a:endParaRPr lang="en-GB" sz="1050" dirty="0">
              <a:solidFill>
                <a:srgbClr val="55C2D2"/>
              </a:solidFill>
              <a:latin typeface="+mj-lt"/>
            </a:endParaRPr>
          </a:p>
          <a:p>
            <a:pPr algn="just"/>
            <a:r>
              <a:rPr lang="en-GB" sz="900" dirty="0">
                <a:solidFill>
                  <a:schemeClr val="tx1">
                    <a:lumMod val="75000"/>
                    <a:lumOff val="25000"/>
                  </a:schemeClr>
                </a:solidFill>
                <a:latin typeface="+mj-lt"/>
                <a:hlinkClick r:id="rId54" action="ppaction://hlinksldjump">
                  <a:extLst>
                    <a:ext uri="{A12FA001-AC4F-418D-AE19-62706E023703}">
                      <ahyp:hlinkClr xmlns:ahyp="http://schemas.microsoft.com/office/drawing/2018/hyperlinkcolor" val="tx"/>
                    </a:ext>
                  </a:extLst>
                </a:hlinkClick>
              </a:rPr>
              <a:t>7.1 Prevalence of allergic bronchopulmonary aspergillosis</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55" action="ppaction://hlinksldjump">
                  <a:extLst>
                    <a:ext uri="{A12FA001-AC4F-418D-AE19-62706E023703}">
                      <ahyp:hlinkClr xmlns:ahyp="http://schemas.microsoft.com/office/drawing/2018/hyperlinkcolor" val="tx"/>
                    </a:ext>
                  </a:extLst>
                </a:hlinkClick>
              </a:rPr>
              <a:t>7.2 </a:t>
            </a:r>
            <a:r>
              <a:rPr lang="en-GB" sz="900" kern="100" dirty="0">
                <a:solidFill>
                  <a:schemeClr val="tx1">
                    <a:lumMod val="75000"/>
                    <a:lumOff val="25000"/>
                  </a:schemeClr>
                </a:solidFill>
                <a:latin typeface="+mj-lt"/>
                <a:ea typeface="Calibri" panose="020F0502020204030204" pitchFamily="34" charset="0"/>
                <a:cs typeface="Calibri Light" panose="020F0302020204030204" pitchFamily="34" charset="0"/>
                <a:hlinkClick r:id="rId55" action="ppaction://hlinksldjump">
                  <a:extLst>
                    <a:ext uri="{A12FA001-AC4F-418D-AE19-62706E023703}">
                      <ahyp:hlinkClr xmlns:ahyp="http://schemas.microsoft.com/office/drawing/2018/hyperlinkcolor" val="tx"/>
                    </a:ext>
                  </a:extLst>
                </a:hlinkClick>
              </a:rPr>
              <a:t>Prevalence of CFRD</a:t>
            </a:r>
            <a:endParaRPr lang="en-GB" sz="900" kern="100" dirty="0">
              <a:solidFill>
                <a:schemeClr val="tx1">
                  <a:lumMod val="75000"/>
                  <a:lumOff val="25000"/>
                </a:schemeClr>
              </a:solidFill>
              <a:latin typeface="+mj-lt"/>
              <a:ea typeface="Calibri" panose="020F0502020204030204" pitchFamily="34" charset="0"/>
              <a:cs typeface="Calibri Light" panose="020F0302020204030204" pitchFamily="34" charset="0"/>
            </a:endParaRPr>
          </a:p>
          <a:p>
            <a:pPr algn="just"/>
            <a:r>
              <a:rPr lang="en-GB" sz="900" kern="100" dirty="0">
                <a:solidFill>
                  <a:schemeClr val="tx1">
                    <a:lumMod val="75000"/>
                    <a:lumOff val="25000"/>
                  </a:schemeClr>
                </a:solidFill>
                <a:latin typeface="+mj-lt"/>
                <a:ea typeface="Calibri" panose="020F0502020204030204" pitchFamily="34" charset="0"/>
                <a:cs typeface="Calibri Light" panose="020F0302020204030204" pitchFamily="34" charset="0"/>
                <a:hlinkClick r:id="rId56" action="ppaction://hlinksldjump">
                  <a:extLst>
                    <a:ext uri="{A12FA001-AC4F-418D-AE19-62706E023703}">
                      <ahyp:hlinkClr xmlns:ahyp="http://schemas.microsoft.com/office/drawing/2018/hyperlinkcolor" val="tx"/>
                    </a:ext>
                  </a:extLst>
                </a:hlinkClick>
              </a:rPr>
              <a:t>7.3 Prevalence and severity of liver disease</a:t>
            </a:r>
            <a:endParaRPr lang="en-GB" sz="900" kern="100" dirty="0">
              <a:solidFill>
                <a:schemeClr val="tx1">
                  <a:lumMod val="75000"/>
                  <a:lumOff val="25000"/>
                </a:schemeClr>
              </a:solidFill>
              <a:latin typeface="+mj-lt"/>
              <a:ea typeface="Calibri" panose="020F0502020204030204" pitchFamily="34" charset="0"/>
              <a:cs typeface="Calibri Light" panose="020F0302020204030204" pitchFamily="34" charset="0"/>
            </a:endParaRPr>
          </a:p>
          <a:p>
            <a:pPr algn="just"/>
            <a:r>
              <a:rPr lang="en-GB" sz="1050" dirty="0">
                <a:solidFill>
                  <a:srgbClr val="55C2D2"/>
                </a:solidFill>
                <a:latin typeface="+mj-lt"/>
                <a:hlinkClick r:id="rId57" action="ppaction://hlinksldjump">
                  <a:extLst>
                    <a:ext uri="{A12FA001-AC4F-418D-AE19-62706E023703}">
                      <ahyp:hlinkClr xmlns:ahyp="http://schemas.microsoft.com/office/drawing/2018/hyperlinkcolor" val="tx"/>
                    </a:ext>
                  </a:extLst>
                </a:hlinkClick>
              </a:rPr>
              <a:t>CHAPTER 8: THERAPIES</a:t>
            </a:r>
            <a:endParaRPr lang="en-GB" sz="1050" dirty="0">
              <a:solidFill>
                <a:srgbClr val="55C2D2"/>
              </a:solidFill>
              <a:latin typeface="+mj-lt"/>
            </a:endParaRPr>
          </a:p>
          <a:p>
            <a:pPr algn="just"/>
            <a:r>
              <a:rPr lang="en-GB" sz="900" dirty="0">
                <a:solidFill>
                  <a:schemeClr val="tx1">
                    <a:lumMod val="75000"/>
                    <a:lumOff val="25000"/>
                  </a:schemeClr>
                </a:solidFill>
                <a:latin typeface="+mj-lt"/>
                <a:hlinkClick r:id="rId58" action="ppaction://hlinksldjump">
                  <a:extLst>
                    <a:ext uri="{A12FA001-AC4F-418D-AE19-62706E023703}">
                      <ahyp:hlinkClr xmlns:ahyp="http://schemas.microsoft.com/office/drawing/2018/hyperlinkcolor" val="tx"/>
                    </a:ext>
                  </a:extLst>
                </a:hlinkClick>
              </a:rPr>
              <a:t>8.1 Use of inhaled hypertonic saline</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59" action="ppaction://hlinksldjump">
                  <a:extLst>
                    <a:ext uri="{A12FA001-AC4F-418D-AE19-62706E023703}">
                      <ahyp:hlinkClr xmlns:ahyp="http://schemas.microsoft.com/office/drawing/2018/hyperlinkcolor" val="tx"/>
                    </a:ext>
                  </a:extLst>
                </a:hlinkClick>
              </a:rPr>
              <a:t>8.2 Use of </a:t>
            </a:r>
            <a:r>
              <a:rPr lang="en-GB" sz="900" dirty="0" err="1">
                <a:solidFill>
                  <a:schemeClr val="tx1">
                    <a:lumMod val="75000"/>
                    <a:lumOff val="25000"/>
                  </a:schemeClr>
                </a:solidFill>
                <a:latin typeface="+mj-lt"/>
                <a:hlinkClick r:id="rId59" action="ppaction://hlinksldjump">
                  <a:extLst>
                    <a:ext uri="{A12FA001-AC4F-418D-AE19-62706E023703}">
                      <ahyp:hlinkClr xmlns:ahyp="http://schemas.microsoft.com/office/drawing/2018/hyperlinkcolor" val="tx"/>
                    </a:ext>
                  </a:extLst>
                </a:hlinkClick>
              </a:rPr>
              <a:t>rhDNase</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60" action="ppaction://hlinksldjump">
                  <a:extLst>
                    <a:ext uri="{A12FA001-AC4F-418D-AE19-62706E023703}">
                      <ahyp:hlinkClr xmlns:ahyp="http://schemas.microsoft.com/office/drawing/2018/hyperlinkcolor" val="tx"/>
                    </a:ext>
                  </a:extLst>
                </a:hlinkClick>
              </a:rPr>
              <a:t>8.3 Use of inhaled antibiotics</a:t>
            </a:r>
            <a:endParaRPr lang="en-GB" sz="900" dirty="0">
              <a:solidFill>
                <a:schemeClr val="tx1">
                  <a:lumMod val="75000"/>
                  <a:lumOff val="25000"/>
                </a:schemeClr>
              </a:solidFill>
              <a:latin typeface="+mj-lt"/>
            </a:endParaRPr>
          </a:p>
          <a:p>
            <a:pPr algn="just"/>
            <a:endParaRPr lang="en-GB" sz="900" dirty="0">
              <a:solidFill>
                <a:schemeClr val="tx1">
                  <a:lumMod val="75000"/>
                  <a:lumOff val="25000"/>
                </a:schemeClr>
              </a:solidFill>
              <a:latin typeface="+mj-lt"/>
            </a:endParaRPr>
          </a:p>
          <a:p>
            <a:pPr algn="just"/>
            <a:endParaRPr lang="en-GB" sz="900" kern="100" dirty="0">
              <a:solidFill>
                <a:schemeClr val="tx1">
                  <a:lumMod val="75000"/>
                  <a:lumOff val="25000"/>
                </a:schemeClr>
              </a:solidFill>
              <a:latin typeface="+mj-lt"/>
              <a:ea typeface="Calibri" panose="020F0502020204030204" pitchFamily="34" charset="0"/>
              <a:cs typeface="Calibri Light" panose="020F0302020204030204" pitchFamily="34" charset="0"/>
            </a:endParaRPr>
          </a:p>
          <a:p>
            <a:pPr algn="just"/>
            <a:endParaRPr lang="en-GB" sz="825" dirty="0">
              <a:solidFill>
                <a:schemeClr val="tx1">
                  <a:lumMod val="75000"/>
                  <a:lumOff val="25000"/>
                </a:schemeClr>
              </a:solidFill>
              <a:latin typeface="+mj-lt"/>
            </a:endParaRPr>
          </a:p>
        </p:txBody>
      </p:sp>
      <p:sp>
        <p:nvSpPr>
          <p:cNvPr id="10" name="TextBox 9">
            <a:extLst>
              <a:ext uri="{FF2B5EF4-FFF2-40B4-BE49-F238E27FC236}">
                <a16:creationId xmlns:a16="http://schemas.microsoft.com/office/drawing/2014/main" id="{A46591BE-6646-46B4-C134-24ED631B7BCD}"/>
              </a:ext>
            </a:extLst>
          </p:cNvPr>
          <p:cNvSpPr txBox="1"/>
          <p:nvPr/>
        </p:nvSpPr>
        <p:spPr>
          <a:xfrm>
            <a:off x="5766319" y="1316396"/>
            <a:ext cx="3251402" cy="4224233"/>
          </a:xfrm>
          <a:prstGeom prst="rect">
            <a:avLst/>
          </a:prstGeom>
          <a:noFill/>
        </p:spPr>
        <p:txBody>
          <a:bodyPr wrap="square">
            <a:spAutoFit/>
          </a:bodyPr>
          <a:lstStyle/>
          <a:p>
            <a:pPr algn="just"/>
            <a:r>
              <a:rPr lang="en-GB" sz="900" dirty="0">
                <a:solidFill>
                  <a:schemeClr val="tx1">
                    <a:lumMod val="75000"/>
                    <a:lumOff val="25000"/>
                  </a:schemeClr>
                </a:solidFill>
                <a:latin typeface="+mj-lt"/>
                <a:hlinkClick r:id="rId61" action="ppaction://hlinksldjump">
                  <a:extLst>
                    <a:ext uri="{A12FA001-AC4F-418D-AE19-62706E023703}">
                      <ahyp:hlinkClr xmlns:ahyp="http://schemas.microsoft.com/office/drawing/2018/hyperlinkcolor" val="tx"/>
                    </a:ext>
                  </a:extLst>
                </a:hlinkClick>
              </a:rPr>
              <a:t>8.4 Use of bronchodilators</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62" action="ppaction://hlinksldjump">
                  <a:extLst>
                    <a:ext uri="{A12FA001-AC4F-418D-AE19-62706E023703}">
                      <ahyp:hlinkClr xmlns:ahyp="http://schemas.microsoft.com/office/drawing/2018/hyperlinkcolor" val="tx"/>
                    </a:ext>
                  </a:extLst>
                </a:hlinkClick>
              </a:rPr>
              <a:t>8.5 Use of macrolides</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63" action="ppaction://hlinksldjump">
                  <a:extLst>
                    <a:ext uri="{A12FA001-AC4F-418D-AE19-62706E023703}">
                      <ahyp:hlinkClr xmlns:ahyp="http://schemas.microsoft.com/office/drawing/2018/hyperlinkcolor" val="tx"/>
                    </a:ext>
                  </a:extLst>
                </a:hlinkClick>
              </a:rPr>
              <a:t>8.6 Use of oxygen </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64" action="ppaction://hlinksldjump">
                  <a:extLst>
                    <a:ext uri="{A12FA001-AC4F-418D-AE19-62706E023703}">
                      <ahyp:hlinkClr xmlns:ahyp="http://schemas.microsoft.com/office/drawing/2018/hyperlinkcolor" val="tx"/>
                    </a:ext>
                  </a:extLst>
                </a:hlinkClick>
              </a:rPr>
              <a:t>8.7 Use of inhaled steroids</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65" action="ppaction://hlinksldjump">
                  <a:extLst>
                    <a:ext uri="{A12FA001-AC4F-418D-AE19-62706E023703}">
                      <ahyp:hlinkClr xmlns:ahyp="http://schemas.microsoft.com/office/drawing/2018/hyperlinkcolor" val="tx"/>
                    </a:ext>
                  </a:extLst>
                </a:hlinkClick>
              </a:rPr>
              <a:t>8.8 Use of oral steroids </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66" action="ppaction://hlinksldjump">
                  <a:extLst>
                    <a:ext uri="{A12FA001-AC4F-418D-AE19-62706E023703}">
                      <ahyp:hlinkClr xmlns:ahyp="http://schemas.microsoft.com/office/drawing/2018/hyperlinkcolor" val="tx"/>
                    </a:ext>
                  </a:extLst>
                </a:hlinkClick>
              </a:rPr>
              <a:t>8.9 </a:t>
            </a:r>
            <a:r>
              <a:rPr lang="en-GB" sz="900" kern="100" dirty="0">
                <a:solidFill>
                  <a:schemeClr val="tx1">
                    <a:lumMod val="75000"/>
                    <a:lumOff val="25000"/>
                  </a:schemeClr>
                </a:solidFill>
                <a:latin typeface="+mj-lt"/>
                <a:ea typeface="Calibri" panose="020F0502020204030204" pitchFamily="34" charset="0"/>
                <a:cs typeface="Calibri Light" panose="020F0302020204030204" pitchFamily="34" charset="0"/>
                <a:hlinkClick r:id="rId66" action="ppaction://hlinksldjump">
                  <a:extLst>
                    <a:ext uri="{A12FA001-AC4F-418D-AE19-62706E023703}">
                      <ahyp:hlinkClr xmlns:ahyp="http://schemas.microsoft.com/office/drawing/2018/hyperlinkcolor" val="tx"/>
                    </a:ext>
                  </a:extLst>
                </a:hlinkClick>
              </a:rPr>
              <a:t>Use of ursodeoxycholic acid</a:t>
            </a:r>
            <a:endParaRPr lang="en-GB" sz="900" kern="100" dirty="0">
              <a:solidFill>
                <a:schemeClr val="tx1">
                  <a:lumMod val="75000"/>
                  <a:lumOff val="25000"/>
                </a:schemeClr>
              </a:solidFill>
              <a:latin typeface="+mj-lt"/>
              <a:ea typeface="Calibri" panose="020F0502020204030204" pitchFamily="34" charset="0"/>
              <a:cs typeface="Calibri Light" panose="020F0302020204030204" pitchFamily="34" charset="0"/>
            </a:endParaRPr>
          </a:p>
          <a:p>
            <a:pPr algn="just"/>
            <a:r>
              <a:rPr lang="en-GB" sz="900" kern="100" dirty="0">
                <a:solidFill>
                  <a:schemeClr val="tx1">
                    <a:lumMod val="75000"/>
                    <a:lumOff val="25000"/>
                  </a:schemeClr>
                </a:solidFill>
                <a:latin typeface="+mj-lt"/>
                <a:ea typeface="Calibri" panose="020F0502020204030204" pitchFamily="34" charset="0"/>
                <a:cs typeface="Calibri Light" panose="020F0302020204030204" pitchFamily="34" charset="0"/>
                <a:hlinkClick r:id="rId67" action="ppaction://hlinksldjump">
                  <a:extLst>
                    <a:ext uri="{A12FA001-AC4F-418D-AE19-62706E023703}">
                      <ahyp:hlinkClr xmlns:ahyp="http://schemas.microsoft.com/office/drawing/2018/hyperlinkcolor" val="tx"/>
                    </a:ext>
                  </a:extLst>
                </a:hlinkClick>
              </a:rPr>
              <a:t>8.10 Use of proton pump inhibitors</a:t>
            </a:r>
            <a:endParaRPr lang="en-GB" sz="900" kern="100" dirty="0">
              <a:solidFill>
                <a:schemeClr val="tx1">
                  <a:lumMod val="75000"/>
                  <a:lumOff val="25000"/>
                </a:schemeClr>
              </a:solidFill>
              <a:latin typeface="+mj-lt"/>
              <a:ea typeface="Calibri" panose="020F0502020204030204" pitchFamily="34" charset="0"/>
              <a:cs typeface="Calibri Light" panose="020F0302020204030204" pitchFamily="34" charset="0"/>
            </a:endParaRPr>
          </a:p>
          <a:p>
            <a:pPr algn="just"/>
            <a:r>
              <a:rPr lang="en-GB" sz="900" kern="100" dirty="0">
                <a:solidFill>
                  <a:schemeClr val="tx1">
                    <a:lumMod val="75000"/>
                    <a:lumOff val="25000"/>
                  </a:schemeClr>
                </a:solidFill>
                <a:latin typeface="+mj-lt"/>
                <a:ea typeface="Calibri" panose="020F0502020204030204" pitchFamily="34" charset="0"/>
                <a:cs typeface="Calibri Light" panose="020F0302020204030204" pitchFamily="34" charset="0"/>
                <a:hlinkClick r:id="rId68" action="ppaction://hlinksldjump">
                  <a:extLst>
                    <a:ext uri="{A12FA001-AC4F-418D-AE19-62706E023703}">
                      <ahyp:hlinkClr xmlns:ahyp="http://schemas.microsoft.com/office/drawing/2018/hyperlinkcolor" val="tx"/>
                    </a:ext>
                  </a:extLst>
                </a:hlinkClick>
              </a:rPr>
              <a:t>8.11 Use of therapies among adults from 2013 to 202</a:t>
            </a:r>
            <a:r>
              <a:rPr lang="en-GB" sz="900" kern="100" dirty="0">
                <a:solidFill>
                  <a:schemeClr val="tx1">
                    <a:lumMod val="75000"/>
                    <a:lumOff val="25000"/>
                  </a:schemeClr>
                </a:solidFill>
                <a:latin typeface="+mj-lt"/>
                <a:ea typeface="Calibri" panose="020F0502020204030204" pitchFamily="34" charset="0"/>
                <a:cs typeface="Calibri Light" panose="020F0302020204030204" pitchFamily="34" charset="0"/>
              </a:rPr>
              <a:t>3</a:t>
            </a:r>
          </a:p>
          <a:p>
            <a:pPr algn="just"/>
            <a:r>
              <a:rPr lang="en-GB" sz="900" u="sng" kern="100" dirty="0">
                <a:solidFill>
                  <a:schemeClr val="tx1">
                    <a:lumMod val="75000"/>
                    <a:lumOff val="25000"/>
                  </a:schemeClr>
                </a:solidFill>
                <a:latin typeface="+mj-lt"/>
                <a:ea typeface="Calibri" panose="020F0502020204030204" pitchFamily="34" charset="0"/>
                <a:cs typeface="Calibri Light" panose="020F0302020204030204" pitchFamily="34" charset="0"/>
                <a:hlinkClick r:id="rId69" action="ppaction://hlinksldjump">
                  <a:extLst>
                    <a:ext uri="{A12FA001-AC4F-418D-AE19-62706E023703}">
                      <ahyp:hlinkClr xmlns:ahyp="http://schemas.microsoft.com/office/drawing/2018/hyperlinkcolor" val="tx"/>
                    </a:ext>
                  </a:extLst>
                </a:hlinkClick>
              </a:rPr>
              <a:t>8.12 </a:t>
            </a:r>
            <a:r>
              <a:rPr lang="en-GB" sz="900" u="sng" kern="100" dirty="0">
                <a:solidFill>
                  <a:schemeClr val="tx1">
                    <a:lumMod val="75000"/>
                    <a:lumOff val="25000"/>
                  </a:schemeClr>
                </a:solidFill>
                <a:latin typeface="+mj-lt"/>
                <a:ea typeface="Calibri" panose="020F0502020204030204" pitchFamily="34" charset="0"/>
                <a:cs typeface="Calibri Light" panose="020F0302020204030204" pitchFamily="34" charset="0"/>
              </a:rPr>
              <a:t>Therapy use in adults between 2013 and 2023</a:t>
            </a:r>
          </a:p>
          <a:p>
            <a:pPr algn="just"/>
            <a:r>
              <a:rPr lang="en-GB" sz="1050" dirty="0">
                <a:solidFill>
                  <a:srgbClr val="55C2D2"/>
                </a:solidFill>
                <a:latin typeface="+mj-lt"/>
                <a:hlinkClick r:id="rId70" action="ppaction://hlinksldjump">
                  <a:extLst>
                    <a:ext uri="{A12FA001-AC4F-418D-AE19-62706E023703}">
                      <ahyp:hlinkClr xmlns:ahyp="http://schemas.microsoft.com/office/drawing/2018/hyperlinkcolor" val="tx"/>
                    </a:ext>
                  </a:extLst>
                </a:hlinkClick>
              </a:rPr>
              <a:t>CHAPTER 9: CFTR MODULATOR THERAPIES</a:t>
            </a:r>
            <a:endParaRPr lang="en-GB" sz="1050" dirty="0">
              <a:solidFill>
                <a:srgbClr val="55C2D2"/>
              </a:solidFill>
              <a:latin typeface="+mj-lt"/>
            </a:endParaRPr>
          </a:p>
          <a:p>
            <a:pPr algn="just"/>
            <a:r>
              <a:rPr lang="en-GB" sz="900" dirty="0">
                <a:solidFill>
                  <a:schemeClr val="tx1">
                    <a:lumMod val="75000"/>
                    <a:lumOff val="25000"/>
                  </a:schemeClr>
                </a:solidFill>
                <a:latin typeface="+mj-lt"/>
                <a:hlinkClick r:id="rId71" action="ppaction://hlinksldjump">
                  <a:extLst>
                    <a:ext uri="{A12FA001-AC4F-418D-AE19-62706E023703}">
                      <ahyp:hlinkClr xmlns:ahyp="http://schemas.microsoft.com/office/drawing/2018/hyperlinkcolor" val="tx"/>
                    </a:ext>
                  </a:extLst>
                </a:hlinkClick>
              </a:rPr>
              <a:t>9.1 Map Ivacaftor reimbursed</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72" action="ppaction://hlinksldjump">
                  <a:extLst>
                    <a:ext uri="{A12FA001-AC4F-418D-AE19-62706E023703}">
                      <ahyp:hlinkClr xmlns:ahyp="http://schemas.microsoft.com/office/drawing/2018/hyperlinkcolor" val="tx"/>
                    </a:ext>
                  </a:extLst>
                </a:hlinkClick>
              </a:rPr>
              <a:t>9.2 Map lumacaftor/ivacaftor reimbursed</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73" action="ppaction://hlinksldjump">
                  <a:extLst>
                    <a:ext uri="{A12FA001-AC4F-418D-AE19-62706E023703}">
                      <ahyp:hlinkClr xmlns:ahyp="http://schemas.microsoft.com/office/drawing/2018/hyperlinkcolor" val="tx"/>
                    </a:ext>
                  </a:extLst>
                </a:hlinkClick>
              </a:rPr>
              <a:t>9.3 Map </a:t>
            </a:r>
            <a:r>
              <a:rPr lang="en-GB" sz="900" dirty="0" err="1">
                <a:solidFill>
                  <a:schemeClr val="tx1">
                    <a:lumMod val="75000"/>
                    <a:lumOff val="25000"/>
                  </a:schemeClr>
                </a:solidFill>
                <a:latin typeface="+mj-lt"/>
                <a:hlinkClick r:id="rId73" action="ppaction://hlinksldjump">
                  <a:extLst>
                    <a:ext uri="{A12FA001-AC4F-418D-AE19-62706E023703}">
                      <ahyp:hlinkClr xmlns:ahyp="http://schemas.microsoft.com/office/drawing/2018/hyperlinkcolor" val="tx"/>
                    </a:ext>
                  </a:extLst>
                </a:hlinkClick>
              </a:rPr>
              <a:t>tezacaftor</a:t>
            </a:r>
            <a:r>
              <a:rPr lang="en-GB" sz="900" dirty="0">
                <a:solidFill>
                  <a:schemeClr val="tx1">
                    <a:lumMod val="75000"/>
                    <a:lumOff val="25000"/>
                  </a:schemeClr>
                </a:solidFill>
                <a:latin typeface="+mj-lt"/>
                <a:hlinkClick r:id="rId73" action="ppaction://hlinksldjump">
                  <a:extLst>
                    <a:ext uri="{A12FA001-AC4F-418D-AE19-62706E023703}">
                      <ahyp:hlinkClr xmlns:ahyp="http://schemas.microsoft.com/office/drawing/2018/hyperlinkcolor" val="tx"/>
                    </a:ext>
                  </a:extLst>
                </a:hlinkClick>
              </a:rPr>
              <a:t>/ivacaftor reimbursed</a:t>
            </a:r>
            <a:endParaRPr lang="en-GB" sz="900" dirty="0">
              <a:solidFill>
                <a:schemeClr val="tx1">
                  <a:lumMod val="75000"/>
                  <a:lumOff val="25000"/>
                </a:schemeClr>
              </a:solidFill>
              <a:latin typeface="+mj-lt"/>
            </a:endParaRPr>
          </a:p>
          <a:p>
            <a:r>
              <a:rPr lang="en-GB" sz="900" dirty="0">
                <a:solidFill>
                  <a:schemeClr val="tx1">
                    <a:lumMod val="75000"/>
                    <a:lumOff val="25000"/>
                  </a:schemeClr>
                </a:solidFill>
                <a:latin typeface="+mj-lt"/>
                <a:hlinkClick r:id="rId74" action="ppaction://hlinksldjump">
                  <a:extLst>
                    <a:ext uri="{A12FA001-AC4F-418D-AE19-62706E023703}">
                      <ahyp:hlinkClr xmlns:ahyp="http://schemas.microsoft.com/office/drawing/2018/hyperlinkcolor" val="tx"/>
                    </a:ext>
                  </a:extLst>
                </a:hlinkClick>
              </a:rPr>
              <a:t>9.4 Map </a:t>
            </a:r>
            <a:r>
              <a:rPr lang="en-GB" sz="900" dirty="0" err="1">
                <a:solidFill>
                  <a:schemeClr val="tx1">
                    <a:lumMod val="75000"/>
                    <a:lumOff val="25000"/>
                  </a:schemeClr>
                </a:solidFill>
                <a:latin typeface="+mj-lt"/>
                <a:hlinkClick r:id="rId74" action="ppaction://hlinksldjump">
                  <a:extLst>
                    <a:ext uri="{A12FA001-AC4F-418D-AE19-62706E023703}">
                      <ahyp:hlinkClr xmlns:ahyp="http://schemas.microsoft.com/office/drawing/2018/hyperlinkcolor" val="tx"/>
                    </a:ext>
                  </a:extLst>
                </a:hlinkClick>
              </a:rPr>
              <a:t>elexacaftor</a:t>
            </a:r>
            <a:r>
              <a:rPr lang="en-GB" sz="900" dirty="0">
                <a:solidFill>
                  <a:schemeClr val="tx1">
                    <a:lumMod val="75000"/>
                    <a:lumOff val="25000"/>
                  </a:schemeClr>
                </a:solidFill>
                <a:latin typeface="+mj-lt"/>
                <a:hlinkClick r:id="rId74" action="ppaction://hlinksldjump">
                  <a:extLst>
                    <a:ext uri="{A12FA001-AC4F-418D-AE19-62706E023703}">
                      <ahyp:hlinkClr xmlns:ahyp="http://schemas.microsoft.com/office/drawing/2018/hyperlinkcolor" val="tx"/>
                    </a:ext>
                  </a:extLst>
                </a:hlinkClick>
              </a:rPr>
              <a:t>/</a:t>
            </a:r>
            <a:r>
              <a:rPr lang="en-GB" sz="900" dirty="0" err="1">
                <a:solidFill>
                  <a:schemeClr val="tx1">
                    <a:lumMod val="75000"/>
                    <a:lumOff val="25000"/>
                  </a:schemeClr>
                </a:solidFill>
                <a:latin typeface="+mj-lt"/>
                <a:hlinkClick r:id="rId74" action="ppaction://hlinksldjump">
                  <a:extLst>
                    <a:ext uri="{A12FA001-AC4F-418D-AE19-62706E023703}">
                      <ahyp:hlinkClr xmlns:ahyp="http://schemas.microsoft.com/office/drawing/2018/hyperlinkcolor" val="tx"/>
                    </a:ext>
                  </a:extLst>
                </a:hlinkClick>
              </a:rPr>
              <a:t>tezacaftor</a:t>
            </a:r>
            <a:r>
              <a:rPr lang="en-GB" sz="900" dirty="0">
                <a:solidFill>
                  <a:schemeClr val="tx1">
                    <a:lumMod val="75000"/>
                    <a:lumOff val="25000"/>
                  </a:schemeClr>
                </a:solidFill>
                <a:latin typeface="+mj-lt"/>
                <a:hlinkClick r:id="rId74" action="ppaction://hlinksldjump">
                  <a:extLst>
                    <a:ext uri="{A12FA001-AC4F-418D-AE19-62706E023703}">
                      <ahyp:hlinkClr xmlns:ahyp="http://schemas.microsoft.com/office/drawing/2018/hyperlinkcolor" val="tx"/>
                    </a:ext>
                  </a:extLst>
                </a:hlinkClick>
              </a:rPr>
              <a:t>/ivacaftor is licensed and reimbursed</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75" action="ppaction://hlinksldjump">
                  <a:extLst>
                    <a:ext uri="{A12FA001-AC4F-418D-AE19-62706E023703}">
                      <ahyp:hlinkClr xmlns:ahyp="http://schemas.microsoft.com/office/drawing/2018/hyperlinkcolor" val="tx"/>
                    </a:ext>
                  </a:extLst>
                </a:hlinkClick>
              </a:rPr>
              <a:t>9.5 People with CF eligible for at least one modulator, children</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76" action="ppaction://hlinksldjump">
                  <a:extLst>
                    <a:ext uri="{A12FA001-AC4F-418D-AE19-62706E023703}">
                      <ahyp:hlinkClr xmlns:ahyp="http://schemas.microsoft.com/office/drawing/2018/hyperlinkcolor" val="tx"/>
                    </a:ext>
                  </a:extLst>
                </a:hlinkClick>
              </a:rPr>
              <a:t>9.6 People with CF eligible for at least one modulator, adults</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77" action="ppaction://hlinksldjump">
                  <a:extLst>
                    <a:ext uri="{A12FA001-AC4F-418D-AE19-62706E023703}">
                      <ahyp:hlinkClr xmlns:ahyp="http://schemas.microsoft.com/office/drawing/2018/hyperlinkcolor" val="tx"/>
                    </a:ext>
                  </a:extLst>
                </a:hlinkClick>
              </a:rPr>
              <a:t>9.7 </a:t>
            </a:r>
            <a:r>
              <a:rPr lang="en-GB" sz="900" kern="100" dirty="0">
                <a:solidFill>
                  <a:schemeClr val="tx1">
                    <a:lumMod val="75000"/>
                    <a:lumOff val="25000"/>
                  </a:schemeClr>
                </a:solidFill>
                <a:latin typeface="+mj-lt"/>
                <a:ea typeface="Calibri" panose="020F0502020204030204" pitchFamily="34" charset="0"/>
                <a:cs typeface="Calibri Light" panose="020F0302020204030204" pitchFamily="34" charset="0"/>
                <a:hlinkClick r:id="rId77" action="ppaction://hlinksldjump">
                  <a:extLst>
                    <a:ext uri="{A12FA001-AC4F-418D-AE19-62706E023703}">
                      <ahyp:hlinkClr xmlns:ahyp="http://schemas.microsoft.com/office/drawing/2018/hyperlinkcolor" val="tx"/>
                    </a:ext>
                  </a:extLst>
                </a:hlinkClick>
              </a:rPr>
              <a:t>Use of CFTR modulator therapy from 2018 to </a:t>
            </a:r>
            <a:r>
              <a:rPr lang="en-GB" sz="900" u="sng" kern="100" dirty="0">
                <a:solidFill>
                  <a:schemeClr val="tx1">
                    <a:lumMod val="75000"/>
                    <a:lumOff val="25000"/>
                  </a:schemeClr>
                </a:solidFill>
                <a:latin typeface="+mj-lt"/>
                <a:ea typeface="Calibri" panose="020F0502020204030204" pitchFamily="34" charset="0"/>
                <a:cs typeface="Calibri Light" panose="020F0302020204030204" pitchFamily="34" charset="0"/>
                <a:hlinkClick r:id="rId77" action="ppaction://hlinksldjump">
                  <a:extLst>
                    <a:ext uri="{A12FA001-AC4F-418D-AE19-62706E023703}">
                      <ahyp:hlinkClr xmlns:ahyp="http://schemas.microsoft.com/office/drawing/2018/hyperlinkcolor" val="tx"/>
                    </a:ext>
                  </a:extLst>
                </a:hlinkClick>
              </a:rPr>
              <a:t>202</a:t>
            </a:r>
            <a:r>
              <a:rPr lang="en-GB" sz="900" u="sng" kern="100" dirty="0">
                <a:solidFill>
                  <a:schemeClr val="tx1">
                    <a:lumMod val="75000"/>
                    <a:lumOff val="25000"/>
                  </a:schemeClr>
                </a:solidFill>
                <a:latin typeface="+mj-lt"/>
                <a:ea typeface="Calibri" panose="020F0502020204030204" pitchFamily="34" charset="0"/>
                <a:cs typeface="Calibri Light" panose="020F0302020204030204" pitchFamily="34" charset="0"/>
              </a:rPr>
              <a:t>3</a:t>
            </a:r>
            <a:endParaRPr lang="en-GB" sz="900" u="sng" dirty="0">
              <a:solidFill>
                <a:schemeClr val="tx1">
                  <a:lumMod val="75000"/>
                  <a:lumOff val="25000"/>
                </a:schemeClr>
              </a:solidFill>
              <a:latin typeface="+mj-lt"/>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55C2D2"/>
                </a:solidFill>
                <a:effectLst/>
                <a:uLnTx/>
                <a:uFillTx/>
                <a:latin typeface="Calibri Light" panose="020F0302020204030204"/>
                <a:ea typeface="+mn-ea"/>
                <a:cs typeface="+mn-cs"/>
                <a:hlinkClick r:id="rId73" action="ppaction://hlinksldjump">
                  <a:extLst>
                    <a:ext uri="{A12FA001-AC4F-418D-AE19-62706E023703}">
                      <ahyp:hlinkClr xmlns:ahyp="http://schemas.microsoft.com/office/drawing/2018/hyperlinkcolor" val="tx"/>
                    </a:ext>
                  </a:extLst>
                </a:hlinkClick>
              </a:rPr>
              <a:t>CHAPTER 10: PREGNANCY </a:t>
            </a:r>
            <a:endParaRPr kumimoji="0" lang="en-GB" sz="1050" b="0" i="0" u="none" strike="noStrike" kern="1200" cap="none" spc="0" normalizeH="0" baseline="0" noProof="0" dirty="0">
              <a:ln>
                <a:noFill/>
              </a:ln>
              <a:solidFill>
                <a:srgbClr val="55C2D2"/>
              </a:solidFill>
              <a:effectLst/>
              <a:uLnTx/>
              <a:uFillTx/>
              <a:latin typeface="Calibri Light" panose="020F03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900" b="0" i="0" u="sng" strike="noStrike" kern="1200" cap="none" spc="0" normalizeH="0" baseline="0" noProof="0" dirty="0">
                <a:ln>
                  <a:noFill/>
                </a:ln>
                <a:solidFill>
                  <a:prstClr val="black">
                    <a:lumMod val="75000"/>
                    <a:lumOff val="25000"/>
                  </a:prstClr>
                </a:solidFill>
                <a:effectLst/>
                <a:uLnTx/>
                <a:uFillTx/>
                <a:latin typeface="Calibri Light" panose="020F0302020204030204"/>
                <a:ea typeface="+mn-ea"/>
                <a:cs typeface="+mn-cs"/>
                <a:hlinkClick r:id="rId76" action="ppaction://hlinksldjump">
                  <a:extLst>
                    <a:ext uri="{A12FA001-AC4F-418D-AE19-62706E023703}">
                      <ahyp:hlinkClr xmlns:ahyp="http://schemas.microsoft.com/office/drawing/2018/hyperlinkcolor" val="tx"/>
                    </a:ext>
                  </a:extLst>
                </a:hlinkClick>
              </a:rPr>
              <a:t>10.1 </a:t>
            </a:r>
            <a:r>
              <a:rPr kumimoji="0" lang="en-GB" sz="900" b="0" i="0" u="sng" strike="noStrike" kern="1200" cap="none" spc="0" normalizeH="0" baseline="0" noProof="0" dirty="0">
                <a:ln>
                  <a:noFill/>
                </a:ln>
                <a:solidFill>
                  <a:prstClr val="black">
                    <a:lumMod val="75000"/>
                    <a:lumOff val="25000"/>
                  </a:prstClr>
                </a:solidFill>
                <a:effectLst/>
                <a:uLnTx/>
                <a:uFillTx/>
                <a:latin typeface="Calibri Light" panose="020F0302020204030204"/>
                <a:ea typeface="+mn-ea"/>
                <a:cs typeface="+mn-cs"/>
              </a:rPr>
              <a:t>Pregnancy and pregnancy outcomes</a:t>
            </a:r>
          </a:p>
          <a:p>
            <a:pPr algn="just"/>
            <a:r>
              <a:rPr lang="en-GB" sz="1050" dirty="0">
                <a:solidFill>
                  <a:srgbClr val="55C2D2"/>
                </a:solidFill>
                <a:latin typeface="+mj-lt"/>
                <a:hlinkClick r:id="rId78" action="ppaction://hlinksldjump">
                  <a:extLst>
                    <a:ext uri="{A12FA001-AC4F-418D-AE19-62706E023703}">
                      <ahyp:hlinkClr xmlns:ahyp="http://schemas.microsoft.com/office/drawing/2018/hyperlinkcolor" val="tx"/>
                    </a:ext>
                  </a:extLst>
                </a:hlinkClick>
              </a:rPr>
              <a:t>CHAPTER 11: LUNG &amp; OTHER ORGAN TRANSPLANT </a:t>
            </a:r>
            <a:endParaRPr lang="en-GB" sz="1050" dirty="0">
              <a:solidFill>
                <a:srgbClr val="55C2D2"/>
              </a:solidFill>
              <a:latin typeface="+mj-lt"/>
            </a:endParaRPr>
          </a:p>
          <a:p>
            <a:pPr algn="just"/>
            <a:r>
              <a:rPr lang="en-GB" sz="900" dirty="0">
                <a:solidFill>
                  <a:schemeClr val="tx1">
                    <a:lumMod val="75000"/>
                    <a:lumOff val="25000"/>
                  </a:schemeClr>
                </a:solidFill>
                <a:latin typeface="+mj-lt"/>
                <a:hlinkClick r:id="rId79" action="ppaction://hlinksldjump">
                  <a:extLst>
                    <a:ext uri="{A12FA001-AC4F-418D-AE19-62706E023703}">
                      <ahyp:hlinkClr xmlns:ahyp="http://schemas.microsoft.com/office/drawing/2018/hyperlinkcolor" val="tx"/>
                    </a:ext>
                  </a:extLst>
                </a:hlinkClick>
              </a:rPr>
              <a:t>11.1 P</a:t>
            </a:r>
            <a:r>
              <a:rPr lang="en-GB" sz="900" dirty="0">
                <a:solidFill>
                  <a:schemeClr val="tx1">
                    <a:lumMod val="75000"/>
                    <a:lumOff val="25000"/>
                  </a:schemeClr>
                </a:solidFill>
                <a:latin typeface="+mj-lt"/>
                <a:hlinkClick r:id="rId76" action="ppaction://hlinksldjump">
                  <a:extLst>
                    <a:ext uri="{A12FA001-AC4F-418D-AE19-62706E023703}">
                      <ahyp:hlinkClr xmlns:ahyp="http://schemas.microsoft.com/office/drawing/2018/hyperlinkcolor" val="tx"/>
                    </a:ext>
                  </a:extLst>
                </a:hlinkClick>
              </a:rPr>
              <a:t>eople with CF living in 2021 with transplanted lungs</a:t>
            </a:r>
            <a:endParaRPr lang="en-GB" sz="900" dirty="0">
              <a:solidFill>
                <a:schemeClr val="tx1">
                  <a:lumMod val="75000"/>
                  <a:lumOff val="25000"/>
                </a:schemeClr>
              </a:solidFill>
              <a:latin typeface="+mj-lt"/>
            </a:endParaRPr>
          </a:p>
          <a:p>
            <a:pPr algn="just"/>
            <a:r>
              <a:rPr lang="en-GB" sz="900" dirty="0">
                <a:solidFill>
                  <a:schemeClr val="tx1">
                    <a:lumMod val="75000"/>
                    <a:lumOff val="25000"/>
                  </a:schemeClr>
                </a:solidFill>
                <a:latin typeface="+mj-lt"/>
                <a:hlinkClick r:id="rId77" action="ppaction://hlinksldjump">
                  <a:extLst>
                    <a:ext uri="{A12FA001-AC4F-418D-AE19-62706E023703}">
                      <ahyp:hlinkClr xmlns:ahyp="http://schemas.microsoft.com/office/drawing/2018/hyperlinkcolor" val="tx"/>
                    </a:ext>
                  </a:extLst>
                </a:hlinkClick>
              </a:rPr>
              <a:t>11.2 people with CF living in 2020 with transplanted liver</a:t>
            </a:r>
            <a:endParaRPr lang="en-GB" sz="900" dirty="0">
              <a:solidFill>
                <a:schemeClr val="tx1">
                  <a:lumMod val="75000"/>
                  <a:lumOff val="25000"/>
                </a:schemeClr>
              </a:solidFill>
              <a:latin typeface="+mj-lt"/>
            </a:endParaRPr>
          </a:p>
          <a:p>
            <a:pPr algn="just"/>
            <a:r>
              <a:rPr lang="en-GB" sz="1050" dirty="0">
                <a:solidFill>
                  <a:srgbClr val="55C2D2"/>
                </a:solidFill>
                <a:latin typeface="+mj-lt"/>
                <a:hlinkClick r:id="rId80" action="ppaction://hlinksldjump">
                  <a:extLst>
                    <a:ext uri="{A12FA001-AC4F-418D-AE19-62706E023703}">
                      <ahyp:hlinkClr xmlns:ahyp="http://schemas.microsoft.com/office/drawing/2018/hyperlinkcolor" val="tx"/>
                    </a:ext>
                  </a:extLst>
                </a:hlinkClick>
              </a:rPr>
              <a:t>CHAPTER 12: </a:t>
            </a:r>
            <a:r>
              <a:rPr lang="en-GB" sz="1050" dirty="0">
                <a:solidFill>
                  <a:srgbClr val="55C2D2"/>
                </a:solidFill>
                <a:latin typeface="+mj-lt"/>
                <a:hlinkClick r:id="rId78" action="ppaction://hlinksldjump">
                  <a:extLst>
                    <a:ext uri="{A12FA001-AC4F-418D-AE19-62706E023703}">
                      <ahyp:hlinkClr xmlns:ahyp="http://schemas.microsoft.com/office/drawing/2018/hyperlinkcolor" val="tx"/>
                    </a:ext>
                  </a:extLst>
                </a:hlinkClick>
              </a:rPr>
              <a:t>MORTALITY</a:t>
            </a:r>
            <a:endParaRPr lang="en-GB" sz="1050" dirty="0">
              <a:solidFill>
                <a:srgbClr val="55C2D2"/>
              </a:solidFill>
              <a:latin typeface="+mj-lt"/>
            </a:endParaRPr>
          </a:p>
          <a:p>
            <a:pPr algn="just"/>
            <a:r>
              <a:rPr lang="en-GB" sz="900" dirty="0">
                <a:solidFill>
                  <a:schemeClr val="tx1">
                    <a:lumMod val="75000"/>
                    <a:lumOff val="25000"/>
                  </a:schemeClr>
                </a:solidFill>
                <a:latin typeface="+mj-lt"/>
                <a:hlinkClick r:id="rId81" action="ppaction://hlinksldjump">
                  <a:extLst>
                    <a:ext uri="{A12FA001-AC4F-418D-AE19-62706E023703}">
                      <ahyp:hlinkClr xmlns:ahyp="http://schemas.microsoft.com/office/drawing/2018/hyperlinkcolor" val="tx"/>
                    </a:ext>
                  </a:extLst>
                </a:hlinkClick>
              </a:rPr>
              <a:t>12.1 Age at death distribution of people with CF deceased in 2021</a:t>
            </a:r>
            <a:endParaRPr lang="en-GB" sz="900" dirty="0">
              <a:solidFill>
                <a:schemeClr val="tx1">
                  <a:lumMod val="75000"/>
                  <a:lumOff val="25000"/>
                </a:schemeClr>
              </a:solidFill>
              <a:latin typeface="+mj-lt"/>
            </a:endParaRPr>
          </a:p>
          <a:p>
            <a:pPr algn="just"/>
            <a:r>
              <a:rPr lang="en-GB" sz="1050" dirty="0">
                <a:solidFill>
                  <a:srgbClr val="55C2D2"/>
                </a:solidFill>
                <a:latin typeface="+mj-lt"/>
                <a:hlinkClick r:id="rId82" action="ppaction://hlinksldjump">
                  <a:extLst>
                    <a:ext uri="{A12FA001-AC4F-418D-AE19-62706E023703}">
                      <ahyp:hlinkClr xmlns:ahyp="http://schemas.microsoft.com/office/drawing/2018/hyperlinkcolor" val="tx"/>
                    </a:ext>
                  </a:extLst>
                </a:hlinkClick>
              </a:rPr>
              <a:t>CHAPTER 13: DATA QUALITY</a:t>
            </a:r>
            <a:endParaRPr lang="en-GB" sz="1050" dirty="0">
              <a:solidFill>
                <a:srgbClr val="55C2D2"/>
              </a:solidFill>
              <a:latin typeface="+mj-lt"/>
            </a:endParaRPr>
          </a:p>
          <a:p>
            <a:pPr algn="just"/>
            <a:r>
              <a:rPr lang="en-GB" sz="900" dirty="0">
                <a:solidFill>
                  <a:schemeClr val="tx1">
                    <a:lumMod val="75000"/>
                    <a:lumOff val="25000"/>
                  </a:schemeClr>
                </a:solidFill>
                <a:latin typeface="+mj-lt"/>
                <a:hlinkClick r:id="rId83" action="ppaction://hlinksldjump">
                  <a:extLst>
                    <a:ext uri="{A12FA001-AC4F-418D-AE19-62706E023703}">
                      <ahyp:hlinkClr xmlns:ahyp="http://schemas.microsoft.com/office/drawing/2018/hyperlinkcolor" val="tx"/>
                    </a:ext>
                  </a:extLst>
                </a:hlinkClick>
              </a:rPr>
              <a:t>13.1 Data completeness in follow-up year </a:t>
            </a:r>
            <a:r>
              <a:rPr lang="en-GB" sz="900" u="sng" dirty="0">
                <a:solidFill>
                  <a:schemeClr val="tx1">
                    <a:lumMod val="75000"/>
                    <a:lumOff val="25000"/>
                  </a:schemeClr>
                </a:solidFill>
                <a:latin typeface="+mj-lt"/>
                <a:hlinkClick r:id="rId83" action="ppaction://hlinksldjump">
                  <a:extLst>
                    <a:ext uri="{A12FA001-AC4F-418D-AE19-62706E023703}">
                      <ahyp:hlinkClr xmlns:ahyp="http://schemas.microsoft.com/office/drawing/2018/hyperlinkcolor" val="tx"/>
                    </a:ext>
                  </a:extLst>
                </a:hlinkClick>
              </a:rPr>
              <a:t>202</a:t>
            </a:r>
            <a:r>
              <a:rPr lang="en-GB" sz="900" u="sng" dirty="0">
                <a:solidFill>
                  <a:schemeClr val="tx1">
                    <a:lumMod val="75000"/>
                    <a:lumOff val="25000"/>
                  </a:schemeClr>
                </a:solidFill>
                <a:latin typeface="+mj-lt"/>
              </a:rPr>
              <a:t>3</a:t>
            </a:r>
          </a:p>
          <a:p>
            <a:pPr algn="just"/>
            <a:r>
              <a:rPr lang="en-GB" sz="900" dirty="0">
                <a:solidFill>
                  <a:schemeClr val="tx1">
                    <a:lumMod val="75000"/>
                    <a:lumOff val="25000"/>
                  </a:schemeClr>
                </a:solidFill>
                <a:latin typeface="+mj-lt"/>
                <a:hlinkClick r:id="rId82" action="ppaction://hlinksldjump">
                  <a:extLst>
                    <a:ext uri="{A12FA001-AC4F-418D-AE19-62706E023703}">
                      <ahyp:hlinkClr xmlns:ahyp="http://schemas.microsoft.com/office/drawing/2018/hyperlinkcolor" val="tx"/>
                    </a:ext>
                  </a:extLst>
                </a:hlinkClick>
              </a:rPr>
              <a:t>13.2 Data accuracy for the follow-up years 2022 and </a:t>
            </a:r>
            <a:r>
              <a:rPr lang="en-GB" sz="900" u="sng" dirty="0">
                <a:solidFill>
                  <a:schemeClr val="tx1">
                    <a:lumMod val="75000"/>
                    <a:lumOff val="25000"/>
                  </a:schemeClr>
                </a:solidFill>
                <a:latin typeface="+mj-lt"/>
                <a:hlinkClick r:id="rId82" action="ppaction://hlinksldjump">
                  <a:extLst>
                    <a:ext uri="{A12FA001-AC4F-418D-AE19-62706E023703}">
                      <ahyp:hlinkClr xmlns:ahyp="http://schemas.microsoft.com/office/drawing/2018/hyperlinkcolor" val="tx"/>
                    </a:ext>
                  </a:extLst>
                </a:hlinkClick>
              </a:rPr>
              <a:t>202</a:t>
            </a:r>
            <a:r>
              <a:rPr lang="en-GB" sz="900" u="sng" dirty="0">
                <a:solidFill>
                  <a:schemeClr val="tx1">
                    <a:lumMod val="75000"/>
                    <a:lumOff val="25000"/>
                  </a:schemeClr>
                </a:solidFill>
                <a:latin typeface="+mj-lt"/>
              </a:rPr>
              <a:t>3</a:t>
            </a:r>
          </a:p>
          <a:p>
            <a:pPr algn="just"/>
            <a:endParaRPr lang="en-GB" sz="900" dirty="0">
              <a:solidFill>
                <a:schemeClr val="tx1">
                  <a:lumMod val="75000"/>
                  <a:lumOff val="25000"/>
                </a:schemeClr>
              </a:solidFill>
              <a:latin typeface="+mj-lt"/>
            </a:endParaRPr>
          </a:p>
        </p:txBody>
      </p:sp>
      <p:grpSp>
        <p:nvGrpSpPr>
          <p:cNvPr id="2" name="Grupo 1">
            <a:extLst>
              <a:ext uri="{FF2B5EF4-FFF2-40B4-BE49-F238E27FC236}">
                <a16:creationId xmlns:a16="http://schemas.microsoft.com/office/drawing/2014/main" id="{2111DD70-4967-5D29-A989-E528DDEBA375}"/>
              </a:ext>
            </a:extLst>
          </p:cNvPr>
          <p:cNvGrpSpPr/>
          <p:nvPr/>
        </p:nvGrpSpPr>
        <p:grpSpPr>
          <a:xfrm>
            <a:off x="7924756" y="5756188"/>
            <a:ext cx="1219244" cy="1101812"/>
            <a:chOff x="7924756" y="4898938"/>
            <a:chExt cx="1219244" cy="1101812"/>
          </a:xfrm>
        </p:grpSpPr>
        <p:pic>
          <p:nvPicPr>
            <p:cNvPr id="3" name="Image 20">
              <a:extLst>
                <a:ext uri="{FF2B5EF4-FFF2-40B4-BE49-F238E27FC236}">
                  <a16:creationId xmlns:a16="http://schemas.microsoft.com/office/drawing/2014/main" id="{ECBA258B-5A25-99BE-CD07-944E2C7BEC74}"/>
                </a:ext>
              </a:extLst>
            </p:cNvPr>
            <p:cNvPicPr>
              <a:picLocks noChangeAspect="1"/>
            </p:cNvPicPr>
            <p:nvPr/>
          </p:nvPicPr>
          <p:blipFill>
            <a:blip r:embed="rId84"/>
            <a:stretch>
              <a:fillRect/>
            </a:stretch>
          </p:blipFill>
          <p:spPr>
            <a:xfrm>
              <a:off x="8196814" y="5388427"/>
              <a:ext cx="947186" cy="612323"/>
            </a:xfrm>
            <a:prstGeom prst="rect">
              <a:avLst/>
            </a:prstGeom>
          </p:spPr>
        </p:pic>
        <p:pic>
          <p:nvPicPr>
            <p:cNvPr id="4" name="Image 25">
              <a:extLst>
                <a:ext uri="{FF2B5EF4-FFF2-40B4-BE49-F238E27FC236}">
                  <a16:creationId xmlns:a16="http://schemas.microsoft.com/office/drawing/2014/main" id="{F2972700-136C-F153-F057-936769791E0A}"/>
                </a:ext>
              </a:extLst>
            </p:cNvPr>
            <p:cNvPicPr>
              <a:picLocks noChangeAspect="1"/>
            </p:cNvPicPr>
            <p:nvPr/>
          </p:nvPicPr>
          <p:blipFill>
            <a:blip r:embed="rId85"/>
            <a:stretch>
              <a:fillRect/>
            </a:stretch>
          </p:blipFill>
          <p:spPr>
            <a:xfrm>
              <a:off x="7924756" y="4898938"/>
              <a:ext cx="1204934" cy="1062201"/>
            </a:xfrm>
            <a:prstGeom prst="rect">
              <a:avLst/>
            </a:prstGeom>
          </p:spPr>
        </p:pic>
      </p:grpSp>
    </p:spTree>
    <p:extLst>
      <p:ext uri="{BB962C8B-B14F-4D97-AF65-F5344CB8AC3E}">
        <p14:creationId xmlns:p14="http://schemas.microsoft.com/office/powerpoint/2010/main" val="2922371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93BC1085-9E77-532F-4F69-AD140DCEB988}"/>
              </a:ext>
            </a:extLst>
          </p:cNvPr>
          <p:cNvGrpSpPr/>
          <p:nvPr/>
        </p:nvGrpSpPr>
        <p:grpSpPr>
          <a:xfrm>
            <a:off x="0" y="0"/>
            <a:ext cx="8158131" cy="6858000"/>
            <a:chOff x="0" y="0"/>
            <a:chExt cx="8158131"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639804" y="651988"/>
              <a:ext cx="6518327"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In the last decade the proportion of children diagnosed with CF through newborn screening has increased to almost 90% throughout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639804" y="368168"/>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2.7</a:t>
              </a:r>
            </a:p>
          </p:txBody>
        </p:sp>
        <p:sp>
          <p:nvSpPr>
            <p:cNvPr id="3" name="TextBox 2">
              <a:extLst>
                <a:ext uri="{FF2B5EF4-FFF2-40B4-BE49-F238E27FC236}">
                  <a16:creationId xmlns:a16="http://schemas.microsoft.com/office/drawing/2014/main" id="{A865EFFA-0A6A-C5EE-3189-32D41E6E3F44}"/>
                </a:ext>
              </a:extLst>
            </p:cNvPr>
            <p:cNvSpPr txBox="1"/>
            <p:nvPr/>
          </p:nvSpPr>
          <p:spPr>
            <a:xfrm>
              <a:off x="985869" y="1155870"/>
              <a:ext cx="7172262"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Neonatal screening in children with CF aged 5 years or younger in the years from 2013 to 2023. </a:t>
              </a:r>
            </a:p>
          </p:txBody>
        </p:sp>
        <p:pic>
          <p:nvPicPr>
            <p:cNvPr id="5" name="Picture 4" descr="A blue hexagon with white and black triangles&#10;&#10;Description automatically generated">
              <a:extLst>
                <a:ext uri="{FF2B5EF4-FFF2-40B4-BE49-F238E27FC236}">
                  <a16:creationId xmlns:a16="http://schemas.microsoft.com/office/drawing/2014/main" id="{76E270EE-427C-002A-83FC-96C894B20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2" name="Text Placeholder 8">
              <a:extLst>
                <a:ext uri="{FF2B5EF4-FFF2-40B4-BE49-F238E27FC236}">
                  <a16:creationId xmlns:a16="http://schemas.microsoft.com/office/drawing/2014/main" id="{F28AEC92-7BAA-0EF4-F2AB-6830E08EB39A}"/>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967428931">
              <a:extLst>
                <a:ext uri="{FF2B5EF4-FFF2-40B4-BE49-F238E27FC236}">
                  <a16:creationId xmlns:a16="http://schemas.microsoft.com/office/drawing/2014/main" id="{0A8DAE06-6DD4-F447-018A-7A337A5FDB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8118" y="1594502"/>
              <a:ext cx="7170013" cy="4892040"/>
            </a:xfrm>
            <a:prstGeom prst="rect">
              <a:avLst/>
            </a:prstGeom>
            <a:noFill/>
            <a:ln>
              <a:noFill/>
            </a:ln>
          </p:spPr>
        </p:pic>
      </p:grpSp>
    </p:spTree>
    <p:extLst>
      <p:ext uri="{BB962C8B-B14F-4D97-AF65-F5344CB8AC3E}">
        <p14:creationId xmlns:p14="http://schemas.microsoft.com/office/powerpoint/2010/main" val="4132075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103284"/>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3</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GENETICS</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3" name="Grupo 2">
            <a:extLst>
              <a:ext uri="{FF2B5EF4-FFF2-40B4-BE49-F238E27FC236}">
                <a16:creationId xmlns:a16="http://schemas.microsoft.com/office/drawing/2014/main" id="{A87A848E-47E0-AC32-9F25-035FA90E15F8}"/>
              </a:ext>
            </a:extLst>
          </p:cNvPr>
          <p:cNvGrpSpPr/>
          <p:nvPr/>
        </p:nvGrpSpPr>
        <p:grpSpPr>
          <a:xfrm>
            <a:off x="6440562" y="5756188"/>
            <a:ext cx="2703438" cy="1101812"/>
            <a:chOff x="6440562" y="5756188"/>
            <a:chExt cx="2703438" cy="1101812"/>
          </a:xfrm>
        </p:grpSpPr>
        <p:sp>
          <p:nvSpPr>
            <p:cNvPr id="4" name="Sous-titre 2">
              <a:extLst>
                <a:ext uri="{FF2B5EF4-FFF2-40B4-BE49-F238E27FC236}">
                  <a16:creationId xmlns:a16="http://schemas.microsoft.com/office/drawing/2014/main" id="{974224B1-1711-B084-8E05-689DFC2E7F69}"/>
                </a:ext>
              </a:extLst>
            </p:cNvPr>
            <p:cNvSpPr txBox="1">
              <a:spLocks/>
            </p:cNvSpPr>
            <p:nvPr/>
          </p:nvSpPr>
          <p:spPr>
            <a:xfrm>
              <a:off x="6440562" y="6628441"/>
              <a:ext cx="1620223" cy="139836"/>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750" dirty="0" err="1">
                  <a:solidFill>
                    <a:schemeClr val="tx1">
                      <a:lumMod val="65000"/>
                      <a:lumOff val="35000"/>
                    </a:schemeClr>
                  </a:solidFill>
                  <a:latin typeface="Arial" panose="020B0604020202020204" pitchFamily="34" charset="0"/>
                  <a:cs typeface="Arial" panose="020B0604020202020204" pitchFamily="34" charset="0"/>
                </a:rPr>
                <a:t>www.ecfs.eu</a:t>
              </a:r>
              <a:r>
                <a:rPr lang="fr-FR" sz="750" dirty="0">
                  <a:solidFill>
                    <a:schemeClr val="tx1">
                      <a:lumMod val="65000"/>
                      <a:lumOff val="35000"/>
                    </a:schemeClr>
                  </a:solidFill>
                  <a:latin typeface="Arial" panose="020B0604020202020204" pitchFamily="34" charset="0"/>
                  <a:cs typeface="Arial" panose="020B0604020202020204" pitchFamily="34" charset="0"/>
                </a:rPr>
                <a:t>/</a:t>
              </a:r>
              <a:r>
                <a:rPr lang="fr-FR" sz="750" dirty="0" err="1">
                  <a:solidFill>
                    <a:schemeClr val="tx1">
                      <a:lumMod val="65000"/>
                      <a:lumOff val="35000"/>
                    </a:schemeClr>
                  </a:solidFill>
                  <a:latin typeface="Arial" panose="020B0604020202020204" pitchFamily="34" charset="0"/>
                  <a:cs typeface="Arial" panose="020B0604020202020204" pitchFamily="34" charset="0"/>
                </a:rPr>
                <a:t>pr</a:t>
              </a:r>
              <a:endParaRPr lang="fr-FR" sz="75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6" name="Grupo 5">
              <a:extLst>
                <a:ext uri="{FF2B5EF4-FFF2-40B4-BE49-F238E27FC236}">
                  <a16:creationId xmlns:a16="http://schemas.microsoft.com/office/drawing/2014/main" id="{B94FA865-5E18-3EC3-3348-BEB976A38B1C}"/>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A6E73C97-5992-7033-27D9-E598282F9B6C}"/>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4C1AE028-C481-8881-C802-06DFD239AA6B}"/>
                  </a:ext>
                </a:extLst>
              </p:cNvPr>
              <p:cNvPicPr>
                <a:picLocks noChangeAspect="1"/>
              </p:cNvPicPr>
              <p:nvPr/>
            </p:nvPicPr>
            <p:blipFill>
              <a:blip r:embed="rId5"/>
              <a:stretch>
                <a:fillRect/>
              </a:stretch>
            </p:blipFill>
            <p:spPr>
              <a:xfrm>
                <a:off x="7924756" y="4898938"/>
                <a:ext cx="1204934" cy="1062201"/>
              </a:xfrm>
              <a:prstGeom prst="rect">
                <a:avLst/>
              </a:prstGeom>
            </p:spPr>
          </p:pic>
        </p:grpSp>
      </p:grpSp>
    </p:spTree>
    <p:extLst>
      <p:ext uri="{BB962C8B-B14F-4D97-AF65-F5344CB8AC3E}">
        <p14:creationId xmlns:p14="http://schemas.microsoft.com/office/powerpoint/2010/main" val="2051127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04561C93-BDFE-491E-EF0C-2219D41F87DD}"/>
              </a:ext>
            </a:extLst>
          </p:cNvPr>
          <p:cNvGrpSpPr/>
          <p:nvPr/>
        </p:nvGrpSpPr>
        <p:grpSpPr>
          <a:xfrm>
            <a:off x="0" y="0"/>
            <a:ext cx="8128000" cy="6858000"/>
            <a:chOff x="0" y="0"/>
            <a:chExt cx="8128000"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4" y="287280"/>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Almost 98% of CFTR variants have been identified.</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68709"/>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3.1</a:t>
              </a:r>
            </a:p>
          </p:txBody>
        </p:sp>
        <p:sp>
          <p:nvSpPr>
            <p:cNvPr id="3" name="TextBox 2">
              <a:extLst>
                <a:ext uri="{FF2B5EF4-FFF2-40B4-BE49-F238E27FC236}">
                  <a16:creationId xmlns:a16="http://schemas.microsoft.com/office/drawing/2014/main" id="{A865EFFA-0A6A-C5EE-3189-32D41E6E3F44}"/>
                </a:ext>
              </a:extLst>
            </p:cNvPr>
            <p:cNvSpPr txBox="1"/>
            <p:nvPr/>
          </p:nvSpPr>
          <p:spPr>
            <a:xfrm>
              <a:off x="904594" y="528869"/>
              <a:ext cx="7223406"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Proportion of variants identified and not identified, by country and overall. Only people with CF for whom DNA analysis has been done.</a:t>
              </a:r>
            </a:p>
          </p:txBody>
        </p:sp>
        <p:pic>
          <p:nvPicPr>
            <p:cNvPr id="5" name="Picture 4" descr="A blue hexagon with white and black triangles&#10;&#10;Description automatically generated">
              <a:extLst>
                <a:ext uri="{FF2B5EF4-FFF2-40B4-BE49-F238E27FC236}">
                  <a16:creationId xmlns:a16="http://schemas.microsoft.com/office/drawing/2014/main" id="{5F9F4866-7F0C-B3B6-E944-044E5076D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8" name="Text Placeholder 8">
              <a:extLst>
                <a:ext uri="{FF2B5EF4-FFF2-40B4-BE49-F238E27FC236}">
                  <a16:creationId xmlns:a16="http://schemas.microsoft.com/office/drawing/2014/main" id="{3A447042-55D8-5072-5818-D9334101D7B0}"/>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9" name="Immagine 967428932">
              <a:extLst>
                <a:ext uri="{FF2B5EF4-FFF2-40B4-BE49-F238E27FC236}">
                  <a16:creationId xmlns:a16="http://schemas.microsoft.com/office/drawing/2014/main" id="{77217312-ABEB-60EA-E99D-7EB17FCE20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01850" y="903130"/>
              <a:ext cx="4940300" cy="5736299"/>
            </a:xfrm>
            <a:prstGeom prst="rect">
              <a:avLst/>
            </a:prstGeom>
            <a:noFill/>
            <a:ln>
              <a:noFill/>
            </a:ln>
          </p:spPr>
        </p:pic>
      </p:grpSp>
    </p:spTree>
    <p:extLst>
      <p:ext uri="{BB962C8B-B14F-4D97-AF65-F5344CB8AC3E}">
        <p14:creationId xmlns:p14="http://schemas.microsoft.com/office/powerpoint/2010/main" val="972528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13E675D8-79DD-0D61-C981-5EAAD1380A86}"/>
              </a:ext>
            </a:extLst>
          </p:cNvPr>
          <p:cNvGrpSpPr/>
          <p:nvPr/>
        </p:nvGrpSpPr>
        <p:grpSpPr>
          <a:xfrm>
            <a:off x="0" y="-13305"/>
            <a:ext cx="8788400" cy="6871305"/>
            <a:chOff x="0" y="-13305"/>
            <a:chExt cx="8788400" cy="6871305"/>
          </a:xfrm>
        </p:grpSpPr>
        <p:sp>
          <p:nvSpPr>
            <p:cNvPr id="6" name="TextBox 5">
              <a:extLst>
                <a:ext uri="{FF2B5EF4-FFF2-40B4-BE49-F238E27FC236}">
                  <a16:creationId xmlns:a16="http://schemas.microsoft.com/office/drawing/2014/main" id="{1A806116-3061-CA1F-2E89-5033E454FA4A}"/>
                </a:ext>
              </a:extLst>
            </p:cNvPr>
            <p:cNvSpPr txBox="1"/>
            <p:nvPr/>
          </p:nvSpPr>
          <p:spPr>
            <a:xfrm>
              <a:off x="1571624" y="277467"/>
              <a:ext cx="7089776"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prevalence of the F508del variant varies considerably between the countries in Europe; this has a major impact on CFTR modulator eligibility.</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58896"/>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3.2</a:t>
              </a:r>
            </a:p>
          </p:txBody>
        </p:sp>
        <p:sp>
          <p:nvSpPr>
            <p:cNvPr id="3" name="TextBox 2">
              <a:extLst>
                <a:ext uri="{FF2B5EF4-FFF2-40B4-BE49-F238E27FC236}">
                  <a16:creationId xmlns:a16="http://schemas.microsoft.com/office/drawing/2014/main" id="{A865EFFA-0A6A-C5EE-3189-32D41E6E3F44}"/>
                </a:ext>
              </a:extLst>
            </p:cNvPr>
            <p:cNvSpPr txBox="1"/>
            <p:nvPr/>
          </p:nvSpPr>
          <p:spPr>
            <a:xfrm>
              <a:off x="904593" y="773037"/>
              <a:ext cx="7883807"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F508del variant in people with CF, by country and overall. All people with CF seen in 2023.</a:t>
              </a:r>
            </a:p>
          </p:txBody>
        </p:sp>
        <p:pic>
          <p:nvPicPr>
            <p:cNvPr id="8" name="Picture 7" descr="A blue hexagon with white and black triangles&#10;&#10;Description automatically generated">
              <a:extLst>
                <a:ext uri="{FF2B5EF4-FFF2-40B4-BE49-F238E27FC236}">
                  <a16:creationId xmlns:a16="http://schemas.microsoft.com/office/drawing/2014/main" id="{7F4CCE3B-9128-7696-1A10-88510C8F5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05"/>
              <a:ext cx="1571625" cy="1571625"/>
            </a:xfrm>
            <a:prstGeom prst="rect">
              <a:avLst/>
            </a:prstGeom>
          </p:spPr>
        </p:pic>
        <p:sp>
          <p:nvSpPr>
            <p:cNvPr id="5" name="Text Placeholder 8">
              <a:extLst>
                <a:ext uri="{FF2B5EF4-FFF2-40B4-BE49-F238E27FC236}">
                  <a16:creationId xmlns:a16="http://schemas.microsoft.com/office/drawing/2014/main" id="{BD34C1D4-B633-E975-8FA2-6138017A2BC9}"/>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967428933">
              <a:extLst>
                <a:ext uri="{FF2B5EF4-FFF2-40B4-BE49-F238E27FC236}">
                  <a16:creationId xmlns:a16="http://schemas.microsoft.com/office/drawing/2014/main" id="{FEA2683C-0648-902A-F222-7E553BF13C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17575" y="1034647"/>
              <a:ext cx="4908850" cy="5654872"/>
            </a:xfrm>
            <a:prstGeom prst="rect">
              <a:avLst/>
            </a:prstGeom>
            <a:noFill/>
            <a:ln>
              <a:noFill/>
            </a:ln>
          </p:spPr>
        </p:pic>
      </p:grpSp>
    </p:spTree>
    <p:extLst>
      <p:ext uri="{BB962C8B-B14F-4D97-AF65-F5344CB8AC3E}">
        <p14:creationId xmlns:p14="http://schemas.microsoft.com/office/powerpoint/2010/main" val="3036935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6381ADB3-B024-4957-6381-BB49CB756BD0}"/>
              </a:ext>
            </a:extLst>
          </p:cNvPr>
          <p:cNvGrpSpPr/>
          <p:nvPr/>
        </p:nvGrpSpPr>
        <p:grpSpPr>
          <a:xfrm>
            <a:off x="0" y="0"/>
            <a:ext cx="8816653" cy="6858000"/>
            <a:chOff x="0" y="0"/>
            <a:chExt cx="8816653"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3" y="253088"/>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allelic frequency of F508del variant is higher in Central Europe .</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3" y="41999"/>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3.3</a:t>
              </a:r>
            </a:p>
          </p:txBody>
        </p:sp>
        <p:pic>
          <p:nvPicPr>
            <p:cNvPr id="5" name="Picture 4" descr="A blue hexagon with white and black triangles&#10;&#10;Description automatically generated">
              <a:extLst>
                <a:ext uri="{FF2B5EF4-FFF2-40B4-BE49-F238E27FC236}">
                  <a16:creationId xmlns:a16="http://schemas.microsoft.com/office/drawing/2014/main" id="{634D341C-4E28-7EC7-FAC3-29B45C9DCD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2" name="Text Placeholder 8">
              <a:extLst>
                <a:ext uri="{FF2B5EF4-FFF2-40B4-BE49-F238E27FC236}">
                  <a16:creationId xmlns:a16="http://schemas.microsoft.com/office/drawing/2014/main" id="{EE6EDCB6-D254-FFE7-5769-CC939EFEE8B7}"/>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3" name="Immagine 8">
              <a:extLst>
                <a:ext uri="{FF2B5EF4-FFF2-40B4-BE49-F238E27FC236}">
                  <a16:creationId xmlns:a16="http://schemas.microsoft.com/office/drawing/2014/main" id="{9F4AB91D-A0A1-C3A9-3A20-AFFBA421B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624" y="686482"/>
              <a:ext cx="6639530" cy="5952947"/>
            </a:xfrm>
            <a:prstGeom prst="rect">
              <a:avLst/>
            </a:prstGeom>
          </p:spPr>
        </p:pic>
        <p:sp>
          <p:nvSpPr>
            <p:cNvPr id="4" name="TextBox 2">
              <a:extLst>
                <a:ext uri="{FF2B5EF4-FFF2-40B4-BE49-F238E27FC236}">
                  <a16:creationId xmlns:a16="http://schemas.microsoft.com/office/drawing/2014/main" id="{3355EE58-2611-E726-522F-AA436C1986F9}"/>
                </a:ext>
              </a:extLst>
            </p:cNvPr>
            <p:cNvSpPr txBox="1"/>
            <p:nvPr/>
          </p:nvSpPr>
          <p:spPr>
            <a:xfrm>
              <a:off x="932846" y="485174"/>
              <a:ext cx="7883807"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Geographical distribution of the F508del variant. All people with CF seen in 2023.</a:t>
              </a:r>
            </a:p>
          </p:txBody>
        </p:sp>
      </p:grpSp>
    </p:spTree>
    <p:extLst>
      <p:ext uri="{BB962C8B-B14F-4D97-AF65-F5344CB8AC3E}">
        <p14:creationId xmlns:p14="http://schemas.microsoft.com/office/powerpoint/2010/main" val="9272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85D6F4AB-3F8A-E81A-D6DB-7B95D3077EF5}"/>
              </a:ext>
            </a:extLst>
          </p:cNvPr>
          <p:cNvGrpSpPr/>
          <p:nvPr/>
        </p:nvGrpSpPr>
        <p:grpSpPr>
          <a:xfrm>
            <a:off x="0" y="0"/>
            <a:ext cx="8771219" cy="6858000"/>
            <a:chOff x="0" y="0"/>
            <a:chExt cx="8771219"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4" y="327081"/>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G542X  variant is more prevalent in Southern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10851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3.4</a:t>
              </a:r>
            </a:p>
          </p:txBody>
        </p:sp>
        <p:pic>
          <p:nvPicPr>
            <p:cNvPr id="2" name="Picture 1" descr="A blue hexagon with white and black triangles&#10;&#10;Description automatically generated">
              <a:extLst>
                <a:ext uri="{FF2B5EF4-FFF2-40B4-BE49-F238E27FC236}">
                  <a16:creationId xmlns:a16="http://schemas.microsoft.com/office/drawing/2014/main" id="{2904106F-C6DF-462E-9D44-A10DF0243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3" name="Text Placeholder 8">
              <a:extLst>
                <a:ext uri="{FF2B5EF4-FFF2-40B4-BE49-F238E27FC236}">
                  <a16:creationId xmlns:a16="http://schemas.microsoft.com/office/drawing/2014/main" id="{9FB0C36E-70FF-DD2B-468E-9F48757A42F6}"/>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19">
              <a:extLst>
                <a:ext uri="{FF2B5EF4-FFF2-40B4-BE49-F238E27FC236}">
                  <a16:creationId xmlns:a16="http://schemas.microsoft.com/office/drawing/2014/main" id="{E92ED448-3D62-54FC-F194-0FCA3FCA9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090" y="812176"/>
              <a:ext cx="6511820" cy="5838444"/>
            </a:xfrm>
            <a:prstGeom prst="rect">
              <a:avLst/>
            </a:prstGeom>
          </p:spPr>
        </p:pic>
        <p:sp>
          <p:nvSpPr>
            <p:cNvPr id="5" name="TextBox 2">
              <a:extLst>
                <a:ext uri="{FF2B5EF4-FFF2-40B4-BE49-F238E27FC236}">
                  <a16:creationId xmlns:a16="http://schemas.microsoft.com/office/drawing/2014/main" id="{AFCE34D7-2739-84AE-34EC-242A1CA8E85C}"/>
                </a:ext>
              </a:extLst>
            </p:cNvPr>
            <p:cNvSpPr txBox="1"/>
            <p:nvPr/>
          </p:nvSpPr>
          <p:spPr>
            <a:xfrm>
              <a:off x="887412" y="573599"/>
              <a:ext cx="7883807"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Geographical distribution of the G542X variant. All people with CF seen in 2023.</a:t>
              </a:r>
            </a:p>
          </p:txBody>
        </p:sp>
      </p:grpSp>
    </p:spTree>
    <p:extLst>
      <p:ext uri="{BB962C8B-B14F-4D97-AF65-F5344CB8AC3E}">
        <p14:creationId xmlns:p14="http://schemas.microsoft.com/office/powerpoint/2010/main" val="528283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1C7C6620-0B3D-139F-BCA4-3A0CF1FDBFCA}"/>
              </a:ext>
            </a:extLst>
          </p:cNvPr>
          <p:cNvGrpSpPr/>
          <p:nvPr/>
        </p:nvGrpSpPr>
        <p:grpSpPr>
          <a:xfrm>
            <a:off x="0" y="0"/>
            <a:ext cx="8771219" cy="6858000"/>
            <a:chOff x="0" y="0"/>
            <a:chExt cx="8771219"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4" y="290751"/>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N1303K variant is more prevalent in Southers and Eastern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7218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3.5</a:t>
              </a:r>
            </a:p>
          </p:txBody>
        </p:sp>
        <p:pic>
          <p:nvPicPr>
            <p:cNvPr id="5" name="Picture 4" descr="A blue hexagon with white and black triangles&#10;&#10;Description automatically generated">
              <a:extLst>
                <a:ext uri="{FF2B5EF4-FFF2-40B4-BE49-F238E27FC236}">
                  <a16:creationId xmlns:a16="http://schemas.microsoft.com/office/drawing/2014/main" id="{31495C80-4C8F-1442-0AE0-AFDD296476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2" name="Text Placeholder 8">
              <a:extLst>
                <a:ext uri="{FF2B5EF4-FFF2-40B4-BE49-F238E27FC236}">
                  <a16:creationId xmlns:a16="http://schemas.microsoft.com/office/drawing/2014/main" id="{2C0BC863-B84F-FD13-48E9-F31DD25A0908}"/>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415FDEBA-ACE4-5B47-E8D7-736F0F7549C0}"/>
                </a:ext>
              </a:extLst>
            </p:cNvPr>
            <p:cNvSpPr txBox="1"/>
            <p:nvPr/>
          </p:nvSpPr>
          <p:spPr>
            <a:xfrm>
              <a:off x="887412" y="485099"/>
              <a:ext cx="7883807"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Geographical distribution of the N1303K variant. All people with CF seen in 2023.</a:t>
              </a:r>
            </a:p>
          </p:txBody>
        </p:sp>
        <p:pic>
          <p:nvPicPr>
            <p:cNvPr id="4" name="Immagine 37">
              <a:extLst>
                <a:ext uri="{FF2B5EF4-FFF2-40B4-BE49-F238E27FC236}">
                  <a16:creationId xmlns:a16="http://schemas.microsoft.com/office/drawing/2014/main" id="{207FC479-E231-29A7-4F05-677606E70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3345" y="736509"/>
              <a:ext cx="6595110" cy="5913120"/>
            </a:xfrm>
            <a:prstGeom prst="rect">
              <a:avLst/>
            </a:prstGeom>
          </p:spPr>
        </p:pic>
      </p:grpSp>
    </p:spTree>
    <p:extLst>
      <p:ext uri="{BB962C8B-B14F-4D97-AF65-F5344CB8AC3E}">
        <p14:creationId xmlns:p14="http://schemas.microsoft.com/office/powerpoint/2010/main" val="1799451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hexagon with white and black triangles&#10;&#10;Description automatically generated">
            <a:extLst>
              <a:ext uri="{FF2B5EF4-FFF2-40B4-BE49-F238E27FC236}">
                <a16:creationId xmlns:a16="http://schemas.microsoft.com/office/drawing/2014/main" id="{54095F23-3C77-D4ED-3A9A-7BE773C8F7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nvGrpSpPr>
          <p:cNvPr id="9" name="Group 8">
            <a:extLst>
              <a:ext uri="{FF2B5EF4-FFF2-40B4-BE49-F238E27FC236}">
                <a16:creationId xmlns:a16="http://schemas.microsoft.com/office/drawing/2014/main" id="{998723F2-5C29-9FCF-BDBC-CEE703C8A371}"/>
              </a:ext>
            </a:extLst>
          </p:cNvPr>
          <p:cNvGrpSpPr/>
          <p:nvPr/>
        </p:nvGrpSpPr>
        <p:grpSpPr>
          <a:xfrm>
            <a:off x="892596" y="51208"/>
            <a:ext cx="7883807" cy="6806792"/>
            <a:chOff x="785812" y="51208"/>
            <a:chExt cx="7883807" cy="6806792"/>
          </a:xfrm>
        </p:grpSpPr>
        <p:sp>
          <p:nvSpPr>
            <p:cNvPr id="6" name="TextBox 5">
              <a:extLst>
                <a:ext uri="{FF2B5EF4-FFF2-40B4-BE49-F238E27FC236}">
                  <a16:creationId xmlns:a16="http://schemas.microsoft.com/office/drawing/2014/main" id="{1A806116-3061-CA1F-2E89-5033E454FA4A}"/>
                </a:ext>
              </a:extLst>
            </p:cNvPr>
            <p:cNvSpPr txBox="1"/>
            <p:nvPr/>
          </p:nvSpPr>
          <p:spPr>
            <a:xfrm>
              <a:off x="1465179" y="269779"/>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G551D variant is more frequent in the northern and central regions of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65180" y="51208"/>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3.6</a:t>
              </a:r>
            </a:p>
          </p:txBody>
        </p:sp>
        <p:sp>
          <p:nvSpPr>
            <p:cNvPr id="3" name="Text Placeholder 8">
              <a:extLst>
                <a:ext uri="{FF2B5EF4-FFF2-40B4-BE49-F238E27FC236}">
                  <a16:creationId xmlns:a16="http://schemas.microsoft.com/office/drawing/2014/main" id="{916D5C2A-A28E-3D00-1CEA-72410BBCFC91}"/>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40">
              <a:extLst>
                <a:ext uri="{FF2B5EF4-FFF2-40B4-BE49-F238E27FC236}">
                  <a16:creationId xmlns:a16="http://schemas.microsoft.com/office/drawing/2014/main" id="{F1E46E28-911D-E65A-CE1A-60A109147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658" y="757481"/>
              <a:ext cx="6595110" cy="5913120"/>
            </a:xfrm>
            <a:prstGeom prst="rect">
              <a:avLst/>
            </a:prstGeom>
          </p:spPr>
        </p:pic>
        <p:sp>
          <p:nvSpPr>
            <p:cNvPr id="5" name="TextBox 2">
              <a:extLst>
                <a:ext uri="{FF2B5EF4-FFF2-40B4-BE49-F238E27FC236}">
                  <a16:creationId xmlns:a16="http://schemas.microsoft.com/office/drawing/2014/main" id="{86BA767E-BEF3-8228-3471-B26ADF94BCCC}"/>
                </a:ext>
              </a:extLst>
            </p:cNvPr>
            <p:cNvSpPr txBox="1"/>
            <p:nvPr/>
          </p:nvSpPr>
          <p:spPr>
            <a:xfrm>
              <a:off x="785812" y="510959"/>
              <a:ext cx="7883807"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Geographical distribution of the G551D variant. All people with CF seen in 2023.</a:t>
              </a:r>
            </a:p>
          </p:txBody>
        </p:sp>
      </p:grpSp>
    </p:spTree>
    <p:extLst>
      <p:ext uri="{BB962C8B-B14F-4D97-AF65-F5344CB8AC3E}">
        <p14:creationId xmlns:p14="http://schemas.microsoft.com/office/powerpoint/2010/main" val="1021858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CF4F4CED-90F0-EF3C-9D14-DE806DE0ED19}"/>
              </a:ext>
            </a:extLst>
          </p:cNvPr>
          <p:cNvGrpSpPr/>
          <p:nvPr/>
        </p:nvGrpSpPr>
        <p:grpSpPr>
          <a:xfrm>
            <a:off x="0" y="0"/>
            <a:ext cx="8783919" cy="6858000"/>
            <a:chOff x="0" y="0"/>
            <a:chExt cx="8783919"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4" y="300951"/>
              <a:ext cx="6200776"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2789+5G-&gt;A variant is more common in Türkiye and the southern regions of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8238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3.7</a:t>
              </a:r>
            </a:p>
          </p:txBody>
        </p:sp>
        <p:pic>
          <p:nvPicPr>
            <p:cNvPr id="5" name="Picture 4" descr="A blue hexagon with white and black triangles&#10;&#10;Description automatically generated">
              <a:extLst>
                <a:ext uri="{FF2B5EF4-FFF2-40B4-BE49-F238E27FC236}">
                  <a16:creationId xmlns:a16="http://schemas.microsoft.com/office/drawing/2014/main" id="{B2C710D5-8758-E7E3-1C35-E20F5D0237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2" name="Text Placeholder 8">
              <a:extLst>
                <a:ext uri="{FF2B5EF4-FFF2-40B4-BE49-F238E27FC236}">
                  <a16:creationId xmlns:a16="http://schemas.microsoft.com/office/drawing/2014/main" id="{D340F62B-D78E-86BD-2025-62EC94974DA0}"/>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5300DAF9-3FDE-B507-F69C-6F9C2DA6101B}"/>
                </a:ext>
              </a:extLst>
            </p:cNvPr>
            <p:cNvSpPr txBox="1"/>
            <p:nvPr/>
          </p:nvSpPr>
          <p:spPr>
            <a:xfrm>
              <a:off x="900112" y="493912"/>
              <a:ext cx="7883807"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Geographical distribution of the 2789+5G-&gt;A variant. All people with CF seen in 2023.</a:t>
              </a:r>
            </a:p>
          </p:txBody>
        </p:sp>
        <p:pic>
          <p:nvPicPr>
            <p:cNvPr id="4" name="Immagine 41">
              <a:extLst>
                <a:ext uri="{FF2B5EF4-FFF2-40B4-BE49-F238E27FC236}">
                  <a16:creationId xmlns:a16="http://schemas.microsoft.com/office/drawing/2014/main" id="{489AD590-A60F-81FF-FA19-A5D53E557D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445" y="726309"/>
              <a:ext cx="6595110" cy="5913120"/>
            </a:xfrm>
            <a:prstGeom prst="rect">
              <a:avLst/>
            </a:prstGeom>
          </p:spPr>
        </p:pic>
      </p:grpSp>
    </p:spTree>
    <p:extLst>
      <p:ext uri="{BB962C8B-B14F-4D97-AF65-F5344CB8AC3E}">
        <p14:creationId xmlns:p14="http://schemas.microsoft.com/office/powerpoint/2010/main" val="342704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37685" y="2067189"/>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4</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LUNG FUNCTION</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3" name="Grupo 2">
            <a:extLst>
              <a:ext uri="{FF2B5EF4-FFF2-40B4-BE49-F238E27FC236}">
                <a16:creationId xmlns:a16="http://schemas.microsoft.com/office/drawing/2014/main" id="{ACA7ECA6-D6C5-D4E0-D28C-0CDA05B5492C}"/>
              </a:ext>
            </a:extLst>
          </p:cNvPr>
          <p:cNvGrpSpPr/>
          <p:nvPr/>
        </p:nvGrpSpPr>
        <p:grpSpPr>
          <a:xfrm>
            <a:off x="6440562" y="5756188"/>
            <a:ext cx="2703438" cy="1101812"/>
            <a:chOff x="6440562" y="5756188"/>
            <a:chExt cx="2703438" cy="1101812"/>
          </a:xfrm>
        </p:grpSpPr>
        <p:sp>
          <p:nvSpPr>
            <p:cNvPr id="4" name="Sous-titre 2">
              <a:extLst>
                <a:ext uri="{FF2B5EF4-FFF2-40B4-BE49-F238E27FC236}">
                  <a16:creationId xmlns:a16="http://schemas.microsoft.com/office/drawing/2014/main" id="{1A628502-6707-B3DB-E68A-BDDED1CA9200}"/>
                </a:ext>
              </a:extLst>
            </p:cNvPr>
            <p:cNvSpPr txBox="1">
              <a:spLocks/>
            </p:cNvSpPr>
            <p:nvPr/>
          </p:nvSpPr>
          <p:spPr>
            <a:xfrm>
              <a:off x="6440562" y="6628441"/>
              <a:ext cx="1620223" cy="139836"/>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750" dirty="0" err="1">
                  <a:solidFill>
                    <a:schemeClr val="tx1">
                      <a:lumMod val="65000"/>
                      <a:lumOff val="35000"/>
                    </a:schemeClr>
                  </a:solidFill>
                  <a:latin typeface="Arial" panose="020B0604020202020204" pitchFamily="34" charset="0"/>
                  <a:cs typeface="Arial" panose="020B0604020202020204" pitchFamily="34" charset="0"/>
                </a:rPr>
                <a:t>www.ecfs.eu</a:t>
              </a:r>
              <a:r>
                <a:rPr lang="fr-FR" sz="750" dirty="0">
                  <a:solidFill>
                    <a:schemeClr val="tx1">
                      <a:lumMod val="65000"/>
                      <a:lumOff val="35000"/>
                    </a:schemeClr>
                  </a:solidFill>
                  <a:latin typeface="Arial" panose="020B0604020202020204" pitchFamily="34" charset="0"/>
                  <a:cs typeface="Arial" panose="020B0604020202020204" pitchFamily="34" charset="0"/>
                </a:rPr>
                <a:t>/</a:t>
              </a:r>
              <a:r>
                <a:rPr lang="fr-FR" sz="750" dirty="0" err="1">
                  <a:solidFill>
                    <a:schemeClr val="tx1">
                      <a:lumMod val="65000"/>
                      <a:lumOff val="35000"/>
                    </a:schemeClr>
                  </a:solidFill>
                  <a:latin typeface="Arial" panose="020B0604020202020204" pitchFamily="34" charset="0"/>
                  <a:cs typeface="Arial" panose="020B0604020202020204" pitchFamily="34" charset="0"/>
                </a:rPr>
                <a:t>pr</a:t>
              </a:r>
              <a:endParaRPr lang="fr-FR" sz="75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6" name="Grupo 5">
              <a:extLst>
                <a:ext uri="{FF2B5EF4-FFF2-40B4-BE49-F238E27FC236}">
                  <a16:creationId xmlns:a16="http://schemas.microsoft.com/office/drawing/2014/main" id="{65293918-868C-79F4-A1DA-E76BF68DB15F}"/>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8B43E827-05E2-EB9C-E589-874F1F8DBFB6}"/>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B74A7BAB-03B2-6E6A-8960-A6E6537AD893}"/>
                  </a:ext>
                </a:extLst>
              </p:cNvPr>
              <p:cNvPicPr>
                <a:picLocks noChangeAspect="1"/>
              </p:cNvPicPr>
              <p:nvPr/>
            </p:nvPicPr>
            <p:blipFill>
              <a:blip r:embed="rId5"/>
              <a:stretch>
                <a:fillRect/>
              </a:stretch>
            </p:blipFill>
            <p:spPr>
              <a:xfrm>
                <a:off x="7924756" y="4898938"/>
                <a:ext cx="1204934" cy="1062201"/>
              </a:xfrm>
              <a:prstGeom prst="rect">
                <a:avLst/>
              </a:prstGeom>
            </p:spPr>
          </p:pic>
        </p:grpSp>
      </p:grpSp>
    </p:spTree>
    <p:extLst>
      <p:ext uri="{BB962C8B-B14F-4D97-AF65-F5344CB8AC3E}">
        <p14:creationId xmlns:p14="http://schemas.microsoft.com/office/powerpoint/2010/main" val="4232990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132159"/>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1</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DEMOGRAPHICS</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4" name="Grupo 3">
            <a:extLst>
              <a:ext uri="{FF2B5EF4-FFF2-40B4-BE49-F238E27FC236}">
                <a16:creationId xmlns:a16="http://schemas.microsoft.com/office/drawing/2014/main" id="{17362EC2-0A49-EF12-BE06-5510F99F461E}"/>
              </a:ext>
            </a:extLst>
          </p:cNvPr>
          <p:cNvGrpSpPr/>
          <p:nvPr/>
        </p:nvGrpSpPr>
        <p:grpSpPr>
          <a:xfrm>
            <a:off x="6440562" y="5756188"/>
            <a:ext cx="2703438" cy="1101812"/>
            <a:chOff x="6440562" y="5756188"/>
            <a:chExt cx="2703438" cy="1101812"/>
          </a:xfrm>
        </p:grpSpPr>
        <p:sp>
          <p:nvSpPr>
            <p:cNvPr id="5" name="Sous-titre 2">
              <a:extLst>
                <a:ext uri="{FF2B5EF4-FFF2-40B4-BE49-F238E27FC236}">
                  <a16:creationId xmlns:a16="http://schemas.microsoft.com/office/drawing/2014/main" id="{7D502303-B950-FCC0-90D0-7211D13A7189}"/>
                </a:ext>
              </a:extLst>
            </p:cNvPr>
            <p:cNvSpPr txBox="1">
              <a:spLocks/>
            </p:cNvSpPr>
            <p:nvPr/>
          </p:nvSpPr>
          <p:spPr>
            <a:xfrm>
              <a:off x="6440562" y="6628441"/>
              <a:ext cx="1620223" cy="139836"/>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750" dirty="0" err="1">
                  <a:solidFill>
                    <a:schemeClr val="tx1">
                      <a:lumMod val="65000"/>
                      <a:lumOff val="35000"/>
                    </a:schemeClr>
                  </a:solidFill>
                  <a:latin typeface="Arial" panose="020B0604020202020204" pitchFamily="34" charset="0"/>
                  <a:cs typeface="Arial" panose="020B0604020202020204" pitchFamily="34" charset="0"/>
                </a:rPr>
                <a:t>www.ecfs.eu</a:t>
              </a:r>
              <a:r>
                <a:rPr lang="fr-FR" sz="750" dirty="0">
                  <a:solidFill>
                    <a:schemeClr val="tx1">
                      <a:lumMod val="65000"/>
                      <a:lumOff val="35000"/>
                    </a:schemeClr>
                  </a:solidFill>
                  <a:latin typeface="Arial" panose="020B0604020202020204" pitchFamily="34" charset="0"/>
                  <a:cs typeface="Arial" panose="020B0604020202020204" pitchFamily="34" charset="0"/>
                </a:rPr>
                <a:t>/</a:t>
              </a:r>
              <a:r>
                <a:rPr lang="fr-FR" sz="750" dirty="0" err="1">
                  <a:solidFill>
                    <a:schemeClr val="tx1">
                      <a:lumMod val="65000"/>
                      <a:lumOff val="35000"/>
                    </a:schemeClr>
                  </a:solidFill>
                  <a:latin typeface="Arial" panose="020B0604020202020204" pitchFamily="34" charset="0"/>
                  <a:cs typeface="Arial" panose="020B0604020202020204" pitchFamily="34" charset="0"/>
                </a:rPr>
                <a:t>pr</a:t>
              </a:r>
              <a:endParaRPr lang="fr-FR" sz="75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3" name="Grupo 2">
              <a:extLst>
                <a:ext uri="{FF2B5EF4-FFF2-40B4-BE49-F238E27FC236}">
                  <a16:creationId xmlns:a16="http://schemas.microsoft.com/office/drawing/2014/main" id="{E7AC378C-4972-BFFB-656D-EB11739E3A22}"/>
                </a:ext>
              </a:extLst>
            </p:cNvPr>
            <p:cNvGrpSpPr/>
            <p:nvPr/>
          </p:nvGrpSpPr>
          <p:grpSpPr>
            <a:xfrm>
              <a:off x="7924756" y="5756188"/>
              <a:ext cx="1219244" cy="1101812"/>
              <a:chOff x="7924756" y="4898938"/>
              <a:chExt cx="1219244" cy="1101812"/>
            </a:xfrm>
          </p:grpSpPr>
          <p:pic>
            <p:nvPicPr>
              <p:cNvPr id="21" name="Image 20">
                <a:extLst>
                  <a:ext uri="{FF2B5EF4-FFF2-40B4-BE49-F238E27FC236}">
                    <a16:creationId xmlns:a16="http://schemas.microsoft.com/office/drawing/2014/main" id="{AE664C8C-48A1-F36C-DE01-92DAB1EE43A1}"/>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26" name="Image 25">
                <a:extLst>
                  <a:ext uri="{FF2B5EF4-FFF2-40B4-BE49-F238E27FC236}">
                    <a16:creationId xmlns:a16="http://schemas.microsoft.com/office/drawing/2014/main" id="{40AF7692-C3C6-7734-34FA-620CDE582B9F}"/>
                  </a:ext>
                </a:extLst>
              </p:cNvPr>
              <p:cNvPicPr>
                <a:picLocks noChangeAspect="1"/>
              </p:cNvPicPr>
              <p:nvPr/>
            </p:nvPicPr>
            <p:blipFill>
              <a:blip r:embed="rId5"/>
              <a:stretch>
                <a:fillRect/>
              </a:stretch>
            </p:blipFill>
            <p:spPr>
              <a:xfrm>
                <a:off x="7924756" y="4898938"/>
                <a:ext cx="1204934" cy="1062201"/>
              </a:xfrm>
              <a:prstGeom prst="rect">
                <a:avLst/>
              </a:prstGeom>
            </p:spPr>
          </p:pic>
        </p:grpSp>
      </p:grpSp>
    </p:spTree>
    <p:extLst>
      <p:ext uri="{BB962C8B-B14F-4D97-AF65-F5344CB8AC3E}">
        <p14:creationId xmlns:p14="http://schemas.microsoft.com/office/powerpoint/2010/main" val="2512994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D2F9FCC-A03C-AF9B-22C7-0CC6D1388E9D}"/>
              </a:ext>
            </a:extLst>
          </p:cNvPr>
          <p:cNvGrpSpPr/>
          <p:nvPr/>
        </p:nvGrpSpPr>
        <p:grpSpPr>
          <a:xfrm>
            <a:off x="0" y="0"/>
            <a:ext cx="9043352" cy="6870132"/>
            <a:chOff x="0" y="0"/>
            <a:chExt cx="9043352" cy="6870132"/>
          </a:xfrm>
        </p:grpSpPr>
        <p:sp>
          <p:nvSpPr>
            <p:cNvPr id="6" name="TextBox 5">
              <a:extLst>
                <a:ext uri="{FF2B5EF4-FFF2-40B4-BE49-F238E27FC236}">
                  <a16:creationId xmlns:a16="http://schemas.microsoft.com/office/drawing/2014/main" id="{1A806116-3061-CA1F-2E89-5033E454FA4A}"/>
                </a:ext>
              </a:extLst>
            </p:cNvPr>
            <p:cNvSpPr txBox="1"/>
            <p:nvPr/>
          </p:nvSpPr>
          <p:spPr>
            <a:xfrm>
              <a:off x="1571624" y="310755"/>
              <a:ext cx="7102476"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median FEV1% of predicted is &gt;80% for children and adolescents with CF ()between 6 and 17 years of age) in nearly all countries in Europe.  </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92184"/>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4.1</a:t>
              </a:r>
            </a:p>
          </p:txBody>
        </p:sp>
        <p:sp>
          <p:nvSpPr>
            <p:cNvPr id="3" name="TextBox 2">
              <a:extLst>
                <a:ext uri="{FF2B5EF4-FFF2-40B4-BE49-F238E27FC236}">
                  <a16:creationId xmlns:a16="http://schemas.microsoft.com/office/drawing/2014/main" id="{A865EFFA-0A6A-C5EE-3189-32D41E6E3F44}"/>
                </a:ext>
              </a:extLst>
            </p:cNvPr>
            <p:cNvSpPr txBox="1"/>
            <p:nvPr/>
          </p:nvSpPr>
          <p:spPr>
            <a:xfrm>
              <a:off x="877746" y="785812"/>
              <a:ext cx="7707453"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FEV1% of predicted: boxplot by country. Children and adolescents with CF aged 6-17 years who have never had a lung/liver transplant, seen in 2023.</a:t>
              </a:r>
            </a:p>
          </p:txBody>
        </p:sp>
        <p:sp>
          <p:nvSpPr>
            <p:cNvPr id="2" name="TextBox 1">
              <a:extLst>
                <a:ext uri="{FF2B5EF4-FFF2-40B4-BE49-F238E27FC236}">
                  <a16:creationId xmlns:a16="http://schemas.microsoft.com/office/drawing/2014/main" id="{62A89D6A-31DD-6320-FB7C-A36FD41D7372}"/>
                </a:ext>
              </a:extLst>
            </p:cNvPr>
            <p:cNvSpPr txBox="1"/>
            <p:nvPr/>
          </p:nvSpPr>
          <p:spPr>
            <a:xfrm>
              <a:off x="0" y="2864976"/>
              <a:ext cx="3957564" cy="1785104"/>
            </a:xfrm>
            <a:prstGeom prst="rect">
              <a:avLst/>
            </a:prstGeom>
            <a:noFill/>
          </p:spPr>
          <p:txBody>
            <a:bodyPr wrap="square">
              <a:spAutoFit/>
            </a:bodyPr>
            <a:lstStyle/>
            <a:p>
              <a:pPr algn="just"/>
              <a:r>
                <a:rPr lang="en-GB" sz="1100" dirty="0">
                  <a:solidFill>
                    <a:srgbClr val="55C2D2"/>
                  </a:solidFill>
                  <a:latin typeface="+mj-lt"/>
                </a:rPr>
                <a:t>Note: </a:t>
              </a:r>
            </a:p>
            <a:p>
              <a:pPr marL="171450" indent="-171450" algn="just">
                <a:buFont typeface="Arial" panose="020B0604020202020204" pitchFamily="34" charset="0"/>
                <a:buChar char="•"/>
              </a:pPr>
              <a:r>
                <a:rPr lang="en-GB" sz="1100" dirty="0">
                  <a:solidFill>
                    <a:srgbClr val="55C2D2"/>
                  </a:solidFill>
                  <a:latin typeface="+mj-lt"/>
                </a:rPr>
                <a:t>Cyprus and Kazakhstan have &lt;5 individuals aged 6-17 years at the date of FEV1 measurement and is excluded from the graph.</a:t>
              </a:r>
            </a:p>
            <a:p>
              <a:pPr marL="171450" indent="-171450" algn="just">
                <a:buFont typeface="Arial" panose="020B0604020202020204" pitchFamily="34" charset="0"/>
                <a:buChar char="•"/>
              </a:pPr>
              <a:r>
                <a:rPr lang="en-GB" sz="1100" dirty="0">
                  <a:solidFill>
                    <a:srgbClr val="55C2D2"/>
                  </a:solidFill>
                  <a:latin typeface="+mj-lt"/>
                </a:rPr>
                <a:t>Finland and Sweden report the best FEV1pp in the 12 months prior to the annual review which means, in some cases, that the value can be from the previous calendar year.  </a:t>
              </a:r>
            </a:p>
            <a:p>
              <a:pPr marL="171450" indent="-171450" algn="just">
                <a:buFont typeface="Arial" panose="020B0604020202020204" pitchFamily="34" charset="0"/>
                <a:buChar char="•"/>
              </a:pPr>
              <a:r>
                <a:rPr lang="en-GB" sz="1100" dirty="0">
                  <a:solidFill>
                    <a:srgbClr val="55C2D2"/>
                  </a:solidFill>
                  <a:latin typeface="+mj-lt"/>
                </a:rPr>
                <a:t>The UK reports the best FEV1pp from the period between annual reviews which means, in some cases, that the value can be from the previous calendar year. </a:t>
              </a:r>
            </a:p>
            <a:p>
              <a:pPr marL="201216" indent="-201216" algn="just"/>
              <a:endParaRPr lang="en-GB" sz="1100" dirty="0">
                <a:solidFill>
                  <a:srgbClr val="55C2D2"/>
                </a:solidFill>
                <a:latin typeface="+mj-lt"/>
                <a:ea typeface="Calibri" panose="020F0502020204030204" pitchFamily="34" charset="0"/>
                <a:cs typeface="Calibri Light" panose="020F0302020204030204" pitchFamily="34" charset="0"/>
              </a:endParaRPr>
            </a:p>
          </p:txBody>
        </p:sp>
        <p:pic>
          <p:nvPicPr>
            <p:cNvPr id="5" name="Picture 4" descr="A blue hexagon with white and black triangles&#10;&#10;Description automatically generated">
              <a:extLst>
                <a:ext uri="{FF2B5EF4-FFF2-40B4-BE49-F238E27FC236}">
                  <a16:creationId xmlns:a16="http://schemas.microsoft.com/office/drawing/2014/main" id="{BEB90D3C-58C8-8460-E802-313D9BA04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122B491D-3891-3F76-D6EA-A1D4DA1FEB86}"/>
                </a:ext>
              </a:extLst>
            </p:cNvPr>
            <p:cNvSpPr txBox="1">
              <a:spLocks/>
            </p:cNvSpPr>
            <p:nvPr/>
          </p:nvSpPr>
          <p:spPr>
            <a:xfrm>
              <a:off x="1824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0" name="Immagine 967428934">
              <a:extLst>
                <a:ext uri="{FF2B5EF4-FFF2-40B4-BE49-F238E27FC236}">
                  <a16:creationId xmlns:a16="http://schemas.microsoft.com/office/drawing/2014/main" id="{B729D77B-7D42-0F22-AC27-C431EE9E51F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7564" y="993989"/>
              <a:ext cx="5085788" cy="5876143"/>
            </a:xfrm>
            <a:prstGeom prst="rect">
              <a:avLst/>
            </a:prstGeom>
            <a:noFill/>
            <a:ln>
              <a:noFill/>
            </a:ln>
          </p:spPr>
        </p:pic>
      </p:grpSp>
    </p:spTree>
    <p:extLst>
      <p:ext uri="{BB962C8B-B14F-4D97-AF65-F5344CB8AC3E}">
        <p14:creationId xmlns:p14="http://schemas.microsoft.com/office/powerpoint/2010/main" val="835264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BE783FB4-C0C4-5513-A624-8EDE3568E2EB}"/>
              </a:ext>
            </a:extLst>
          </p:cNvPr>
          <p:cNvGrpSpPr/>
          <p:nvPr/>
        </p:nvGrpSpPr>
        <p:grpSpPr>
          <a:xfrm>
            <a:off x="0" y="0"/>
            <a:ext cx="9067191" cy="6839934"/>
            <a:chOff x="0" y="0"/>
            <a:chExt cx="9067191" cy="6839934"/>
          </a:xfrm>
        </p:grpSpPr>
        <p:sp>
          <p:nvSpPr>
            <p:cNvPr id="6" name="TextBox 5">
              <a:extLst>
                <a:ext uri="{FF2B5EF4-FFF2-40B4-BE49-F238E27FC236}">
                  <a16:creationId xmlns:a16="http://schemas.microsoft.com/office/drawing/2014/main" id="{1A806116-3061-CA1F-2E89-5033E454FA4A}"/>
                </a:ext>
              </a:extLst>
            </p:cNvPr>
            <p:cNvSpPr txBox="1"/>
            <p:nvPr/>
          </p:nvSpPr>
          <p:spPr>
            <a:xfrm>
              <a:off x="1571624" y="334385"/>
              <a:ext cx="7140576"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Median FEV1% of predicted for adults with CF varies between 59% and 96% depending on the country.</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115814"/>
              <a:ext cx="4688893"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4.2</a:t>
              </a:r>
            </a:p>
          </p:txBody>
        </p:sp>
        <p:sp>
          <p:nvSpPr>
            <p:cNvPr id="3" name="TextBox 2">
              <a:extLst>
                <a:ext uri="{FF2B5EF4-FFF2-40B4-BE49-F238E27FC236}">
                  <a16:creationId xmlns:a16="http://schemas.microsoft.com/office/drawing/2014/main" id="{A865EFFA-0A6A-C5EE-3189-32D41E6E3F44}"/>
                </a:ext>
              </a:extLst>
            </p:cNvPr>
            <p:cNvSpPr txBox="1"/>
            <p:nvPr/>
          </p:nvSpPr>
          <p:spPr>
            <a:xfrm>
              <a:off x="948318" y="606767"/>
              <a:ext cx="7140576"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FEV1% of predicted: boxplot by country. Adults with CF who have never had a transplant, seen in 2023.</a:t>
              </a:r>
            </a:p>
          </p:txBody>
        </p:sp>
        <p:sp>
          <p:nvSpPr>
            <p:cNvPr id="2" name="TextBox 1">
              <a:extLst>
                <a:ext uri="{FF2B5EF4-FFF2-40B4-BE49-F238E27FC236}">
                  <a16:creationId xmlns:a16="http://schemas.microsoft.com/office/drawing/2014/main" id="{62A89D6A-31DD-6320-FB7C-A36FD41D7372}"/>
                </a:ext>
              </a:extLst>
            </p:cNvPr>
            <p:cNvSpPr txBox="1"/>
            <p:nvPr/>
          </p:nvSpPr>
          <p:spPr>
            <a:xfrm>
              <a:off x="76809" y="2651629"/>
              <a:ext cx="3918549" cy="1785104"/>
            </a:xfrm>
            <a:prstGeom prst="rect">
              <a:avLst/>
            </a:prstGeom>
            <a:noFill/>
          </p:spPr>
          <p:txBody>
            <a:bodyPr wrap="square">
              <a:spAutoFit/>
            </a:bodyPr>
            <a:lstStyle/>
            <a:p>
              <a:pPr algn="just"/>
              <a:r>
                <a:rPr lang="en-GB" sz="1100" dirty="0">
                  <a:solidFill>
                    <a:srgbClr val="55C2D2"/>
                  </a:solidFill>
                  <a:latin typeface="+mj-lt"/>
                </a:rPr>
                <a:t>Note: </a:t>
              </a:r>
            </a:p>
            <a:p>
              <a:pPr marL="171450" indent="-171450" algn="just">
                <a:buFont typeface="Arial" panose="020B0604020202020204" pitchFamily="34" charset="0"/>
                <a:buChar char="•"/>
              </a:pPr>
              <a:r>
                <a:rPr lang="en-GB" sz="1100" dirty="0">
                  <a:solidFill>
                    <a:srgbClr val="55C2D2"/>
                  </a:solidFill>
                  <a:latin typeface="+mj-lt"/>
                </a:rPr>
                <a:t>Albania, Belarus, Georgia and Luxembourg have &lt;5 adults with FEV1 measurement and are excluded from the table, but the individuals are included in the total number.</a:t>
              </a:r>
            </a:p>
            <a:p>
              <a:pPr marL="171450" indent="-171450" algn="just">
                <a:buFont typeface="Arial" panose="020B0604020202020204" pitchFamily="34" charset="0"/>
                <a:buChar char="•"/>
              </a:pPr>
              <a:r>
                <a:rPr lang="en-GB" sz="1100" dirty="0">
                  <a:solidFill>
                    <a:srgbClr val="55C2D2"/>
                  </a:solidFill>
                  <a:latin typeface="+mj-lt"/>
                </a:rPr>
                <a:t>Finland and Sweden report the best FEV1pp in the 12 months prior to the annual review which means, in some cases, that the value can be from the previous calendar year.  </a:t>
              </a:r>
            </a:p>
            <a:p>
              <a:pPr marL="171450" indent="-171450" algn="just">
                <a:buFont typeface="Arial" panose="020B0604020202020204" pitchFamily="34" charset="0"/>
                <a:buChar char="•"/>
              </a:pPr>
              <a:r>
                <a:rPr lang="en-GB" sz="1100" dirty="0">
                  <a:solidFill>
                    <a:srgbClr val="55C2D2"/>
                  </a:solidFill>
                  <a:latin typeface="+mj-lt"/>
                </a:rPr>
                <a:t>The UK reports the best FEV1pp from the period between annual reviews which means, in some cases, that the value can be from the previous calendar year. </a:t>
              </a:r>
            </a:p>
          </p:txBody>
        </p:sp>
        <p:pic>
          <p:nvPicPr>
            <p:cNvPr id="8" name="Picture 7" descr="A blue hexagon with white and black triangles&#10;&#10;Description automatically generated">
              <a:extLst>
                <a:ext uri="{FF2B5EF4-FFF2-40B4-BE49-F238E27FC236}">
                  <a16:creationId xmlns:a16="http://schemas.microsoft.com/office/drawing/2014/main" id="{3B6D4AC7-BABD-2DE6-6488-852184D56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7CE3AAEF-0E82-DE3B-EE75-D6FA710DA961}"/>
                </a:ext>
              </a:extLst>
            </p:cNvPr>
            <p:cNvSpPr txBox="1">
              <a:spLocks/>
            </p:cNvSpPr>
            <p:nvPr/>
          </p:nvSpPr>
          <p:spPr>
            <a:xfrm>
              <a:off x="0" y="6621363"/>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1995855316">
              <a:extLst>
                <a:ext uri="{FF2B5EF4-FFF2-40B4-BE49-F238E27FC236}">
                  <a16:creationId xmlns:a16="http://schemas.microsoft.com/office/drawing/2014/main" id="{085E3A37-1A24-0F81-7E0E-4AD11D2DD8C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359" y="874654"/>
              <a:ext cx="5071832" cy="5965280"/>
            </a:xfrm>
            <a:prstGeom prst="rect">
              <a:avLst/>
            </a:prstGeom>
            <a:noFill/>
            <a:ln>
              <a:noFill/>
            </a:ln>
          </p:spPr>
        </p:pic>
      </p:grpSp>
    </p:spTree>
    <p:extLst>
      <p:ext uri="{BB962C8B-B14F-4D97-AF65-F5344CB8AC3E}">
        <p14:creationId xmlns:p14="http://schemas.microsoft.com/office/powerpoint/2010/main" val="2903423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43EC2DB8-53E8-8370-8648-0F1AF871B10C}"/>
              </a:ext>
            </a:extLst>
          </p:cNvPr>
          <p:cNvGrpSpPr/>
          <p:nvPr/>
        </p:nvGrpSpPr>
        <p:grpSpPr>
          <a:xfrm>
            <a:off x="0" y="0"/>
            <a:ext cx="8697224" cy="6858000"/>
            <a:chOff x="0" y="0"/>
            <a:chExt cx="8697224"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5" y="481231"/>
              <a:ext cx="694284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Lung function declines between the third and fifth decade of life but stabilises in older people with CF.</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26266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4.3</a:t>
              </a:r>
            </a:p>
          </p:txBody>
        </p:sp>
        <p:sp>
          <p:nvSpPr>
            <p:cNvPr id="3" name="TextBox 2">
              <a:extLst>
                <a:ext uri="{FF2B5EF4-FFF2-40B4-BE49-F238E27FC236}">
                  <a16:creationId xmlns:a16="http://schemas.microsoft.com/office/drawing/2014/main" id="{A865EFFA-0A6A-C5EE-3189-32D41E6E3F44}"/>
                </a:ext>
              </a:extLst>
            </p:cNvPr>
            <p:cNvSpPr txBox="1"/>
            <p:nvPr/>
          </p:nvSpPr>
          <p:spPr>
            <a:xfrm>
              <a:off x="911166" y="712064"/>
              <a:ext cx="5642420"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Median FEV1% of predicted by age group and by country.</a:t>
              </a:r>
            </a:p>
          </p:txBody>
        </p:sp>
        <p:sp>
          <p:nvSpPr>
            <p:cNvPr id="11" name="TextBox 10">
              <a:extLst>
                <a:ext uri="{FF2B5EF4-FFF2-40B4-BE49-F238E27FC236}">
                  <a16:creationId xmlns:a16="http://schemas.microsoft.com/office/drawing/2014/main" id="{505ECA10-70C8-B5CF-8F61-7DA0BE62D1A0}"/>
                </a:ext>
              </a:extLst>
            </p:cNvPr>
            <p:cNvSpPr txBox="1"/>
            <p:nvPr/>
          </p:nvSpPr>
          <p:spPr>
            <a:xfrm>
              <a:off x="2238086" y="6303754"/>
              <a:ext cx="5827586" cy="261610"/>
            </a:xfrm>
            <a:prstGeom prst="rect">
              <a:avLst/>
            </a:prstGeom>
            <a:noFill/>
          </p:spPr>
          <p:txBody>
            <a:bodyPr wrap="square">
              <a:spAutoFit/>
            </a:bodyPr>
            <a:lstStyle/>
            <a:p>
              <a:pPr algn="just"/>
              <a:r>
                <a:rPr lang="en-GB" sz="1100" dirty="0">
                  <a:solidFill>
                    <a:srgbClr val="55C2D2"/>
                  </a:solidFill>
                  <a:latin typeface="+mj-lt"/>
                </a:rPr>
                <a:t>Note: We excluded from the graph those age groups where the number of individuals was &lt;10.</a:t>
              </a:r>
            </a:p>
          </p:txBody>
        </p:sp>
        <p:pic>
          <p:nvPicPr>
            <p:cNvPr id="5" name="Picture 4" descr="A blue hexagon with white and black triangles&#10;&#10;Description automatically generated">
              <a:extLst>
                <a:ext uri="{FF2B5EF4-FFF2-40B4-BE49-F238E27FC236}">
                  <a16:creationId xmlns:a16="http://schemas.microsoft.com/office/drawing/2014/main" id="{90939989-45B3-359E-1D68-0D47314DE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2" name="Text Placeholder 8">
              <a:extLst>
                <a:ext uri="{FF2B5EF4-FFF2-40B4-BE49-F238E27FC236}">
                  <a16:creationId xmlns:a16="http://schemas.microsoft.com/office/drawing/2014/main" id="{4ED94EC8-006A-9B18-9675-1BB4FFDE50D0}"/>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1995855317">
              <a:extLst>
                <a:ext uri="{FF2B5EF4-FFF2-40B4-BE49-F238E27FC236}">
                  <a16:creationId xmlns:a16="http://schemas.microsoft.com/office/drawing/2014/main" id="{D7E66341-CD88-E722-77E1-B5EEF1FD59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775" y="1052305"/>
              <a:ext cx="8250449" cy="5270653"/>
            </a:xfrm>
            <a:prstGeom prst="rect">
              <a:avLst/>
            </a:prstGeom>
            <a:noFill/>
            <a:ln>
              <a:noFill/>
            </a:ln>
          </p:spPr>
        </p:pic>
      </p:grpSp>
    </p:spTree>
    <p:extLst>
      <p:ext uri="{BB962C8B-B14F-4D97-AF65-F5344CB8AC3E}">
        <p14:creationId xmlns:p14="http://schemas.microsoft.com/office/powerpoint/2010/main" val="3440834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hexagon with white and black triangles&#10;&#10;Description automatically generated">
            <a:extLst>
              <a:ext uri="{FF2B5EF4-FFF2-40B4-BE49-F238E27FC236}">
                <a16:creationId xmlns:a16="http://schemas.microsoft.com/office/drawing/2014/main" id="{5753C993-D725-D9DF-066F-02194A1A0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nvGrpSpPr>
          <p:cNvPr id="4" name="Group 3">
            <a:extLst>
              <a:ext uri="{FF2B5EF4-FFF2-40B4-BE49-F238E27FC236}">
                <a16:creationId xmlns:a16="http://schemas.microsoft.com/office/drawing/2014/main" id="{30A3E414-3F69-C36B-7693-EC9BC31A36C9}"/>
              </a:ext>
            </a:extLst>
          </p:cNvPr>
          <p:cNvGrpSpPr/>
          <p:nvPr/>
        </p:nvGrpSpPr>
        <p:grpSpPr>
          <a:xfrm>
            <a:off x="179690" y="215316"/>
            <a:ext cx="8764905" cy="6642684"/>
            <a:chOff x="179690" y="215316"/>
            <a:chExt cx="8764905" cy="6642684"/>
          </a:xfrm>
        </p:grpSpPr>
        <p:sp>
          <p:nvSpPr>
            <p:cNvPr id="6" name="TextBox 5">
              <a:extLst>
                <a:ext uri="{FF2B5EF4-FFF2-40B4-BE49-F238E27FC236}">
                  <a16:creationId xmlns:a16="http://schemas.microsoft.com/office/drawing/2014/main" id="{1A806116-3061-CA1F-2E89-5033E454FA4A}"/>
                </a:ext>
              </a:extLst>
            </p:cNvPr>
            <p:cNvSpPr txBox="1"/>
            <p:nvPr/>
          </p:nvSpPr>
          <p:spPr>
            <a:xfrm>
              <a:off x="1571625" y="433887"/>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Decline in lung function over time in adults with CF still poses a challenge in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215316"/>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4.4</a:t>
              </a:r>
            </a:p>
          </p:txBody>
        </p:sp>
        <p:sp>
          <p:nvSpPr>
            <p:cNvPr id="3" name="TextBox 2">
              <a:extLst>
                <a:ext uri="{FF2B5EF4-FFF2-40B4-BE49-F238E27FC236}">
                  <a16:creationId xmlns:a16="http://schemas.microsoft.com/office/drawing/2014/main" id="{A865EFFA-0A6A-C5EE-3189-32D41E6E3F44}"/>
                </a:ext>
              </a:extLst>
            </p:cNvPr>
            <p:cNvSpPr txBox="1"/>
            <p:nvPr/>
          </p:nvSpPr>
          <p:spPr>
            <a:xfrm>
              <a:off x="863161" y="786600"/>
              <a:ext cx="7175939"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Quartiles of FEV1% of predicted by age group and by country. People with CF aged 6 years or older and who have never had a transplant.</a:t>
              </a:r>
            </a:p>
          </p:txBody>
        </p:sp>
        <p:sp>
          <p:nvSpPr>
            <p:cNvPr id="5" name="Text Placeholder 8">
              <a:extLst>
                <a:ext uri="{FF2B5EF4-FFF2-40B4-BE49-F238E27FC236}">
                  <a16:creationId xmlns:a16="http://schemas.microsoft.com/office/drawing/2014/main" id="{C00BC746-2469-6D01-CEFC-BD451E82CA26}"/>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8" name="Immagine 53">
              <a:extLst>
                <a:ext uri="{FF2B5EF4-FFF2-40B4-BE49-F238E27FC236}">
                  <a16:creationId xmlns:a16="http://schemas.microsoft.com/office/drawing/2014/main" id="{AC512269-138A-1D21-B01B-7F42473044C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690" y="1786941"/>
              <a:ext cx="2922905" cy="1579880"/>
            </a:xfrm>
            <a:prstGeom prst="rect">
              <a:avLst/>
            </a:prstGeom>
            <a:noFill/>
            <a:ln>
              <a:noFill/>
            </a:ln>
          </p:spPr>
        </p:pic>
        <p:pic>
          <p:nvPicPr>
            <p:cNvPr id="10" name="Immagine 967428935">
              <a:extLst>
                <a:ext uri="{FF2B5EF4-FFF2-40B4-BE49-F238E27FC236}">
                  <a16:creationId xmlns:a16="http://schemas.microsoft.com/office/drawing/2014/main" id="{B181649D-C320-E7C9-91DB-BD7E07CEDCE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2595" y="1789127"/>
              <a:ext cx="2919095" cy="1579880"/>
            </a:xfrm>
            <a:prstGeom prst="rect">
              <a:avLst/>
            </a:prstGeom>
            <a:noFill/>
            <a:ln>
              <a:noFill/>
            </a:ln>
          </p:spPr>
        </p:pic>
        <p:pic>
          <p:nvPicPr>
            <p:cNvPr id="11" name="Immagine 967428936">
              <a:extLst>
                <a:ext uri="{FF2B5EF4-FFF2-40B4-BE49-F238E27FC236}">
                  <a16:creationId xmlns:a16="http://schemas.microsoft.com/office/drawing/2014/main" id="{AD85CF0C-055A-3D3A-7968-16CDE063E93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5500" y="1786941"/>
              <a:ext cx="2919095" cy="1579880"/>
            </a:xfrm>
            <a:prstGeom prst="rect">
              <a:avLst/>
            </a:prstGeom>
            <a:noFill/>
            <a:ln>
              <a:noFill/>
            </a:ln>
          </p:spPr>
        </p:pic>
        <p:pic>
          <p:nvPicPr>
            <p:cNvPr id="12" name="Immagine 967428937">
              <a:extLst>
                <a:ext uri="{FF2B5EF4-FFF2-40B4-BE49-F238E27FC236}">
                  <a16:creationId xmlns:a16="http://schemas.microsoft.com/office/drawing/2014/main" id="{6B22C3A3-DAAF-B108-95D4-77E2EE40FCA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690" y="3936275"/>
              <a:ext cx="2915920" cy="1572895"/>
            </a:xfrm>
            <a:prstGeom prst="rect">
              <a:avLst/>
            </a:prstGeom>
            <a:noFill/>
            <a:ln>
              <a:noFill/>
            </a:ln>
          </p:spPr>
        </p:pic>
        <p:pic>
          <p:nvPicPr>
            <p:cNvPr id="13" name="Immagine 967428938">
              <a:extLst>
                <a:ext uri="{FF2B5EF4-FFF2-40B4-BE49-F238E27FC236}">
                  <a16:creationId xmlns:a16="http://schemas.microsoft.com/office/drawing/2014/main" id="{59D90AB1-A461-9F5E-1DB3-1830351425D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11874" y="3929290"/>
              <a:ext cx="2919095" cy="1579880"/>
            </a:xfrm>
            <a:prstGeom prst="rect">
              <a:avLst/>
            </a:prstGeom>
            <a:noFill/>
            <a:ln>
              <a:noFill/>
            </a:ln>
          </p:spPr>
        </p:pic>
        <p:pic>
          <p:nvPicPr>
            <p:cNvPr id="14" name="Immagine 967428939">
              <a:extLst>
                <a:ext uri="{FF2B5EF4-FFF2-40B4-BE49-F238E27FC236}">
                  <a16:creationId xmlns:a16="http://schemas.microsoft.com/office/drawing/2014/main" id="{A6B8C552-2CF0-9433-C2D4-F255219CC3B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28675" y="3927104"/>
              <a:ext cx="2915920" cy="1569085"/>
            </a:xfrm>
            <a:prstGeom prst="rect">
              <a:avLst/>
            </a:prstGeom>
            <a:noFill/>
            <a:ln>
              <a:noFill/>
            </a:ln>
          </p:spPr>
        </p:pic>
        <p:sp>
          <p:nvSpPr>
            <p:cNvPr id="15" name="CuadroTexto 14">
              <a:extLst>
                <a:ext uri="{FF2B5EF4-FFF2-40B4-BE49-F238E27FC236}">
                  <a16:creationId xmlns:a16="http://schemas.microsoft.com/office/drawing/2014/main" id="{AE9A6825-31E0-FEB3-6F0F-72A4CB419413}"/>
                </a:ext>
              </a:extLst>
            </p:cNvPr>
            <p:cNvSpPr txBox="1"/>
            <p:nvPr/>
          </p:nvSpPr>
          <p:spPr>
            <a:xfrm>
              <a:off x="492827" y="1571625"/>
              <a:ext cx="2477386" cy="261610"/>
            </a:xfrm>
            <a:prstGeom prst="rect">
              <a:avLst/>
            </a:prstGeom>
            <a:noFill/>
          </p:spPr>
          <p:txBody>
            <a:bodyPr wrap="square" rtlCol="0">
              <a:spAutoFit/>
            </a:bodyPr>
            <a:lstStyle/>
            <a:p>
              <a:pPr algn="just"/>
              <a:r>
                <a:rPr lang="en-GB" sz="1100" dirty="0"/>
                <a:t>Quartiles of FEV1%: ALBANIA</a:t>
              </a:r>
            </a:p>
          </p:txBody>
        </p:sp>
        <p:sp>
          <p:nvSpPr>
            <p:cNvPr id="16" name="CuadroTexto 15">
              <a:extLst>
                <a:ext uri="{FF2B5EF4-FFF2-40B4-BE49-F238E27FC236}">
                  <a16:creationId xmlns:a16="http://schemas.microsoft.com/office/drawing/2014/main" id="{71E5D066-6810-D4E1-A61A-697E18716B5A}"/>
                </a:ext>
              </a:extLst>
            </p:cNvPr>
            <p:cNvSpPr txBox="1"/>
            <p:nvPr/>
          </p:nvSpPr>
          <p:spPr>
            <a:xfrm>
              <a:off x="6285255" y="3666715"/>
              <a:ext cx="2477386" cy="261610"/>
            </a:xfrm>
            <a:prstGeom prst="rect">
              <a:avLst/>
            </a:prstGeom>
            <a:noFill/>
          </p:spPr>
          <p:txBody>
            <a:bodyPr wrap="square" rtlCol="0">
              <a:spAutoFit/>
            </a:bodyPr>
            <a:lstStyle/>
            <a:p>
              <a:pPr algn="just"/>
              <a:r>
                <a:rPr lang="en-GB" sz="1100" dirty="0"/>
                <a:t>Quartiles of FEV1%: CROATIA</a:t>
              </a:r>
            </a:p>
          </p:txBody>
        </p:sp>
        <p:sp>
          <p:nvSpPr>
            <p:cNvPr id="17" name="CuadroTexto 16">
              <a:extLst>
                <a:ext uri="{FF2B5EF4-FFF2-40B4-BE49-F238E27FC236}">
                  <a16:creationId xmlns:a16="http://schemas.microsoft.com/office/drawing/2014/main" id="{59D339F2-EEE4-6322-E7F6-2599EB1659A4}"/>
                </a:ext>
              </a:extLst>
            </p:cNvPr>
            <p:cNvSpPr txBox="1"/>
            <p:nvPr/>
          </p:nvSpPr>
          <p:spPr>
            <a:xfrm>
              <a:off x="3395247" y="3674665"/>
              <a:ext cx="2477386" cy="261610"/>
            </a:xfrm>
            <a:prstGeom prst="rect">
              <a:avLst/>
            </a:prstGeom>
            <a:noFill/>
          </p:spPr>
          <p:txBody>
            <a:bodyPr wrap="square" rtlCol="0">
              <a:spAutoFit/>
            </a:bodyPr>
            <a:lstStyle/>
            <a:p>
              <a:pPr algn="just"/>
              <a:r>
                <a:rPr lang="en-GB" sz="1100" dirty="0"/>
                <a:t>Quartiles of FEV1%: BULGARIA</a:t>
              </a:r>
            </a:p>
          </p:txBody>
        </p:sp>
        <p:sp>
          <p:nvSpPr>
            <p:cNvPr id="18" name="CuadroTexto 17">
              <a:extLst>
                <a:ext uri="{FF2B5EF4-FFF2-40B4-BE49-F238E27FC236}">
                  <a16:creationId xmlns:a16="http://schemas.microsoft.com/office/drawing/2014/main" id="{97729DEB-ED91-AD3C-4F19-C7B68F6D959B}"/>
                </a:ext>
              </a:extLst>
            </p:cNvPr>
            <p:cNvSpPr txBox="1"/>
            <p:nvPr/>
          </p:nvSpPr>
          <p:spPr>
            <a:xfrm>
              <a:off x="6211271" y="1548366"/>
              <a:ext cx="2477386" cy="261610"/>
            </a:xfrm>
            <a:prstGeom prst="rect">
              <a:avLst/>
            </a:prstGeom>
            <a:noFill/>
          </p:spPr>
          <p:txBody>
            <a:bodyPr wrap="square" rtlCol="0">
              <a:spAutoFit/>
            </a:bodyPr>
            <a:lstStyle/>
            <a:p>
              <a:pPr algn="just"/>
              <a:r>
                <a:rPr lang="en-GB" sz="1100" dirty="0"/>
                <a:t>Quartiles of FEV1%: AUSTRIA</a:t>
              </a:r>
            </a:p>
          </p:txBody>
        </p:sp>
        <p:sp>
          <p:nvSpPr>
            <p:cNvPr id="19" name="CuadroTexto 18">
              <a:extLst>
                <a:ext uri="{FF2B5EF4-FFF2-40B4-BE49-F238E27FC236}">
                  <a16:creationId xmlns:a16="http://schemas.microsoft.com/office/drawing/2014/main" id="{C0A0F553-59EE-5B7E-FAE8-07C9EEE0F477}"/>
                </a:ext>
              </a:extLst>
            </p:cNvPr>
            <p:cNvSpPr txBox="1"/>
            <p:nvPr/>
          </p:nvSpPr>
          <p:spPr>
            <a:xfrm>
              <a:off x="3298594" y="1571625"/>
              <a:ext cx="2477386" cy="261610"/>
            </a:xfrm>
            <a:prstGeom prst="rect">
              <a:avLst/>
            </a:prstGeom>
            <a:noFill/>
          </p:spPr>
          <p:txBody>
            <a:bodyPr wrap="square" rtlCol="0">
              <a:spAutoFit/>
            </a:bodyPr>
            <a:lstStyle/>
            <a:p>
              <a:pPr algn="just"/>
              <a:r>
                <a:rPr lang="en-GB" sz="1100" dirty="0"/>
                <a:t>Quartiles of FEV1%: ARMENIA</a:t>
              </a:r>
            </a:p>
          </p:txBody>
        </p:sp>
        <p:sp>
          <p:nvSpPr>
            <p:cNvPr id="20" name="CuadroTexto 19">
              <a:extLst>
                <a:ext uri="{FF2B5EF4-FFF2-40B4-BE49-F238E27FC236}">
                  <a16:creationId xmlns:a16="http://schemas.microsoft.com/office/drawing/2014/main" id="{D404AAFD-211C-8015-B221-0C5DAE8627D5}"/>
                </a:ext>
              </a:extLst>
            </p:cNvPr>
            <p:cNvSpPr txBox="1"/>
            <p:nvPr/>
          </p:nvSpPr>
          <p:spPr>
            <a:xfrm>
              <a:off x="398248" y="3674665"/>
              <a:ext cx="2477386" cy="261610"/>
            </a:xfrm>
            <a:prstGeom prst="rect">
              <a:avLst/>
            </a:prstGeom>
            <a:noFill/>
          </p:spPr>
          <p:txBody>
            <a:bodyPr wrap="square" rtlCol="0">
              <a:spAutoFit/>
            </a:bodyPr>
            <a:lstStyle/>
            <a:p>
              <a:pPr algn="just"/>
              <a:r>
                <a:rPr lang="en-GB" sz="1100" dirty="0"/>
                <a:t>Quartiles of FEV1%: BELARUS</a:t>
              </a:r>
            </a:p>
          </p:txBody>
        </p:sp>
      </p:grpSp>
    </p:spTree>
    <p:extLst>
      <p:ext uri="{BB962C8B-B14F-4D97-AF65-F5344CB8AC3E}">
        <p14:creationId xmlns:p14="http://schemas.microsoft.com/office/powerpoint/2010/main" val="3768854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1DB9E-AFBF-8FF5-5AE9-5751B3C4E8C7}"/>
            </a:ext>
          </a:extLst>
        </p:cNvPr>
        <p:cNvGrpSpPr/>
        <p:nvPr/>
      </p:nvGrpSpPr>
      <p:grpSpPr>
        <a:xfrm>
          <a:off x="0" y="0"/>
          <a:ext cx="0" cy="0"/>
          <a:chOff x="0" y="0"/>
          <a:chExt cx="0" cy="0"/>
        </a:xfrm>
      </p:grpSpPr>
      <p:pic>
        <p:nvPicPr>
          <p:cNvPr id="2" name="Picture 1" descr="A blue hexagon with white and black triangles&#10;&#10;Description automatically generated">
            <a:extLst>
              <a:ext uri="{FF2B5EF4-FFF2-40B4-BE49-F238E27FC236}">
                <a16:creationId xmlns:a16="http://schemas.microsoft.com/office/drawing/2014/main" id="{CD229696-24FC-D17A-08BC-9777857C3D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nvGrpSpPr>
          <p:cNvPr id="8" name="Group 7">
            <a:extLst>
              <a:ext uri="{FF2B5EF4-FFF2-40B4-BE49-F238E27FC236}">
                <a16:creationId xmlns:a16="http://schemas.microsoft.com/office/drawing/2014/main" id="{F588CCB8-E0EA-5482-03AF-57BB45606AE2}"/>
              </a:ext>
            </a:extLst>
          </p:cNvPr>
          <p:cNvGrpSpPr/>
          <p:nvPr/>
        </p:nvGrpSpPr>
        <p:grpSpPr>
          <a:xfrm>
            <a:off x="159668" y="215316"/>
            <a:ext cx="8904244" cy="6642684"/>
            <a:chOff x="159668" y="215316"/>
            <a:chExt cx="8904244" cy="6642684"/>
          </a:xfrm>
        </p:grpSpPr>
        <p:sp>
          <p:nvSpPr>
            <p:cNvPr id="6" name="TextBox 5">
              <a:extLst>
                <a:ext uri="{FF2B5EF4-FFF2-40B4-BE49-F238E27FC236}">
                  <a16:creationId xmlns:a16="http://schemas.microsoft.com/office/drawing/2014/main" id="{72176D46-5010-59DC-89A9-5D25A2B432E4}"/>
                </a:ext>
              </a:extLst>
            </p:cNvPr>
            <p:cNvSpPr txBox="1"/>
            <p:nvPr/>
          </p:nvSpPr>
          <p:spPr>
            <a:xfrm>
              <a:off x="1571625" y="433887"/>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Decline in lung function over time in adults with CF still poses a challenge in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C00EA77A-15FD-9412-D7F6-0F4269459996}"/>
                </a:ext>
              </a:extLst>
            </p:cNvPr>
            <p:cNvSpPr txBox="1"/>
            <p:nvPr/>
          </p:nvSpPr>
          <p:spPr>
            <a:xfrm>
              <a:off x="1571625" y="215316"/>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4.4</a:t>
              </a:r>
            </a:p>
          </p:txBody>
        </p:sp>
        <p:sp>
          <p:nvSpPr>
            <p:cNvPr id="3" name="TextBox 2">
              <a:extLst>
                <a:ext uri="{FF2B5EF4-FFF2-40B4-BE49-F238E27FC236}">
                  <a16:creationId xmlns:a16="http://schemas.microsoft.com/office/drawing/2014/main" id="{55BF3D78-2958-C710-7122-44C4086CE226}"/>
                </a:ext>
              </a:extLst>
            </p:cNvPr>
            <p:cNvSpPr txBox="1"/>
            <p:nvPr/>
          </p:nvSpPr>
          <p:spPr>
            <a:xfrm>
              <a:off x="863161" y="786600"/>
              <a:ext cx="7175939"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Quartiles of FEV1% of predicted by age group and by country. People with CF aged 6 years or older and who have never had a transplant.</a:t>
              </a:r>
            </a:p>
          </p:txBody>
        </p:sp>
        <p:sp>
          <p:nvSpPr>
            <p:cNvPr id="5" name="Text Placeholder 8">
              <a:extLst>
                <a:ext uri="{FF2B5EF4-FFF2-40B4-BE49-F238E27FC236}">
                  <a16:creationId xmlns:a16="http://schemas.microsoft.com/office/drawing/2014/main" id="{C3125200-4E21-ABCF-3CC3-A8C28C335465}"/>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5" name="CuadroTexto 14">
              <a:extLst>
                <a:ext uri="{FF2B5EF4-FFF2-40B4-BE49-F238E27FC236}">
                  <a16:creationId xmlns:a16="http://schemas.microsoft.com/office/drawing/2014/main" id="{FBE68FF6-724B-6BD7-83EF-3031C9E667DC}"/>
                </a:ext>
              </a:extLst>
            </p:cNvPr>
            <p:cNvSpPr txBox="1"/>
            <p:nvPr/>
          </p:nvSpPr>
          <p:spPr>
            <a:xfrm>
              <a:off x="472805" y="1571625"/>
              <a:ext cx="2477386" cy="261610"/>
            </a:xfrm>
            <a:prstGeom prst="rect">
              <a:avLst/>
            </a:prstGeom>
            <a:noFill/>
          </p:spPr>
          <p:txBody>
            <a:bodyPr wrap="square" rtlCol="0">
              <a:spAutoFit/>
            </a:bodyPr>
            <a:lstStyle/>
            <a:p>
              <a:pPr algn="just"/>
              <a:r>
                <a:rPr lang="en-GB" sz="1100" dirty="0"/>
                <a:t>Quartiles of FEV1%: CZECH REPUBLIC</a:t>
              </a:r>
            </a:p>
          </p:txBody>
        </p:sp>
        <p:sp>
          <p:nvSpPr>
            <p:cNvPr id="16" name="CuadroTexto 15">
              <a:extLst>
                <a:ext uri="{FF2B5EF4-FFF2-40B4-BE49-F238E27FC236}">
                  <a16:creationId xmlns:a16="http://schemas.microsoft.com/office/drawing/2014/main" id="{06ABD736-8B76-CC6F-0191-935120FA1422}"/>
                </a:ext>
              </a:extLst>
            </p:cNvPr>
            <p:cNvSpPr txBox="1"/>
            <p:nvPr/>
          </p:nvSpPr>
          <p:spPr>
            <a:xfrm>
              <a:off x="6351995" y="3666715"/>
              <a:ext cx="2477386" cy="261610"/>
            </a:xfrm>
            <a:prstGeom prst="rect">
              <a:avLst/>
            </a:prstGeom>
            <a:noFill/>
          </p:spPr>
          <p:txBody>
            <a:bodyPr wrap="square" rtlCol="0">
              <a:spAutoFit/>
            </a:bodyPr>
            <a:lstStyle/>
            <a:p>
              <a:pPr algn="just"/>
              <a:r>
                <a:rPr lang="en-GB" sz="1100" dirty="0"/>
                <a:t>Quartiles of FEV1%: GREECE</a:t>
              </a:r>
            </a:p>
          </p:txBody>
        </p:sp>
        <p:sp>
          <p:nvSpPr>
            <p:cNvPr id="17" name="CuadroTexto 16">
              <a:extLst>
                <a:ext uri="{FF2B5EF4-FFF2-40B4-BE49-F238E27FC236}">
                  <a16:creationId xmlns:a16="http://schemas.microsoft.com/office/drawing/2014/main" id="{D048B04E-99AD-4345-9A80-8DCC718E237B}"/>
                </a:ext>
              </a:extLst>
            </p:cNvPr>
            <p:cNvSpPr txBox="1"/>
            <p:nvPr/>
          </p:nvSpPr>
          <p:spPr>
            <a:xfrm>
              <a:off x="3397451" y="3661614"/>
              <a:ext cx="2477386" cy="261610"/>
            </a:xfrm>
            <a:prstGeom prst="rect">
              <a:avLst/>
            </a:prstGeom>
            <a:noFill/>
          </p:spPr>
          <p:txBody>
            <a:bodyPr wrap="square" rtlCol="0">
              <a:spAutoFit/>
            </a:bodyPr>
            <a:lstStyle/>
            <a:p>
              <a:pPr algn="just"/>
              <a:r>
                <a:rPr lang="en-GB" sz="1100" dirty="0"/>
                <a:t>Quartiles of FEV1%: GERMANY</a:t>
              </a:r>
            </a:p>
          </p:txBody>
        </p:sp>
        <p:sp>
          <p:nvSpPr>
            <p:cNvPr id="18" name="CuadroTexto 17">
              <a:extLst>
                <a:ext uri="{FF2B5EF4-FFF2-40B4-BE49-F238E27FC236}">
                  <a16:creationId xmlns:a16="http://schemas.microsoft.com/office/drawing/2014/main" id="{1B2C81C5-18D0-554E-AAEB-F5EBDCE99DB1}"/>
                </a:ext>
              </a:extLst>
            </p:cNvPr>
            <p:cNvSpPr txBox="1"/>
            <p:nvPr/>
          </p:nvSpPr>
          <p:spPr>
            <a:xfrm>
              <a:off x="6281254" y="1569164"/>
              <a:ext cx="2477386" cy="261610"/>
            </a:xfrm>
            <a:prstGeom prst="rect">
              <a:avLst/>
            </a:prstGeom>
            <a:noFill/>
          </p:spPr>
          <p:txBody>
            <a:bodyPr wrap="square" rtlCol="0">
              <a:spAutoFit/>
            </a:bodyPr>
            <a:lstStyle/>
            <a:p>
              <a:pPr algn="just"/>
              <a:r>
                <a:rPr lang="en-GB" sz="1100" dirty="0"/>
                <a:t>Quartiles of FEV1%: FINLAND</a:t>
              </a:r>
            </a:p>
          </p:txBody>
        </p:sp>
        <p:sp>
          <p:nvSpPr>
            <p:cNvPr id="19" name="CuadroTexto 18">
              <a:extLst>
                <a:ext uri="{FF2B5EF4-FFF2-40B4-BE49-F238E27FC236}">
                  <a16:creationId xmlns:a16="http://schemas.microsoft.com/office/drawing/2014/main" id="{16C4BC24-AB1A-1DEF-821B-EB7ABE554482}"/>
                </a:ext>
              </a:extLst>
            </p:cNvPr>
            <p:cNvSpPr txBox="1"/>
            <p:nvPr/>
          </p:nvSpPr>
          <p:spPr>
            <a:xfrm>
              <a:off x="3278572" y="1571625"/>
              <a:ext cx="2477386" cy="261610"/>
            </a:xfrm>
            <a:prstGeom prst="rect">
              <a:avLst/>
            </a:prstGeom>
            <a:noFill/>
          </p:spPr>
          <p:txBody>
            <a:bodyPr wrap="square" rtlCol="0">
              <a:spAutoFit/>
            </a:bodyPr>
            <a:lstStyle/>
            <a:p>
              <a:pPr algn="just"/>
              <a:r>
                <a:rPr lang="en-GB" sz="1100" dirty="0"/>
                <a:t>Quartiles of FEV1%: DENMARK</a:t>
              </a:r>
            </a:p>
          </p:txBody>
        </p:sp>
        <p:sp>
          <p:nvSpPr>
            <p:cNvPr id="20" name="CuadroTexto 19">
              <a:extLst>
                <a:ext uri="{FF2B5EF4-FFF2-40B4-BE49-F238E27FC236}">
                  <a16:creationId xmlns:a16="http://schemas.microsoft.com/office/drawing/2014/main" id="{5D8F3EF5-7C02-1D22-2AC5-6F425BE9CCE2}"/>
                </a:ext>
              </a:extLst>
            </p:cNvPr>
            <p:cNvSpPr txBox="1"/>
            <p:nvPr/>
          </p:nvSpPr>
          <p:spPr>
            <a:xfrm>
              <a:off x="378226" y="3674665"/>
              <a:ext cx="2477386" cy="261610"/>
            </a:xfrm>
            <a:prstGeom prst="rect">
              <a:avLst/>
            </a:prstGeom>
            <a:noFill/>
          </p:spPr>
          <p:txBody>
            <a:bodyPr wrap="square" rtlCol="0">
              <a:spAutoFit/>
            </a:bodyPr>
            <a:lstStyle/>
            <a:p>
              <a:pPr algn="just"/>
              <a:r>
                <a:rPr lang="en-GB" sz="1100" dirty="0"/>
                <a:t>Quartiles of FEV1%: FRANCE</a:t>
              </a:r>
            </a:p>
          </p:txBody>
        </p:sp>
        <p:pic>
          <p:nvPicPr>
            <p:cNvPr id="4" name="Immagine 967428940">
              <a:extLst>
                <a:ext uri="{FF2B5EF4-FFF2-40B4-BE49-F238E27FC236}">
                  <a16:creationId xmlns:a16="http://schemas.microsoft.com/office/drawing/2014/main" id="{8C1FDBA0-C569-234F-6AC3-368A3F519E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668" y="1869515"/>
              <a:ext cx="2937510" cy="1576705"/>
            </a:xfrm>
            <a:prstGeom prst="rect">
              <a:avLst/>
            </a:prstGeom>
            <a:noFill/>
            <a:ln>
              <a:noFill/>
            </a:ln>
          </p:spPr>
        </p:pic>
        <p:pic>
          <p:nvPicPr>
            <p:cNvPr id="9" name="Immagine 967428941">
              <a:extLst>
                <a:ext uri="{FF2B5EF4-FFF2-40B4-BE49-F238E27FC236}">
                  <a16:creationId xmlns:a16="http://schemas.microsoft.com/office/drawing/2014/main" id="{26D1DDD9-9F63-F401-CA24-47179A79EB4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5027" y="1892618"/>
              <a:ext cx="2915920" cy="1572895"/>
            </a:xfrm>
            <a:prstGeom prst="rect">
              <a:avLst/>
            </a:prstGeom>
            <a:noFill/>
            <a:ln>
              <a:noFill/>
            </a:ln>
          </p:spPr>
        </p:pic>
        <p:pic>
          <p:nvPicPr>
            <p:cNvPr id="21" name="Immagine 967428942">
              <a:extLst>
                <a:ext uri="{FF2B5EF4-FFF2-40B4-BE49-F238E27FC236}">
                  <a16:creationId xmlns:a16="http://schemas.microsoft.com/office/drawing/2014/main" id="{B00B0B8A-E17F-FD3B-A96E-9B7AEDEBD42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0947" y="1846744"/>
              <a:ext cx="2847340" cy="1572895"/>
            </a:xfrm>
            <a:prstGeom prst="rect">
              <a:avLst/>
            </a:prstGeom>
            <a:noFill/>
            <a:ln>
              <a:noFill/>
            </a:ln>
          </p:spPr>
        </p:pic>
        <p:pic>
          <p:nvPicPr>
            <p:cNvPr id="22" name="Immagine 967428943">
              <a:extLst>
                <a:ext uri="{FF2B5EF4-FFF2-40B4-BE49-F238E27FC236}">
                  <a16:creationId xmlns:a16="http://schemas.microsoft.com/office/drawing/2014/main" id="{E1FE9CAE-CF6E-E064-5CB4-4028F6DFB67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950" y="3936275"/>
              <a:ext cx="2919095" cy="1576705"/>
            </a:xfrm>
            <a:prstGeom prst="rect">
              <a:avLst/>
            </a:prstGeom>
            <a:noFill/>
            <a:ln>
              <a:noFill/>
            </a:ln>
          </p:spPr>
        </p:pic>
        <p:pic>
          <p:nvPicPr>
            <p:cNvPr id="23" name="Immagine 967428944">
              <a:extLst>
                <a:ext uri="{FF2B5EF4-FFF2-40B4-BE49-F238E27FC236}">
                  <a16:creationId xmlns:a16="http://schemas.microsoft.com/office/drawing/2014/main" id="{A855B57D-D1B9-C5EE-E449-DCF6D4E345B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8572" y="3944225"/>
              <a:ext cx="2915920" cy="1576705"/>
            </a:xfrm>
            <a:prstGeom prst="rect">
              <a:avLst/>
            </a:prstGeom>
            <a:noFill/>
            <a:ln>
              <a:noFill/>
            </a:ln>
          </p:spPr>
        </p:pic>
        <p:pic>
          <p:nvPicPr>
            <p:cNvPr id="24" name="Immagine 967428945">
              <a:extLst>
                <a:ext uri="{FF2B5EF4-FFF2-40B4-BE49-F238E27FC236}">
                  <a16:creationId xmlns:a16="http://schemas.microsoft.com/office/drawing/2014/main" id="{0A28F07F-8240-EB09-C4B6-4F8C33730CF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47992" y="3938180"/>
              <a:ext cx="2915920" cy="1572895"/>
            </a:xfrm>
            <a:prstGeom prst="rect">
              <a:avLst/>
            </a:prstGeom>
            <a:noFill/>
            <a:ln>
              <a:noFill/>
            </a:ln>
          </p:spPr>
        </p:pic>
      </p:grpSp>
    </p:spTree>
    <p:extLst>
      <p:ext uri="{BB962C8B-B14F-4D97-AF65-F5344CB8AC3E}">
        <p14:creationId xmlns:p14="http://schemas.microsoft.com/office/powerpoint/2010/main" val="710133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11065-DCA3-A30C-8A60-AC3CA8EE9260}"/>
            </a:ext>
          </a:extLst>
        </p:cNvPr>
        <p:cNvGrpSpPr/>
        <p:nvPr/>
      </p:nvGrpSpPr>
      <p:grpSpPr>
        <a:xfrm>
          <a:off x="0" y="0"/>
          <a:ext cx="0" cy="0"/>
          <a:chOff x="0" y="0"/>
          <a:chExt cx="0" cy="0"/>
        </a:xfrm>
      </p:grpSpPr>
      <p:pic>
        <p:nvPicPr>
          <p:cNvPr id="2" name="Picture 1" descr="A blue hexagon with white and black triangles&#10;&#10;Description automatically generated">
            <a:extLst>
              <a:ext uri="{FF2B5EF4-FFF2-40B4-BE49-F238E27FC236}">
                <a16:creationId xmlns:a16="http://schemas.microsoft.com/office/drawing/2014/main" id="{C7FB03B7-42AF-D13E-D46B-C944AF6D91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75"/>
            <a:ext cx="1571625" cy="1571625"/>
          </a:xfrm>
          <a:prstGeom prst="rect">
            <a:avLst/>
          </a:prstGeom>
        </p:spPr>
      </p:pic>
      <p:grpSp>
        <p:nvGrpSpPr>
          <p:cNvPr id="8" name="Group 7">
            <a:extLst>
              <a:ext uri="{FF2B5EF4-FFF2-40B4-BE49-F238E27FC236}">
                <a16:creationId xmlns:a16="http://schemas.microsoft.com/office/drawing/2014/main" id="{9414CC13-1503-4F4D-99AB-C334BC6D5252}"/>
              </a:ext>
            </a:extLst>
          </p:cNvPr>
          <p:cNvGrpSpPr/>
          <p:nvPr/>
        </p:nvGrpSpPr>
        <p:grpSpPr>
          <a:xfrm>
            <a:off x="271432" y="226891"/>
            <a:ext cx="8685686" cy="6642684"/>
            <a:chOff x="271432" y="226891"/>
            <a:chExt cx="8685686" cy="6642684"/>
          </a:xfrm>
        </p:grpSpPr>
        <p:sp>
          <p:nvSpPr>
            <p:cNvPr id="6" name="TextBox 5">
              <a:extLst>
                <a:ext uri="{FF2B5EF4-FFF2-40B4-BE49-F238E27FC236}">
                  <a16:creationId xmlns:a16="http://schemas.microsoft.com/office/drawing/2014/main" id="{E4B100F4-23C1-8BC6-B630-E41CD17A1E3B}"/>
                </a:ext>
              </a:extLst>
            </p:cNvPr>
            <p:cNvSpPr txBox="1"/>
            <p:nvPr/>
          </p:nvSpPr>
          <p:spPr>
            <a:xfrm>
              <a:off x="1571625" y="445462"/>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Decline in lung function over time in adults with CF still poses a challenge in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7BBD62F0-DCBD-2C2C-5659-78A1E15900A0}"/>
                </a:ext>
              </a:extLst>
            </p:cNvPr>
            <p:cNvSpPr txBox="1"/>
            <p:nvPr/>
          </p:nvSpPr>
          <p:spPr>
            <a:xfrm>
              <a:off x="1571625" y="226891"/>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4.4</a:t>
              </a:r>
            </a:p>
          </p:txBody>
        </p:sp>
        <p:sp>
          <p:nvSpPr>
            <p:cNvPr id="3" name="TextBox 2">
              <a:extLst>
                <a:ext uri="{FF2B5EF4-FFF2-40B4-BE49-F238E27FC236}">
                  <a16:creationId xmlns:a16="http://schemas.microsoft.com/office/drawing/2014/main" id="{23A72D4B-9EBF-4817-0793-C17B3391E93F}"/>
                </a:ext>
              </a:extLst>
            </p:cNvPr>
            <p:cNvSpPr txBox="1"/>
            <p:nvPr/>
          </p:nvSpPr>
          <p:spPr>
            <a:xfrm>
              <a:off x="863161" y="798175"/>
              <a:ext cx="7175939"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Quartiles of FEV1% of predicted by age group and by country. People with CF aged 6 years or older and who have never had a transplant.</a:t>
              </a:r>
            </a:p>
          </p:txBody>
        </p:sp>
        <p:sp>
          <p:nvSpPr>
            <p:cNvPr id="5" name="Text Placeholder 8">
              <a:extLst>
                <a:ext uri="{FF2B5EF4-FFF2-40B4-BE49-F238E27FC236}">
                  <a16:creationId xmlns:a16="http://schemas.microsoft.com/office/drawing/2014/main" id="{DB4AD50A-CF53-DA27-02DB-953D341FBFC3}"/>
                </a:ext>
              </a:extLst>
            </p:cNvPr>
            <p:cNvSpPr txBox="1">
              <a:spLocks/>
            </p:cNvSpPr>
            <p:nvPr/>
          </p:nvSpPr>
          <p:spPr>
            <a:xfrm>
              <a:off x="2798679" y="6651004"/>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5" name="CuadroTexto 14">
              <a:extLst>
                <a:ext uri="{FF2B5EF4-FFF2-40B4-BE49-F238E27FC236}">
                  <a16:creationId xmlns:a16="http://schemas.microsoft.com/office/drawing/2014/main" id="{DCCCA43B-10BD-B963-C6AD-A6F71056A426}"/>
                </a:ext>
              </a:extLst>
            </p:cNvPr>
            <p:cNvSpPr txBox="1"/>
            <p:nvPr/>
          </p:nvSpPr>
          <p:spPr>
            <a:xfrm>
              <a:off x="559563" y="1583200"/>
              <a:ext cx="2477386" cy="261610"/>
            </a:xfrm>
            <a:prstGeom prst="rect">
              <a:avLst/>
            </a:prstGeom>
            <a:noFill/>
          </p:spPr>
          <p:txBody>
            <a:bodyPr wrap="square" rtlCol="0">
              <a:spAutoFit/>
            </a:bodyPr>
            <a:lstStyle/>
            <a:p>
              <a:pPr algn="just"/>
              <a:r>
                <a:rPr lang="en-GB" sz="1100" dirty="0"/>
                <a:t>Quartiles of FEV1%: HUNGARY</a:t>
              </a:r>
            </a:p>
          </p:txBody>
        </p:sp>
        <p:sp>
          <p:nvSpPr>
            <p:cNvPr id="16" name="CuadroTexto 15">
              <a:extLst>
                <a:ext uri="{FF2B5EF4-FFF2-40B4-BE49-F238E27FC236}">
                  <a16:creationId xmlns:a16="http://schemas.microsoft.com/office/drawing/2014/main" id="{020D1865-1DDE-6EEC-536D-164ADC39A6D6}"/>
                </a:ext>
              </a:extLst>
            </p:cNvPr>
            <p:cNvSpPr txBox="1"/>
            <p:nvPr/>
          </p:nvSpPr>
          <p:spPr>
            <a:xfrm>
              <a:off x="6351988" y="3678290"/>
              <a:ext cx="2477386" cy="261610"/>
            </a:xfrm>
            <a:prstGeom prst="rect">
              <a:avLst/>
            </a:prstGeom>
            <a:noFill/>
          </p:spPr>
          <p:txBody>
            <a:bodyPr wrap="square" rtlCol="0">
              <a:spAutoFit/>
            </a:bodyPr>
            <a:lstStyle/>
            <a:p>
              <a:pPr algn="just"/>
              <a:r>
                <a:rPr lang="en-GB" sz="1100" dirty="0"/>
                <a:t>Quartiles of FEV1%: LATVIA</a:t>
              </a:r>
            </a:p>
          </p:txBody>
        </p:sp>
        <p:sp>
          <p:nvSpPr>
            <p:cNvPr id="17" name="CuadroTexto 16">
              <a:extLst>
                <a:ext uri="{FF2B5EF4-FFF2-40B4-BE49-F238E27FC236}">
                  <a16:creationId xmlns:a16="http://schemas.microsoft.com/office/drawing/2014/main" id="{5803A384-25DD-A6BC-BD63-DCA4B4A9654D}"/>
                </a:ext>
              </a:extLst>
            </p:cNvPr>
            <p:cNvSpPr txBox="1"/>
            <p:nvPr/>
          </p:nvSpPr>
          <p:spPr>
            <a:xfrm>
              <a:off x="3380901" y="3686240"/>
              <a:ext cx="2477386" cy="261610"/>
            </a:xfrm>
            <a:prstGeom prst="rect">
              <a:avLst/>
            </a:prstGeom>
            <a:noFill/>
          </p:spPr>
          <p:txBody>
            <a:bodyPr wrap="square" rtlCol="0">
              <a:spAutoFit/>
            </a:bodyPr>
            <a:lstStyle/>
            <a:p>
              <a:pPr algn="just"/>
              <a:r>
                <a:rPr lang="en-GB" sz="1100" dirty="0"/>
                <a:t>Quartiles of FEV1%: LITHUANIA</a:t>
              </a:r>
            </a:p>
          </p:txBody>
        </p:sp>
        <p:sp>
          <p:nvSpPr>
            <p:cNvPr id="18" name="CuadroTexto 17">
              <a:extLst>
                <a:ext uri="{FF2B5EF4-FFF2-40B4-BE49-F238E27FC236}">
                  <a16:creationId xmlns:a16="http://schemas.microsoft.com/office/drawing/2014/main" id="{0055F1F3-6F63-D227-3AD4-29F36FBA1482}"/>
                </a:ext>
              </a:extLst>
            </p:cNvPr>
            <p:cNvSpPr txBox="1"/>
            <p:nvPr/>
          </p:nvSpPr>
          <p:spPr>
            <a:xfrm>
              <a:off x="6144523" y="1559941"/>
              <a:ext cx="2477386" cy="261610"/>
            </a:xfrm>
            <a:prstGeom prst="rect">
              <a:avLst/>
            </a:prstGeom>
            <a:noFill/>
          </p:spPr>
          <p:txBody>
            <a:bodyPr wrap="square" rtlCol="0">
              <a:spAutoFit/>
            </a:bodyPr>
            <a:lstStyle/>
            <a:p>
              <a:pPr algn="just"/>
              <a:r>
                <a:rPr lang="en-GB" sz="1100" dirty="0"/>
                <a:t>Quartiles of FEV1%: ISRAEL</a:t>
              </a:r>
            </a:p>
          </p:txBody>
        </p:sp>
        <p:sp>
          <p:nvSpPr>
            <p:cNvPr id="19" name="CuadroTexto 18">
              <a:extLst>
                <a:ext uri="{FF2B5EF4-FFF2-40B4-BE49-F238E27FC236}">
                  <a16:creationId xmlns:a16="http://schemas.microsoft.com/office/drawing/2014/main" id="{24CE9F56-EF6A-93AF-70D0-70D723503B73}"/>
                </a:ext>
              </a:extLst>
            </p:cNvPr>
            <p:cNvSpPr txBox="1"/>
            <p:nvPr/>
          </p:nvSpPr>
          <p:spPr>
            <a:xfrm>
              <a:off x="3365330" y="1583200"/>
              <a:ext cx="2477386" cy="261610"/>
            </a:xfrm>
            <a:prstGeom prst="rect">
              <a:avLst/>
            </a:prstGeom>
            <a:noFill/>
          </p:spPr>
          <p:txBody>
            <a:bodyPr wrap="square" rtlCol="0">
              <a:spAutoFit/>
            </a:bodyPr>
            <a:lstStyle/>
            <a:p>
              <a:pPr algn="just"/>
              <a:r>
                <a:rPr lang="en-GB" sz="1100" dirty="0"/>
                <a:t>Quartiles of FEV1%: IRELAND</a:t>
              </a:r>
            </a:p>
          </p:txBody>
        </p:sp>
        <p:sp>
          <p:nvSpPr>
            <p:cNvPr id="20" name="CuadroTexto 19">
              <a:extLst>
                <a:ext uri="{FF2B5EF4-FFF2-40B4-BE49-F238E27FC236}">
                  <a16:creationId xmlns:a16="http://schemas.microsoft.com/office/drawing/2014/main" id="{5681FB9B-6F50-D054-ACD3-78D38B3C6A58}"/>
                </a:ext>
              </a:extLst>
            </p:cNvPr>
            <p:cNvSpPr txBox="1"/>
            <p:nvPr/>
          </p:nvSpPr>
          <p:spPr>
            <a:xfrm>
              <a:off x="464981" y="3686240"/>
              <a:ext cx="2477386" cy="261610"/>
            </a:xfrm>
            <a:prstGeom prst="rect">
              <a:avLst/>
            </a:prstGeom>
            <a:noFill/>
          </p:spPr>
          <p:txBody>
            <a:bodyPr wrap="square" rtlCol="0">
              <a:spAutoFit/>
            </a:bodyPr>
            <a:lstStyle/>
            <a:p>
              <a:pPr algn="just"/>
              <a:r>
                <a:rPr lang="en-GB" sz="1100" dirty="0"/>
                <a:t>Quartiles of FEV1%: ITALY</a:t>
              </a:r>
            </a:p>
          </p:txBody>
        </p:sp>
        <p:pic>
          <p:nvPicPr>
            <p:cNvPr id="4" name="Immagine 967428946">
              <a:extLst>
                <a:ext uri="{FF2B5EF4-FFF2-40B4-BE49-F238E27FC236}">
                  <a16:creationId xmlns:a16="http://schemas.microsoft.com/office/drawing/2014/main" id="{122509D9-119A-B3F2-133A-87A9A264871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432" y="1837825"/>
              <a:ext cx="2915920" cy="1576705"/>
            </a:xfrm>
            <a:prstGeom prst="rect">
              <a:avLst/>
            </a:prstGeom>
            <a:noFill/>
            <a:ln>
              <a:noFill/>
            </a:ln>
          </p:spPr>
        </p:pic>
        <p:pic>
          <p:nvPicPr>
            <p:cNvPr id="9" name="Immagine 967428947">
              <a:extLst>
                <a:ext uri="{FF2B5EF4-FFF2-40B4-BE49-F238E27FC236}">
                  <a16:creationId xmlns:a16="http://schemas.microsoft.com/office/drawing/2014/main" id="{5BE29EB2-C1A4-74FC-1B09-D90FB97EFA7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7569" y="1844315"/>
              <a:ext cx="2915920" cy="1576705"/>
            </a:xfrm>
            <a:prstGeom prst="rect">
              <a:avLst/>
            </a:prstGeom>
            <a:noFill/>
            <a:ln>
              <a:noFill/>
            </a:ln>
          </p:spPr>
        </p:pic>
        <p:pic>
          <p:nvPicPr>
            <p:cNvPr id="21" name="Immagine 967428948">
              <a:extLst>
                <a:ext uri="{FF2B5EF4-FFF2-40B4-BE49-F238E27FC236}">
                  <a16:creationId xmlns:a16="http://schemas.microsoft.com/office/drawing/2014/main" id="{877F529D-F9A4-0908-82FC-2757A710320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0971" y="1867145"/>
              <a:ext cx="2933700" cy="1572895"/>
            </a:xfrm>
            <a:prstGeom prst="rect">
              <a:avLst/>
            </a:prstGeom>
            <a:noFill/>
            <a:ln>
              <a:noFill/>
            </a:ln>
          </p:spPr>
        </p:pic>
        <p:pic>
          <p:nvPicPr>
            <p:cNvPr id="22" name="Immagine 967428949">
              <a:extLst>
                <a:ext uri="{FF2B5EF4-FFF2-40B4-BE49-F238E27FC236}">
                  <a16:creationId xmlns:a16="http://schemas.microsoft.com/office/drawing/2014/main" id="{AFCF9CA8-F6C9-3D23-6DB1-BAA8D7CE0D9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432" y="3938679"/>
              <a:ext cx="2915920" cy="1572895"/>
            </a:xfrm>
            <a:prstGeom prst="rect">
              <a:avLst/>
            </a:prstGeom>
            <a:noFill/>
            <a:ln>
              <a:noFill/>
            </a:ln>
          </p:spPr>
        </p:pic>
        <p:pic>
          <p:nvPicPr>
            <p:cNvPr id="23" name="Immagine 967428950">
              <a:extLst>
                <a:ext uri="{FF2B5EF4-FFF2-40B4-BE49-F238E27FC236}">
                  <a16:creationId xmlns:a16="http://schemas.microsoft.com/office/drawing/2014/main" id="{2B4E6732-E427-7BEF-C63F-E782FC5A1C8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88233" y="3964189"/>
              <a:ext cx="3077845" cy="1547495"/>
            </a:xfrm>
            <a:prstGeom prst="rect">
              <a:avLst/>
            </a:prstGeom>
            <a:noFill/>
            <a:ln>
              <a:noFill/>
            </a:ln>
          </p:spPr>
        </p:pic>
        <p:pic>
          <p:nvPicPr>
            <p:cNvPr id="24" name="Immagine 967428951">
              <a:extLst>
                <a:ext uri="{FF2B5EF4-FFF2-40B4-BE49-F238E27FC236}">
                  <a16:creationId xmlns:a16="http://schemas.microsoft.com/office/drawing/2014/main" id="{B598AF3D-F883-6A63-0E5F-A730CEE8598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80238" y="3983209"/>
              <a:ext cx="2976880" cy="1576705"/>
            </a:xfrm>
            <a:prstGeom prst="rect">
              <a:avLst/>
            </a:prstGeom>
            <a:noFill/>
            <a:ln>
              <a:noFill/>
            </a:ln>
          </p:spPr>
        </p:pic>
      </p:grpSp>
    </p:spTree>
    <p:extLst>
      <p:ext uri="{BB962C8B-B14F-4D97-AF65-F5344CB8AC3E}">
        <p14:creationId xmlns:p14="http://schemas.microsoft.com/office/powerpoint/2010/main" val="25399809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B75B6-C5CC-62B4-8020-1BE06649F90C}"/>
            </a:ext>
          </a:extLst>
        </p:cNvPr>
        <p:cNvGrpSpPr/>
        <p:nvPr/>
      </p:nvGrpSpPr>
      <p:grpSpPr>
        <a:xfrm>
          <a:off x="0" y="0"/>
          <a:ext cx="0" cy="0"/>
          <a:chOff x="0" y="0"/>
          <a:chExt cx="0" cy="0"/>
        </a:xfrm>
      </p:grpSpPr>
      <p:grpSp>
        <p:nvGrpSpPr>
          <p:cNvPr id="4" name="Grupo 3">
            <a:extLst>
              <a:ext uri="{FF2B5EF4-FFF2-40B4-BE49-F238E27FC236}">
                <a16:creationId xmlns:a16="http://schemas.microsoft.com/office/drawing/2014/main" id="{C65144C4-6348-69B8-0A2A-82E242E47F08}"/>
              </a:ext>
            </a:extLst>
          </p:cNvPr>
          <p:cNvGrpSpPr/>
          <p:nvPr/>
        </p:nvGrpSpPr>
        <p:grpSpPr>
          <a:xfrm>
            <a:off x="0" y="0"/>
            <a:ext cx="9004661" cy="6858000"/>
            <a:chOff x="0" y="0"/>
            <a:chExt cx="9004661" cy="6858000"/>
          </a:xfrm>
        </p:grpSpPr>
        <p:sp>
          <p:nvSpPr>
            <p:cNvPr id="6" name="TextBox 5">
              <a:extLst>
                <a:ext uri="{FF2B5EF4-FFF2-40B4-BE49-F238E27FC236}">
                  <a16:creationId xmlns:a16="http://schemas.microsoft.com/office/drawing/2014/main" id="{5F4D39E0-9F32-9DB1-FB56-C5607B74213D}"/>
                </a:ext>
              </a:extLst>
            </p:cNvPr>
            <p:cNvSpPr txBox="1"/>
            <p:nvPr/>
          </p:nvSpPr>
          <p:spPr>
            <a:xfrm>
              <a:off x="1571625" y="433887"/>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Decline in lung function over time in adults with CF still poses a challenge in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3EB84E0D-9B36-3795-7ED7-43CAE2E7A3A5}"/>
                </a:ext>
              </a:extLst>
            </p:cNvPr>
            <p:cNvSpPr txBox="1"/>
            <p:nvPr/>
          </p:nvSpPr>
          <p:spPr>
            <a:xfrm>
              <a:off x="1571625" y="215316"/>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4.4</a:t>
              </a:r>
            </a:p>
          </p:txBody>
        </p:sp>
        <p:sp>
          <p:nvSpPr>
            <p:cNvPr id="3" name="TextBox 2">
              <a:extLst>
                <a:ext uri="{FF2B5EF4-FFF2-40B4-BE49-F238E27FC236}">
                  <a16:creationId xmlns:a16="http://schemas.microsoft.com/office/drawing/2014/main" id="{EA73766C-D82C-9999-2FAA-9413A7632BE7}"/>
                </a:ext>
              </a:extLst>
            </p:cNvPr>
            <p:cNvSpPr txBox="1"/>
            <p:nvPr/>
          </p:nvSpPr>
          <p:spPr>
            <a:xfrm>
              <a:off x="863161" y="786600"/>
              <a:ext cx="7175939"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Quartiles of FEV1% of predicted by age group and by country. People with CF aged 6 years or older and who have never had a transplant.</a:t>
              </a:r>
            </a:p>
          </p:txBody>
        </p:sp>
        <p:pic>
          <p:nvPicPr>
            <p:cNvPr id="2" name="Picture 1" descr="A blue hexagon with white and black triangles&#10;&#10;Description automatically generated">
              <a:extLst>
                <a:ext uri="{FF2B5EF4-FFF2-40B4-BE49-F238E27FC236}">
                  <a16:creationId xmlns:a16="http://schemas.microsoft.com/office/drawing/2014/main" id="{08CBBF0B-FB2B-0C7F-E1EE-6E91ED72A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996CBD87-1331-604D-0E87-3449790427A0}"/>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8" name="Immagine 53">
              <a:extLst>
                <a:ext uri="{FF2B5EF4-FFF2-40B4-BE49-F238E27FC236}">
                  <a16:creationId xmlns:a16="http://schemas.microsoft.com/office/drawing/2014/main" id="{2B1B9E07-ADD4-A78A-37B3-545A81A8912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756" y="1786941"/>
              <a:ext cx="2922905" cy="1579880"/>
            </a:xfrm>
            <a:prstGeom prst="rect">
              <a:avLst/>
            </a:prstGeom>
            <a:noFill/>
            <a:ln>
              <a:noFill/>
            </a:ln>
          </p:spPr>
        </p:pic>
        <p:pic>
          <p:nvPicPr>
            <p:cNvPr id="10" name="Immagine 967428935">
              <a:extLst>
                <a:ext uri="{FF2B5EF4-FFF2-40B4-BE49-F238E27FC236}">
                  <a16:creationId xmlns:a16="http://schemas.microsoft.com/office/drawing/2014/main" id="{C9C5A424-D6C4-2F3D-2ED8-B16F666782E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2661" y="1789127"/>
              <a:ext cx="2919095" cy="1579880"/>
            </a:xfrm>
            <a:prstGeom prst="rect">
              <a:avLst/>
            </a:prstGeom>
            <a:noFill/>
            <a:ln>
              <a:noFill/>
            </a:ln>
          </p:spPr>
        </p:pic>
        <p:pic>
          <p:nvPicPr>
            <p:cNvPr id="11" name="Immagine 967428936">
              <a:extLst>
                <a:ext uri="{FF2B5EF4-FFF2-40B4-BE49-F238E27FC236}">
                  <a16:creationId xmlns:a16="http://schemas.microsoft.com/office/drawing/2014/main" id="{D784A26B-E9FF-DF6B-84A7-299C9BFA563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5566" y="1786941"/>
              <a:ext cx="2919095" cy="1579880"/>
            </a:xfrm>
            <a:prstGeom prst="rect">
              <a:avLst/>
            </a:prstGeom>
            <a:noFill/>
            <a:ln>
              <a:noFill/>
            </a:ln>
          </p:spPr>
        </p:pic>
        <p:pic>
          <p:nvPicPr>
            <p:cNvPr id="12" name="Immagine 967428937">
              <a:extLst>
                <a:ext uri="{FF2B5EF4-FFF2-40B4-BE49-F238E27FC236}">
                  <a16:creationId xmlns:a16="http://schemas.microsoft.com/office/drawing/2014/main" id="{FD49AA33-86CD-D045-87D0-34AC9B4510A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9756" y="3936275"/>
              <a:ext cx="2915920" cy="1572895"/>
            </a:xfrm>
            <a:prstGeom prst="rect">
              <a:avLst/>
            </a:prstGeom>
            <a:noFill/>
            <a:ln>
              <a:noFill/>
            </a:ln>
          </p:spPr>
        </p:pic>
        <p:pic>
          <p:nvPicPr>
            <p:cNvPr id="13" name="Immagine 967428938">
              <a:extLst>
                <a:ext uri="{FF2B5EF4-FFF2-40B4-BE49-F238E27FC236}">
                  <a16:creationId xmlns:a16="http://schemas.microsoft.com/office/drawing/2014/main" id="{F88AE39E-6970-9F45-0DD0-A1BB4DF5353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1940" y="3929290"/>
              <a:ext cx="2919095" cy="1579880"/>
            </a:xfrm>
            <a:prstGeom prst="rect">
              <a:avLst/>
            </a:prstGeom>
            <a:noFill/>
            <a:ln>
              <a:noFill/>
            </a:ln>
          </p:spPr>
        </p:pic>
        <p:pic>
          <p:nvPicPr>
            <p:cNvPr id="14" name="Immagine 967428939">
              <a:extLst>
                <a:ext uri="{FF2B5EF4-FFF2-40B4-BE49-F238E27FC236}">
                  <a16:creationId xmlns:a16="http://schemas.microsoft.com/office/drawing/2014/main" id="{1D896D83-AB54-7641-3C1A-19B7E9A40F0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88741" y="3927104"/>
              <a:ext cx="2915920" cy="1569085"/>
            </a:xfrm>
            <a:prstGeom prst="rect">
              <a:avLst/>
            </a:prstGeom>
            <a:noFill/>
            <a:ln>
              <a:noFill/>
            </a:ln>
          </p:spPr>
        </p:pic>
        <p:sp>
          <p:nvSpPr>
            <p:cNvPr id="15" name="CuadroTexto 14">
              <a:extLst>
                <a:ext uri="{FF2B5EF4-FFF2-40B4-BE49-F238E27FC236}">
                  <a16:creationId xmlns:a16="http://schemas.microsoft.com/office/drawing/2014/main" id="{B8FBFE7A-16AF-56D8-F761-0933B44D7453}"/>
                </a:ext>
              </a:extLst>
            </p:cNvPr>
            <p:cNvSpPr txBox="1"/>
            <p:nvPr/>
          </p:nvSpPr>
          <p:spPr>
            <a:xfrm>
              <a:off x="552893" y="1571625"/>
              <a:ext cx="2477386" cy="261610"/>
            </a:xfrm>
            <a:prstGeom prst="rect">
              <a:avLst/>
            </a:prstGeom>
            <a:noFill/>
          </p:spPr>
          <p:txBody>
            <a:bodyPr wrap="square" rtlCol="0">
              <a:spAutoFit/>
            </a:bodyPr>
            <a:lstStyle/>
            <a:p>
              <a:pPr algn="just"/>
              <a:r>
                <a:rPr lang="en-GB" sz="1100" dirty="0"/>
                <a:t>Quartiles of FEV1%: ALBANIA</a:t>
              </a:r>
            </a:p>
          </p:txBody>
        </p:sp>
        <p:sp>
          <p:nvSpPr>
            <p:cNvPr id="16" name="CuadroTexto 15">
              <a:extLst>
                <a:ext uri="{FF2B5EF4-FFF2-40B4-BE49-F238E27FC236}">
                  <a16:creationId xmlns:a16="http://schemas.microsoft.com/office/drawing/2014/main" id="{F1044174-70BE-3725-E55A-C898D262C66A}"/>
                </a:ext>
              </a:extLst>
            </p:cNvPr>
            <p:cNvSpPr txBox="1"/>
            <p:nvPr/>
          </p:nvSpPr>
          <p:spPr>
            <a:xfrm>
              <a:off x="6345321" y="3666715"/>
              <a:ext cx="2477386" cy="261610"/>
            </a:xfrm>
            <a:prstGeom prst="rect">
              <a:avLst/>
            </a:prstGeom>
            <a:noFill/>
          </p:spPr>
          <p:txBody>
            <a:bodyPr wrap="square" rtlCol="0">
              <a:spAutoFit/>
            </a:bodyPr>
            <a:lstStyle/>
            <a:p>
              <a:pPr algn="just"/>
              <a:r>
                <a:rPr lang="en-GB" sz="1100" dirty="0"/>
                <a:t>Quartiles of FEV1%: CROATIA</a:t>
              </a:r>
            </a:p>
          </p:txBody>
        </p:sp>
        <p:sp>
          <p:nvSpPr>
            <p:cNvPr id="17" name="CuadroTexto 16">
              <a:extLst>
                <a:ext uri="{FF2B5EF4-FFF2-40B4-BE49-F238E27FC236}">
                  <a16:creationId xmlns:a16="http://schemas.microsoft.com/office/drawing/2014/main" id="{0CF1B39A-0775-B22A-FC9A-30535D95F718}"/>
                </a:ext>
              </a:extLst>
            </p:cNvPr>
            <p:cNvSpPr txBox="1"/>
            <p:nvPr/>
          </p:nvSpPr>
          <p:spPr>
            <a:xfrm>
              <a:off x="3275115" y="3674665"/>
              <a:ext cx="2477386" cy="261610"/>
            </a:xfrm>
            <a:prstGeom prst="rect">
              <a:avLst/>
            </a:prstGeom>
            <a:noFill/>
          </p:spPr>
          <p:txBody>
            <a:bodyPr wrap="square" rtlCol="0">
              <a:spAutoFit/>
            </a:bodyPr>
            <a:lstStyle/>
            <a:p>
              <a:pPr algn="just"/>
              <a:r>
                <a:rPr lang="en-GB" sz="1100" dirty="0"/>
                <a:t>Quartiles of FEV1%: BULGARIA</a:t>
              </a:r>
            </a:p>
          </p:txBody>
        </p:sp>
        <p:sp>
          <p:nvSpPr>
            <p:cNvPr id="18" name="CuadroTexto 17">
              <a:extLst>
                <a:ext uri="{FF2B5EF4-FFF2-40B4-BE49-F238E27FC236}">
                  <a16:creationId xmlns:a16="http://schemas.microsoft.com/office/drawing/2014/main" id="{37DE81F2-E7AE-8246-646C-A5257D822351}"/>
                </a:ext>
              </a:extLst>
            </p:cNvPr>
            <p:cNvSpPr txBox="1"/>
            <p:nvPr/>
          </p:nvSpPr>
          <p:spPr>
            <a:xfrm>
              <a:off x="6137853" y="1548366"/>
              <a:ext cx="2477386" cy="261610"/>
            </a:xfrm>
            <a:prstGeom prst="rect">
              <a:avLst/>
            </a:prstGeom>
            <a:noFill/>
          </p:spPr>
          <p:txBody>
            <a:bodyPr wrap="square" rtlCol="0">
              <a:spAutoFit/>
            </a:bodyPr>
            <a:lstStyle/>
            <a:p>
              <a:pPr algn="just"/>
              <a:r>
                <a:rPr lang="en-GB" sz="1100" dirty="0"/>
                <a:t>Quartiles of FEV1%: AUSTRIA</a:t>
              </a:r>
            </a:p>
          </p:txBody>
        </p:sp>
        <p:sp>
          <p:nvSpPr>
            <p:cNvPr id="19" name="CuadroTexto 18">
              <a:extLst>
                <a:ext uri="{FF2B5EF4-FFF2-40B4-BE49-F238E27FC236}">
                  <a16:creationId xmlns:a16="http://schemas.microsoft.com/office/drawing/2014/main" id="{FC590AEF-BD26-7E0D-21F9-018F74E66D75}"/>
                </a:ext>
              </a:extLst>
            </p:cNvPr>
            <p:cNvSpPr txBox="1"/>
            <p:nvPr/>
          </p:nvSpPr>
          <p:spPr>
            <a:xfrm>
              <a:off x="3358660" y="1571625"/>
              <a:ext cx="2477386" cy="261610"/>
            </a:xfrm>
            <a:prstGeom prst="rect">
              <a:avLst/>
            </a:prstGeom>
            <a:noFill/>
          </p:spPr>
          <p:txBody>
            <a:bodyPr wrap="square" rtlCol="0">
              <a:spAutoFit/>
            </a:bodyPr>
            <a:lstStyle/>
            <a:p>
              <a:pPr algn="just"/>
              <a:r>
                <a:rPr lang="en-GB" sz="1100" dirty="0"/>
                <a:t>Quartiles of FEV1%: ARMENIA</a:t>
              </a:r>
            </a:p>
          </p:txBody>
        </p:sp>
        <p:sp>
          <p:nvSpPr>
            <p:cNvPr id="20" name="CuadroTexto 19">
              <a:extLst>
                <a:ext uri="{FF2B5EF4-FFF2-40B4-BE49-F238E27FC236}">
                  <a16:creationId xmlns:a16="http://schemas.microsoft.com/office/drawing/2014/main" id="{AFA815BE-9883-4D13-B098-2660BB2A5667}"/>
                </a:ext>
              </a:extLst>
            </p:cNvPr>
            <p:cNvSpPr txBox="1"/>
            <p:nvPr/>
          </p:nvSpPr>
          <p:spPr>
            <a:xfrm>
              <a:off x="458314" y="3674665"/>
              <a:ext cx="2477386" cy="261610"/>
            </a:xfrm>
            <a:prstGeom prst="rect">
              <a:avLst/>
            </a:prstGeom>
            <a:noFill/>
          </p:spPr>
          <p:txBody>
            <a:bodyPr wrap="square" rtlCol="0">
              <a:spAutoFit/>
            </a:bodyPr>
            <a:lstStyle/>
            <a:p>
              <a:pPr algn="just"/>
              <a:r>
                <a:rPr lang="en-GB" sz="1100" dirty="0"/>
                <a:t>Quartiles of FEV1%: BELARUS</a:t>
              </a:r>
            </a:p>
          </p:txBody>
        </p:sp>
      </p:grpSp>
    </p:spTree>
    <p:extLst>
      <p:ext uri="{BB962C8B-B14F-4D97-AF65-F5344CB8AC3E}">
        <p14:creationId xmlns:p14="http://schemas.microsoft.com/office/powerpoint/2010/main" val="1051200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96785-BB19-CD8D-DED1-640D42659229}"/>
            </a:ext>
          </a:extLst>
        </p:cNvPr>
        <p:cNvGrpSpPr/>
        <p:nvPr/>
      </p:nvGrpSpPr>
      <p:grpSpPr>
        <a:xfrm>
          <a:off x="0" y="0"/>
          <a:ext cx="0" cy="0"/>
          <a:chOff x="0" y="0"/>
          <a:chExt cx="0" cy="0"/>
        </a:xfrm>
      </p:grpSpPr>
      <p:grpSp>
        <p:nvGrpSpPr>
          <p:cNvPr id="25" name="Grupo 24">
            <a:extLst>
              <a:ext uri="{FF2B5EF4-FFF2-40B4-BE49-F238E27FC236}">
                <a16:creationId xmlns:a16="http://schemas.microsoft.com/office/drawing/2014/main" id="{5D456D6B-0F78-948F-3146-A1B129F85068}"/>
              </a:ext>
            </a:extLst>
          </p:cNvPr>
          <p:cNvGrpSpPr/>
          <p:nvPr/>
        </p:nvGrpSpPr>
        <p:grpSpPr>
          <a:xfrm>
            <a:off x="0" y="0"/>
            <a:ext cx="9046539" cy="6858000"/>
            <a:chOff x="0" y="0"/>
            <a:chExt cx="9046539" cy="6858000"/>
          </a:xfrm>
        </p:grpSpPr>
        <p:sp>
          <p:nvSpPr>
            <p:cNvPr id="6" name="TextBox 5">
              <a:extLst>
                <a:ext uri="{FF2B5EF4-FFF2-40B4-BE49-F238E27FC236}">
                  <a16:creationId xmlns:a16="http://schemas.microsoft.com/office/drawing/2014/main" id="{90649B85-9CD7-8943-23D8-450B2EDF5DF3}"/>
                </a:ext>
              </a:extLst>
            </p:cNvPr>
            <p:cNvSpPr txBox="1"/>
            <p:nvPr/>
          </p:nvSpPr>
          <p:spPr>
            <a:xfrm>
              <a:off x="1571625" y="433887"/>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Decline in lung function over time in adults with CF still poses a challenge in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6D018152-0939-D54B-57B3-09A720C1876F}"/>
                </a:ext>
              </a:extLst>
            </p:cNvPr>
            <p:cNvSpPr txBox="1"/>
            <p:nvPr/>
          </p:nvSpPr>
          <p:spPr>
            <a:xfrm>
              <a:off x="1571625" y="215316"/>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4.4</a:t>
              </a:r>
            </a:p>
          </p:txBody>
        </p:sp>
        <p:sp>
          <p:nvSpPr>
            <p:cNvPr id="3" name="TextBox 2">
              <a:extLst>
                <a:ext uri="{FF2B5EF4-FFF2-40B4-BE49-F238E27FC236}">
                  <a16:creationId xmlns:a16="http://schemas.microsoft.com/office/drawing/2014/main" id="{97952A35-5E07-3329-C8A5-044B94C264A6}"/>
                </a:ext>
              </a:extLst>
            </p:cNvPr>
            <p:cNvSpPr txBox="1"/>
            <p:nvPr/>
          </p:nvSpPr>
          <p:spPr>
            <a:xfrm>
              <a:off x="863161" y="786600"/>
              <a:ext cx="7175939"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Quartiles of FEV1% of predicted by age group and by country. People with CF aged 6 years or older and who have never had a transplant.</a:t>
              </a:r>
            </a:p>
          </p:txBody>
        </p:sp>
        <p:pic>
          <p:nvPicPr>
            <p:cNvPr id="2" name="Picture 1" descr="A blue hexagon with white and black triangles&#10;&#10;Description automatically generated">
              <a:extLst>
                <a:ext uri="{FF2B5EF4-FFF2-40B4-BE49-F238E27FC236}">
                  <a16:creationId xmlns:a16="http://schemas.microsoft.com/office/drawing/2014/main" id="{1CC679F2-8367-E643-671C-8CB09D653A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705C95D9-2DF1-30BC-79A5-788C6AF71057}"/>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5" name="CuadroTexto 14">
              <a:extLst>
                <a:ext uri="{FF2B5EF4-FFF2-40B4-BE49-F238E27FC236}">
                  <a16:creationId xmlns:a16="http://schemas.microsoft.com/office/drawing/2014/main" id="{DDD6B2DF-9D78-289F-5984-B898DC2330E0}"/>
                </a:ext>
              </a:extLst>
            </p:cNvPr>
            <p:cNvSpPr txBox="1"/>
            <p:nvPr/>
          </p:nvSpPr>
          <p:spPr>
            <a:xfrm>
              <a:off x="528761" y="1588903"/>
              <a:ext cx="2571965" cy="261610"/>
            </a:xfrm>
            <a:prstGeom prst="rect">
              <a:avLst/>
            </a:prstGeom>
            <a:noFill/>
          </p:spPr>
          <p:txBody>
            <a:bodyPr wrap="square" rtlCol="0">
              <a:spAutoFit/>
            </a:bodyPr>
            <a:lstStyle/>
            <a:p>
              <a:pPr algn="just"/>
              <a:r>
                <a:rPr lang="en-GB" sz="1100" dirty="0"/>
                <a:t>Quartiles of FEV1%: NORTH MACEDONIA</a:t>
              </a:r>
            </a:p>
          </p:txBody>
        </p:sp>
        <p:sp>
          <p:nvSpPr>
            <p:cNvPr id="16" name="CuadroTexto 15">
              <a:extLst>
                <a:ext uri="{FF2B5EF4-FFF2-40B4-BE49-F238E27FC236}">
                  <a16:creationId xmlns:a16="http://schemas.microsoft.com/office/drawing/2014/main" id="{39D23B0D-5BEE-4E06-FC46-9208D172059B}"/>
                </a:ext>
              </a:extLst>
            </p:cNvPr>
            <p:cNvSpPr txBox="1"/>
            <p:nvPr/>
          </p:nvSpPr>
          <p:spPr>
            <a:xfrm>
              <a:off x="6345321" y="3666715"/>
              <a:ext cx="2477386" cy="261610"/>
            </a:xfrm>
            <a:prstGeom prst="rect">
              <a:avLst/>
            </a:prstGeom>
            <a:noFill/>
          </p:spPr>
          <p:txBody>
            <a:bodyPr wrap="square" rtlCol="0">
              <a:spAutoFit/>
            </a:bodyPr>
            <a:lstStyle/>
            <a:p>
              <a:pPr algn="just"/>
              <a:r>
                <a:rPr lang="en-GB" sz="1100" dirty="0"/>
                <a:t>Quartiles of FEV1%: POLAND</a:t>
              </a:r>
            </a:p>
          </p:txBody>
        </p:sp>
        <p:sp>
          <p:nvSpPr>
            <p:cNvPr id="17" name="CuadroTexto 16">
              <a:extLst>
                <a:ext uri="{FF2B5EF4-FFF2-40B4-BE49-F238E27FC236}">
                  <a16:creationId xmlns:a16="http://schemas.microsoft.com/office/drawing/2014/main" id="{E80D312E-7EA9-985D-C2B4-B2BD20FA8434}"/>
                </a:ext>
              </a:extLst>
            </p:cNvPr>
            <p:cNvSpPr txBox="1"/>
            <p:nvPr/>
          </p:nvSpPr>
          <p:spPr>
            <a:xfrm>
              <a:off x="3275115" y="3674665"/>
              <a:ext cx="2477386" cy="261610"/>
            </a:xfrm>
            <a:prstGeom prst="rect">
              <a:avLst/>
            </a:prstGeom>
            <a:noFill/>
          </p:spPr>
          <p:txBody>
            <a:bodyPr wrap="square" rtlCol="0">
              <a:spAutoFit/>
            </a:bodyPr>
            <a:lstStyle/>
            <a:p>
              <a:pPr algn="just"/>
              <a:r>
                <a:rPr lang="en-GB" sz="1100" dirty="0"/>
                <a:t>Quartiles of FEV1%: NORWAY</a:t>
              </a:r>
            </a:p>
          </p:txBody>
        </p:sp>
        <p:sp>
          <p:nvSpPr>
            <p:cNvPr id="18" name="CuadroTexto 17">
              <a:extLst>
                <a:ext uri="{FF2B5EF4-FFF2-40B4-BE49-F238E27FC236}">
                  <a16:creationId xmlns:a16="http://schemas.microsoft.com/office/drawing/2014/main" id="{405BA758-A99A-57E9-CC1C-30D37B3F79E0}"/>
                </a:ext>
              </a:extLst>
            </p:cNvPr>
            <p:cNvSpPr txBox="1"/>
            <p:nvPr/>
          </p:nvSpPr>
          <p:spPr>
            <a:xfrm>
              <a:off x="6137853" y="1548366"/>
              <a:ext cx="2477386" cy="261610"/>
            </a:xfrm>
            <a:prstGeom prst="rect">
              <a:avLst/>
            </a:prstGeom>
            <a:noFill/>
          </p:spPr>
          <p:txBody>
            <a:bodyPr wrap="square" rtlCol="0">
              <a:spAutoFit/>
            </a:bodyPr>
            <a:lstStyle/>
            <a:p>
              <a:pPr algn="just"/>
              <a:r>
                <a:rPr lang="en-GB" sz="1100" dirty="0"/>
                <a:t>Quartiles of FEV1%: MONTENEGRO</a:t>
              </a:r>
            </a:p>
          </p:txBody>
        </p:sp>
        <p:sp>
          <p:nvSpPr>
            <p:cNvPr id="19" name="CuadroTexto 18">
              <a:extLst>
                <a:ext uri="{FF2B5EF4-FFF2-40B4-BE49-F238E27FC236}">
                  <a16:creationId xmlns:a16="http://schemas.microsoft.com/office/drawing/2014/main" id="{727AED6C-9169-5D60-8E5D-777A789747B8}"/>
                </a:ext>
              </a:extLst>
            </p:cNvPr>
            <p:cNvSpPr txBox="1"/>
            <p:nvPr/>
          </p:nvSpPr>
          <p:spPr>
            <a:xfrm>
              <a:off x="3358660" y="1571625"/>
              <a:ext cx="2477386" cy="261610"/>
            </a:xfrm>
            <a:prstGeom prst="rect">
              <a:avLst/>
            </a:prstGeom>
            <a:noFill/>
          </p:spPr>
          <p:txBody>
            <a:bodyPr wrap="square" rtlCol="0">
              <a:spAutoFit/>
            </a:bodyPr>
            <a:lstStyle/>
            <a:p>
              <a:pPr algn="just"/>
              <a:r>
                <a:rPr lang="en-GB" sz="1100" dirty="0"/>
                <a:t>Quartiles of FEV1%: REP OF MOLDOVA</a:t>
              </a:r>
            </a:p>
          </p:txBody>
        </p:sp>
        <p:sp>
          <p:nvSpPr>
            <p:cNvPr id="20" name="CuadroTexto 19">
              <a:extLst>
                <a:ext uri="{FF2B5EF4-FFF2-40B4-BE49-F238E27FC236}">
                  <a16:creationId xmlns:a16="http://schemas.microsoft.com/office/drawing/2014/main" id="{F94101C4-83B4-240D-18DB-2C987A8A9BF2}"/>
                </a:ext>
              </a:extLst>
            </p:cNvPr>
            <p:cNvSpPr txBox="1"/>
            <p:nvPr/>
          </p:nvSpPr>
          <p:spPr>
            <a:xfrm>
              <a:off x="458314" y="3674665"/>
              <a:ext cx="2477386" cy="261610"/>
            </a:xfrm>
            <a:prstGeom prst="rect">
              <a:avLst/>
            </a:prstGeom>
            <a:noFill/>
          </p:spPr>
          <p:txBody>
            <a:bodyPr wrap="square" rtlCol="0">
              <a:spAutoFit/>
            </a:bodyPr>
            <a:lstStyle/>
            <a:p>
              <a:pPr algn="just"/>
              <a:r>
                <a:rPr lang="en-GB" sz="1100" dirty="0"/>
                <a:t>Quartiles of FEV1%: THE NETHERLANDS</a:t>
              </a:r>
            </a:p>
          </p:txBody>
        </p:sp>
        <p:pic>
          <p:nvPicPr>
            <p:cNvPr id="4" name="Immagine 967428952">
              <a:extLst>
                <a:ext uri="{FF2B5EF4-FFF2-40B4-BE49-F238E27FC236}">
                  <a16:creationId xmlns:a16="http://schemas.microsoft.com/office/drawing/2014/main" id="{9E6F4C15-2039-47E7-8EB5-680DBFF4338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773" y="1819072"/>
              <a:ext cx="2915920" cy="1576705"/>
            </a:xfrm>
            <a:prstGeom prst="rect">
              <a:avLst/>
            </a:prstGeom>
            <a:noFill/>
            <a:ln>
              <a:noFill/>
            </a:ln>
          </p:spPr>
        </p:pic>
        <p:pic>
          <p:nvPicPr>
            <p:cNvPr id="9" name="Immagine 967428953">
              <a:extLst>
                <a:ext uri="{FF2B5EF4-FFF2-40B4-BE49-F238E27FC236}">
                  <a16:creationId xmlns:a16="http://schemas.microsoft.com/office/drawing/2014/main" id="{956F6323-2EE7-F7E1-3970-A1EE0637574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9670" y="1852295"/>
              <a:ext cx="2915920" cy="1576705"/>
            </a:xfrm>
            <a:prstGeom prst="rect">
              <a:avLst/>
            </a:prstGeom>
            <a:noFill/>
            <a:ln>
              <a:noFill/>
            </a:ln>
          </p:spPr>
        </p:pic>
        <p:pic>
          <p:nvPicPr>
            <p:cNvPr id="21" name="Immagine 967428954">
              <a:extLst>
                <a:ext uri="{FF2B5EF4-FFF2-40B4-BE49-F238E27FC236}">
                  <a16:creationId xmlns:a16="http://schemas.microsoft.com/office/drawing/2014/main" id="{1A9D3630-66DC-84E4-AA71-B58CDF79211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8741" y="1888808"/>
              <a:ext cx="2915920" cy="1576705"/>
            </a:xfrm>
            <a:prstGeom prst="rect">
              <a:avLst/>
            </a:prstGeom>
            <a:noFill/>
            <a:ln>
              <a:noFill/>
            </a:ln>
          </p:spPr>
        </p:pic>
        <p:pic>
          <p:nvPicPr>
            <p:cNvPr id="22" name="Immagine 967428955">
              <a:extLst>
                <a:ext uri="{FF2B5EF4-FFF2-40B4-BE49-F238E27FC236}">
                  <a16:creationId xmlns:a16="http://schemas.microsoft.com/office/drawing/2014/main" id="{FB67F112-E815-4EC8-EB6F-06B71237974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9047" y="3920641"/>
              <a:ext cx="2915920" cy="1572895"/>
            </a:xfrm>
            <a:prstGeom prst="rect">
              <a:avLst/>
            </a:prstGeom>
            <a:noFill/>
            <a:ln>
              <a:noFill/>
            </a:ln>
          </p:spPr>
        </p:pic>
        <p:pic>
          <p:nvPicPr>
            <p:cNvPr id="23" name="Immagine 967428956">
              <a:extLst>
                <a:ext uri="{FF2B5EF4-FFF2-40B4-BE49-F238E27FC236}">
                  <a16:creationId xmlns:a16="http://schemas.microsoft.com/office/drawing/2014/main" id="{0DE1FA86-9645-CB97-C914-4E7248236D5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54967" y="3915325"/>
              <a:ext cx="2915920" cy="1572895"/>
            </a:xfrm>
            <a:prstGeom prst="rect">
              <a:avLst/>
            </a:prstGeom>
            <a:noFill/>
            <a:ln>
              <a:noFill/>
            </a:ln>
          </p:spPr>
        </p:pic>
        <p:pic>
          <p:nvPicPr>
            <p:cNvPr id="24" name="Immagine 967428957">
              <a:extLst>
                <a:ext uri="{FF2B5EF4-FFF2-40B4-BE49-F238E27FC236}">
                  <a16:creationId xmlns:a16="http://schemas.microsoft.com/office/drawing/2014/main" id="{D182992E-9FAA-8419-E04D-F0E02D9F600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30619" y="3936275"/>
              <a:ext cx="2915920" cy="1572895"/>
            </a:xfrm>
            <a:prstGeom prst="rect">
              <a:avLst/>
            </a:prstGeom>
            <a:noFill/>
            <a:ln>
              <a:noFill/>
            </a:ln>
          </p:spPr>
        </p:pic>
      </p:grpSp>
    </p:spTree>
    <p:extLst>
      <p:ext uri="{BB962C8B-B14F-4D97-AF65-F5344CB8AC3E}">
        <p14:creationId xmlns:p14="http://schemas.microsoft.com/office/powerpoint/2010/main" val="40734190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D72EC-149A-2F08-890D-12537C84DCFD}"/>
            </a:ext>
          </a:extLst>
        </p:cNvPr>
        <p:cNvGrpSpPr/>
        <p:nvPr/>
      </p:nvGrpSpPr>
      <p:grpSpPr>
        <a:xfrm>
          <a:off x="0" y="0"/>
          <a:ext cx="0" cy="0"/>
          <a:chOff x="0" y="0"/>
          <a:chExt cx="0" cy="0"/>
        </a:xfrm>
      </p:grpSpPr>
      <p:pic>
        <p:nvPicPr>
          <p:cNvPr id="2" name="Picture 1" descr="A blue hexagon with white and black triangles&#10;&#10;Description automatically generated">
            <a:extLst>
              <a:ext uri="{FF2B5EF4-FFF2-40B4-BE49-F238E27FC236}">
                <a16:creationId xmlns:a16="http://schemas.microsoft.com/office/drawing/2014/main" id="{0242F2DB-7187-113E-5E98-8D22B99E4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nvGrpSpPr>
          <p:cNvPr id="10" name="Group 9">
            <a:extLst>
              <a:ext uri="{FF2B5EF4-FFF2-40B4-BE49-F238E27FC236}">
                <a16:creationId xmlns:a16="http://schemas.microsoft.com/office/drawing/2014/main" id="{A29F467D-05F5-79F8-CE3F-B1A40BC44E99}"/>
              </a:ext>
            </a:extLst>
          </p:cNvPr>
          <p:cNvGrpSpPr/>
          <p:nvPr/>
        </p:nvGrpSpPr>
        <p:grpSpPr>
          <a:xfrm>
            <a:off x="260208" y="215316"/>
            <a:ext cx="8803529" cy="6642684"/>
            <a:chOff x="260208" y="215316"/>
            <a:chExt cx="8803529" cy="6642684"/>
          </a:xfrm>
        </p:grpSpPr>
        <p:sp>
          <p:nvSpPr>
            <p:cNvPr id="6" name="TextBox 5">
              <a:extLst>
                <a:ext uri="{FF2B5EF4-FFF2-40B4-BE49-F238E27FC236}">
                  <a16:creationId xmlns:a16="http://schemas.microsoft.com/office/drawing/2014/main" id="{670F2C9A-A3DF-8332-F124-F02D5FE248D0}"/>
                </a:ext>
              </a:extLst>
            </p:cNvPr>
            <p:cNvSpPr txBox="1"/>
            <p:nvPr/>
          </p:nvSpPr>
          <p:spPr>
            <a:xfrm>
              <a:off x="1571625" y="433887"/>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Decline in lung function over time in adults with CF still poses a challenge in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D9F86187-30BF-F093-DA42-CCD7E04BD238}"/>
                </a:ext>
              </a:extLst>
            </p:cNvPr>
            <p:cNvSpPr txBox="1"/>
            <p:nvPr/>
          </p:nvSpPr>
          <p:spPr>
            <a:xfrm>
              <a:off x="1571625" y="215316"/>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4.4</a:t>
              </a:r>
            </a:p>
          </p:txBody>
        </p:sp>
        <p:sp>
          <p:nvSpPr>
            <p:cNvPr id="3" name="TextBox 2">
              <a:extLst>
                <a:ext uri="{FF2B5EF4-FFF2-40B4-BE49-F238E27FC236}">
                  <a16:creationId xmlns:a16="http://schemas.microsoft.com/office/drawing/2014/main" id="{F0549C80-5B37-7628-0962-3B7B86907684}"/>
                </a:ext>
              </a:extLst>
            </p:cNvPr>
            <p:cNvSpPr txBox="1"/>
            <p:nvPr/>
          </p:nvSpPr>
          <p:spPr>
            <a:xfrm>
              <a:off x="863161" y="786600"/>
              <a:ext cx="7175939"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Quartiles of FEV1% of predicted by age group and by country. People with CF aged 6 years or older and who have never had a transplant.</a:t>
              </a:r>
            </a:p>
          </p:txBody>
        </p:sp>
        <p:sp>
          <p:nvSpPr>
            <p:cNvPr id="5" name="Text Placeholder 8">
              <a:extLst>
                <a:ext uri="{FF2B5EF4-FFF2-40B4-BE49-F238E27FC236}">
                  <a16:creationId xmlns:a16="http://schemas.microsoft.com/office/drawing/2014/main" id="{610C0DAF-B3D2-7616-13E8-60141E117766}"/>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5" name="CuadroTexto 14">
              <a:extLst>
                <a:ext uri="{FF2B5EF4-FFF2-40B4-BE49-F238E27FC236}">
                  <a16:creationId xmlns:a16="http://schemas.microsoft.com/office/drawing/2014/main" id="{6CF8DBB5-8136-6BED-9C59-00BA0812744E}"/>
                </a:ext>
              </a:extLst>
            </p:cNvPr>
            <p:cNvSpPr txBox="1"/>
            <p:nvPr/>
          </p:nvSpPr>
          <p:spPr>
            <a:xfrm>
              <a:off x="479475" y="1571625"/>
              <a:ext cx="2477386" cy="261610"/>
            </a:xfrm>
            <a:prstGeom prst="rect">
              <a:avLst/>
            </a:prstGeom>
            <a:noFill/>
          </p:spPr>
          <p:txBody>
            <a:bodyPr wrap="square" rtlCol="0">
              <a:spAutoFit/>
            </a:bodyPr>
            <a:lstStyle/>
            <a:p>
              <a:pPr algn="just"/>
              <a:r>
                <a:rPr lang="en-GB" sz="1100" dirty="0"/>
                <a:t>Quartiles of FEV1%: PORTUGAL</a:t>
              </a:r>
            </a:p>
          </p:txBody>
        </p:sp>
        <p:sp>
          <p:nvSpPr>
            <p:cNvPr id="16" name="CuadroTexto 15">
              <a:extLst>
                <a:ext uri="{FF2B5EF4-FFF2-40B4-BE49-F238E27FC236}">
                  <a16:creationId xmlns:a16="http://schemas.microsoft.com/office/drawing/2014/main" id="{253E5703-50F2-BDEE-F0ED-B30D27824D2B}"/>
                </a:ext>
              </a:extLst>
            </p:cNvPr>
            <p:cNvSpPr txBox="1"/>
            <p:nvPr/>
          </p:nvSpPr>
          <p:spPr>
            <a:xfrm>
              <a:off x="6271903" y="3666715"/>
              <a:ext cx="2477386" cy="261610"/>
            </a:xfrm>
            <a:prstGeom prst="rect">
              <a:avLst/>
            </a:prstGeom>
            <a:noFill/>
          </p:spPr>
          <p:txBody>
            <a:bodyPr wrap="square" rtlCol="0">
              <a:spAutoFit/>
            </a:bodyPr>
            <a:lstStyle/>
            <a:p>
              <a:pPr algn="just"/>
              <a:r>
                <a:rPr lang="en-GB" sz="1100" dirty="0"/>
                <a:t>Quartiles of FEV1%: SLOVENIA</a:t>
              </a:r>
            </a:p>
          </p:txBody>
        </p:sp>
        <p:sp>
          <p:nvSpPr>
            <p:cNvPr id="17" name="CuadroTexto 16">
              <a:extLst>
                <a:ext uri="{FF2B5EF4-FFF2-40B4-BE49-F238E27FC236}">
                  <a16:creationId xmlns:a16="http://schemas.microsoft.com/office/drawing/2014/main" id="{BFDA5A82-0F41-234C-F3C0-D0D46FA673E0}"/>
                </a:ext>
              </a:extLst>
            </p:cNvPr>
            <p:cNvSpPr txBox="1"/>
            <p:nvPr/>
          </p:nvSpPr>
          <p:spPr>
            <a:xfrm>
              <a:off x="3300816" y="3674665"/>
              <a:ext cx="2477386" cy="261610"/>
            </a:xfrm>
            <a:prstGeom prst="rect">
              <a:avLst/>
            </a:prstGeom>
            <a:noFill/>
          </p:spPr>
          <p:txBody>
            <a:bodyPr wrap="square" rtlCol="0">
              <a:spAutoFit/>
            </a:bodyPr>
            <a:lstStyle/>
            <a:p>
              <a:pPr algn="just"/>
              <a:r>
                <a:rPr lang="en-GB" sz="1100" dirty="0"/>
                <a:t>Quartiles of FEV1%: SLOVAK REPUBLIC</a:t>
              </a:r>
            </a:p>
          </p:txBody>
        </p:sp>
        <p:sp>
          <p:nvSpPr>
            <p:cNvPr id="18" name="CuadroTexto 17">
              <a:extLst>
                <a:ext uri="{FF2B5EF4-FFF2-40B4-BE49-F238E27FC236}">
                  <a16:creationId xmlns:a16="http://schemas.microsoft.com/office/drawing/2014/main" id="{C5DB9DAB-83C4-C2D8-08CC-FB5EF65D0BB9}"/>
                </a:ext>
              </a:extLst>
            </p:cNvPr>
            <p:cNvSpPr txBox="1"/>
            <p:nvPr/>
          </p:nvSpPr>
          <p:spPr>
            <a:xfrm>
              <a:off x="6258722" y="1568361"/>
              <a:ext cx="2672521" cy="261610"/>
            </a:xfrm>
            <a:prstGeom prst="rect">
              <a:avLst/>
            </a:prstGeom>
            <a:noFill/>
          </p:spPr>
          <p:txBody>
            <a:bodyPr wrap="square" rtlCol="0">
              <a:spAutoFit/>
            </a:bodyPr>
            <a:lstStyle/>
            <a:p>
              <a:pPr algn="just"/>
              <a:r>
                <a:rPr lang="en-GB" sz="1100" dirty="0"/>
                <a:t>Quartiles of FEV1%: RUSSIAN FEDERATION</a:t>
              </a:r>
            </a:p>
          </p:txBody>
        </p:sp>
        <p:sp>
          <p:nvSpPr>
            <p:cNvPr id="19" name="CuadroTexto 18">
              <a:extLst>
                <a:ext uri="{FF2B5EF4-FFF2-40B4-BE49-F238E27FC236}">
                  <a16:creationId xmlns:a16="http://schemas.microsoft.com/office/drawing/2014/main" id="{94A15FA1-20FB-9645-EB2F-60A81BF7B424}"/>
                </a:ext>
              </a:extLst>
            </p:cNvPr>
            <p:cNvSpPr txBox="1"/>
            <p:nvPr/>
          </p:nvSpPr>
          <p:spPr>
            <a:xfrm>
              <a:off x="3285242" y="1571625"/>
              <a:ext cx="2477386" cy="261610"/>
            </a:xfrm>
            <a:prstGeom prst="rect">
              <a:avLst/>
            </a:prstGeom>
            <a:noFill/>
          </p:spPr>
          <p:txBody>
            <a:bodyPr wrap="square" rtlCol="0">
              <a:spAutoFit/>
            </a:bodyPr>
            <a:lstStyle/>
            <a:p>
              <a:pPr algn="just"/>
              <a:r>
                <a:rPr lang="en-GB" sz="1100" dirty="0"/>
                <a:t>Quartiles of FEV1%: ROMANIA</a:t>
              </a:r>
            </a:p>
          </p:txBody>
        </p:sp>
        <p:sp>
          <p:nvSpPr>
            <p:cNvPr id="20" name="CuadroTexto 19">
              <a:extLst>
                <a:ext uri="{FF2B5EF4-FFF2-40B4-BE49-F238E27FC236}">
                  <a16:creationId xmlns:a16="http://schemas.microsoft.com/office/drawing/2014/main" id="{503114E9-6D30-FFE1-D92B-762A3242DEF4}"/>
                </a:ext>
              </a:extLst>
            </p:cNvPr>
            <p:cNvSpPr txBox="1"/>
            <p:nvPr/>
          </p:nvSpPr>
          <p:spPr>
            <a:xfrm>
              <a:off x="384896" y="3674665"/>
              <a:ext cx="2477386" cy="261610"/>
            </a:xfrm>
            <a:prstGeom prst="rect">
              <a:avLst/>
            </a:prstGeom>
            <a:noFill/>
          </p:spPr>
          <p:txBody>
            <a:bodyPr wrap="square" rtlCol="0">
              <a:spAutoFit/>
            </a:bodyPr>
            <a:lstStyle/>
            <a:p>
              <a:pPr algn="just"/>
              <a:r>
                <a:rPr lang="en-GB" sz="1100" dirty="0"/>
                <a:t>Quartiles of FEV1%: SERBIA</a:t>
              </a:r>
            </a:p>
          </p:txBody>
        </p:sp>
        <p:pic>
          <p:nvPicPr>
            <p:cNvPr id="4" name="Immagine 967428958">
              <a:extLst>
                <a:ext uri="{FF2B5EF4-FFF2-40B4-BE49-F238E27FC236}">
                  <a16:creationId xmlns:a16="http://schemas.microsoft.com/office/drawing/2014/main" id="{9AC93E0F-B87B-F854-864B-E21FD981D25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208" y="1831965"/>
              <a:ext cx="2915920" cy="1572895"/>
            </a:xfrm>
            <a:prstGeom prst="rect">
              <a:avLst/>
            </a:prstGeom>
            <a:noFill/>
            <a:ln>
              <a:noFill/>
            </a:ln>
          </p:spPr>
        </p:pic>
        <p:pic>
          <p:nvPicPr>
            <p:cNvPr id="9" name="Immagine 967428959">
              <a:extLst>
                <a:ext uri="{FF2B5EF4-FFF2-40B4-BE49-F238E27FC236}">
                  <a16:creationId xmlns:a16="http://schemas.microsoft.com/office/drawing/2014/main" id="{95A04798-7BB3-5FEF-443D-94BB4B0D302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6128" y="1854365"/>
              <a:ext cx="2937510" cy="1572895"/>
            </a:xfrm>
            <a:prstGeom prst="rect">
              <a:avLst/>
            </a:prstGeom>
            <a:noFill/>
            <a:ln>
              <a:noFill/>
            </a:ln>
          </p:spPr>
        </p:pic>
        <p:pic>
          <p:nvPicPr>
            <p:cNvPr id="21" name="Immagine 967428960">
              <a:extLst>
                <a:ext uri="{FF2B5EF4-FFF2-40B4-BE49-F238E27FC236}">
                  <a16:creationId xmlns:a16="http://schemas.microsoft.com/office/drawing/2014/main" id="{5A463C4B-2CBB-CFC9-B397-E79D99F8F3B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2636" y="1854364"/>
              <a:ext cx="2915920" cy="1572895"/>
            </a:xfrm>
            <a:prstGeom prst="rect">
              <a:avLst/>
            </a:prstGeom>
            <a:noFill/>
            <a:ln>
              <a:noFill/>
            </a:ln>
          </p:spPr>
        </p:pic>
        <p:pic>
          <p:nvPicPr>
            <p:cNvPr id="22" name="Immagine 967428961">
              <a:extLst>
                <a:ext uri="{FF2B5EF4-FFF2-40B4-BE49-F238E27FC236}">
                  <a16:creationId xmlns:a16="http://schemas.microsoft.com/office/drawing/2014/main" id="{F5B04C93-720F-3AF2-4BFD-2B715A2A821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0208" y="3906890"/>
              <a:ext cx="2915920" cy="1572895"/>
            </a:xfrm>
            <a:prstGeom prst="rect">
              <a:avLst/>
            </a:prstGeom>
            <a:noFill/>
            <a:ln>
              <a:noFill/>
            </a:ln>
          </p:spPr>
        </p:pic>
        <p:pic>
          <p:nvPicPr>
            <p:cNvPr id="23" name="Immagine 967428962">
              <a:extLst>
                <a:ext uri="{FF2B5EF4-FFF2-40B4-BE49-F238E27FC236}">
                  <a16:creationId xmlns:a16="http://schemas.microsoft.com/office/drawing/2014/main" id="{301A9990-0571-4A81-21CF-2EE886C760A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6716" y="3920641"/>
              <a:ext cx="2915920" cy="1572895"/>
            </a:xfrm>
            <a:prstGeom prst="rect">
              <a:avLst/>
            </a:prstGeom>
            <a:noFill/>
            <a:ln>
              <a:noFill/>
            </a:ln>
          </p:spPr>
        </p:pic>
        <p:pic>
          <p:nvPicPr>
            <p:cNvPr id="24" name="Immagine 967428963">
              <a:extLst>
                <a:ext uri="{FF2B5EF4-FFF2-40B4-BE49-F238E27FC236}">
                  <a16:creationId xmlns:a16="http://schemas.microsoft.com/office/drawing/2014/main" id="{0F970A6F-209B-7787-F4F4-27EDE19AD8B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26227" y="3920640"/>
              <a:ext cx="2937510" cy="1572895"/>
            </a:xfrm>
            <a:prstGeom prst="rect">
              <a:avLst/>
            </a:prstGeom>
            <a:noFill/>
            <a:ln>
              <a:noFill/>
            </a:ln>
          </p:spPr>
        </p:pic>
      </p:grpSp>
    </p:spTree>
    <p:extLst>
      <p:ext uri="{BB962C8B-B14F-4D97-AF65-F5344CB8AC3E}">
        <p14:creationId xmlns:p14="http://schemas.microsoft.com/office/powerpoint/2010/main" val="39749999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035EA-6C25-E981-D942-7BBE8E05FAB3}"/>
            </a:ext>
          </a:extLst>
        </p:cNvPr>
        <p:cNvGrpSpPr/>
        <p:nvPr/>
      </p:nvGrpSpPr>
      <p:grpSpPr>
        <a:xfrm>
          <a:off x="0" y="0"/>
          <a:ext cx="0" cy="0"/>
          <a:chOff x="0" y="0"/>
          <a:chExt cx="0" cy="0"/>
        </a:xfrm>
      </p:grpSpPr>
      <p:pic>
        <p:nvPicPr>
          <p:cNvPr id="2" name="Picture 1" descr="A blue hexagon with white and black triangles&#10;&#10;Description automatically generated">
            <a:extLst>
              <a:ext uri="{FF2B5EF4-FFF2-40B4-BE49-F238E27FC236}">
                <a16:creationId xmlns:a16="http://schemas.microsoft.com/office/drawing/2014/main" id="{82D6DEE1-52F5-F669-50C9-F0B78D03AC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nvGrpSpPr>
          <p:cNvPr id="4" name="Group 3">
            <a:extLst>
              <a:ext uri="{FF2B5EF4-FFF2-40B4-BE49-F238E27FC236}">
                <a16:creationId xmlns:a16="http://schemas.microsoft.com/office/drawing/2014/main" id="{44E132AA-5F67-A915-995C-7AFE4CA92065}"/>
              </a:ext>
            </a:extLst>
          </p:cNvPr>
          <p:cNvGrpSpPr/>
          <p:nvPr/>
        </p:nvGrpSpPr>
        <p:grpSpPr>
          <a:xfrm>
            <a:off x="66746" y="215316"/>
            <a:ext cx="8990486" cy="6642684"/>
            <a:chOff x="66746" y="215316"/>
            <a:chExt cx="8990486" cy="6642684"/>
          </a:xfrm>
        </p:grpSpPr>
        <p:sp>
          <p:nvSpPr>
            <p:cNvPr id="6" name="TextBox 5">
              <a:extLst>
                <a:ext uri="{FF2B5EF4-FFF2-40B4-BE49-F238E27FC236}">
                  <a16:creationId xmlns:a16="http://schemas.microsoft.com/office/drawing/2014/main" id="{7A11CD44-E81A-5631-AE46-6FDC0E2328FB}"/>
                </a:ext>
              </a:extLst>
            </p:cNvPr>
            <p:cNvSpPr txBox="1"/>
            <p:nvPr/>
          </p:nvSpPr>
          <p:spPr>
            <a:xfrm>
              <a:off x="1571625" y="433887"/>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Decline in lung function over time in adults with CF still poses a challenge in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D1783C0E-709F-E050-4C15-6E223C78E305}"/>
                </a:ext>
              </a:extLst>
            </p:cNvPr>
            <p:cNvSpPr txBox="1"/>
            <p:nvPr/>
          </p:nvSpPr>
          <p:spPr>
            <a:xfrm>
              <a:off x="1571625" y="215316"/>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4.4</a:t>
              </a:r>
            </a:p>
          </p:txBody>
        </p:sp>
        <p:sp>
          <p:nvSpPr>
            <p:cNvPr id="3" name="TextBox 2">
              <a:extLst>
                <a:ext uri="{FF2B5EF4-FFF2-40B4-BE49-F238E27FC236}">
                  <a16:creationId xmlns:a16="http://schemas.microsoft.com/office/drawing/2014/main" id="{66DD9198-2D5A-0227-EDED-8315ADFF6647}"/>
                </a:ext>
              </a:extLst>
            </p:cNvPr>
            <p:cNvSpPr txBox="1"/>
            <p:nvPr/>
          </p:nvSpPr>
          <p:spPr>
            <a:xfrm>
              <a:off x="863161" y="786600"/>
              <a:ext cx="7175939"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Quartiles of FEV1% of predicted by age group and by country. People with CF aged 6 years or older and who have never had a transplant.</a:t>
              </a:r>
            </a:p>
          </p:txBody>
        </p:sp>
        <p:sp>
          <p:nvSpPr>
            <p:cNvPr id="5" name="Text Placeholder 8">
              <a:extLst>
                <a:ext uri="{FF2B5EF4-FFF2-40B4-BE49-F238E27FC236}">
                  <a16:creationId xmlns:a16="http://schemas.microsoft.com/office/drawing/2014/main" id="{263A9C77-8172-8881-0ED8-25520DA47D7D}"/>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5" name="CuadroTexto 14">
              <a:extLst>
                <a:ext uri="{FF2B5EF4-FFF2-40B4-BE49-F238E27FC236}">
                  <a16:creationId xmlns:a16="http://schemas.microsoft.com/office/drawing/2014/main" id="{E00EF371-70F0-9CE3-117B-55D9C4D93B1D}"/>
                </a:ext>
              </a:extLst>
            </p:cNvPr>
            <p:cNvSpPr txBox="1"/>
            <p:nvPr/>
          </p:nvSpPr>
          <p:spPr>
            <a:xfrm>
              <a:off x="299281" y="1571625"/>
              <a:ext cx="2477386" cy="261610"/>
            </a:xfrm>
            <a:prstGeom prst="rect">
              <a:avLst/>
            </a:prstGeom>
            <a:noFill/>
          </p:spPr>
          <p:txBody>
            <a:bodyPr wrap="square" rtlCol="0">
              <a:spAutoFit/>
            </a:bodyPr>
            <a:lstStyle/>
            <a:p>
              <a:pPr algn="just"/>
              <a:r>
                <a:rPr lang="en-GB" sz="1100" dirty="0"/>
                <a:t>Quartiles of FEV1%: SPAIN</a:t>
              </a:r>
            </a:p>
          </p:txBody>
        </p:sp>
        <p:sp>
          <p:nvSpPr>
            <p:cNvPr id="16" name="CuadroTexto 15">
              <a:extLst>
                <a:ext uri="{FF2B5EF4-FFF2-40B4-BE49-F238E27FC236}">
                  <a16:creationId xmlns:a16="http://schemas.microsoft.com/office/drawing/2014/main" id="{3D3A8CFC-7FC5-7E61-A1F1-BA7DC9AC509D}"/>
                </a:ext>
              </a:extLst>
            </p:cNvPr>
            <p:cNvSpPr txBox="1"/>
            <p:nvPr/>
          </p:nvSpPr>
          <p:spPr>
            <a:xfrm>
              <a:off x="6091709" y="3666715"/>
              <a:ext cx="2477386" cy="261610"/>
            </a:xfrm>
            <a:prstGeom prst="rect">
              <a:avLst/>
            </a:prstGeom>
            <a:noFill/>
          </p:spPr>
          <p:txBody>
            <a:bodyPr wrap="square" rtlCol="0">
              <a:spAutoFit/>
            </a:bodyPr>
            <a:lstStyle/>
            <a:p>
              <a:pPr algn="just"/>
              <a:r>
                <a:rPr lang="en-GB" sz="1100" dirty="0"/>
                <a:t>Quartiles of FEV1%: UNITED KIGNDOM</a:t>
              </a:r>
            </a:p>
          </p:txBody>
        </p:sp>
        <p:sp>
          <p:nvSpPr>
            <p:cNvPr id="17" name="CuadroTexto 16">
              <a:extLst>
                <a:ext uri="{FF2B5EF4-FFF2-40B4-BE49-F238E27FC236}">
                  <a16:creationId xmlns:a16="http://schemas.microsoft.com/office/drawing/2014/main" id="{835F2D82-021E-6B21-ABAF-3118DE046E26}"/>
                </a:ext>
              </a:extLst>
            </p:cNvPr>
            <p:cNvSpPr txBox="1"/>
            <p:nvPr/>
          </p:nvSpPr>
          <p:spPr>
            <a:xfrm>
              <a:off x="3120622" y="3674665"/>
              <a:ext cx="2477386" cy="261610"/>
            </a:xfrm>
            <a:prstGeom prst="rect">
              <a:avLst/>
            </a:prstGeom>
            <a:noFill/>
          </p:spPr>
          <p:txBody>
            <a:bodyPr wrap="square" rtlCol="0">
              <a:spAutoFit/>
            </a:bodyPr>
            <a:lstStyle/>
            <a:p>
              <a:pPr algn="just"/>
              <a:r>
                <a:rPr lang="en-GB" sz="1100" dirty="0"/>
                <a:t>Quartiles of FEV1%: UKRAINE</a:t>
              </a:r>
            </a:p>
          </p:txBody>
        </p:sp>
        <p:sp>
          <p:nvSpPr>
            <p:cNvPr id="18" name="CuadroTexto 17">
              <a:extLst>
                <a:ext uri="{FF2B5EF4-FFF2-40B4-BE49-F238E27FC236}">
                  <a16:creationId xmlns:a16="http://schemas.microsoft.com/office/drawing/2014/main" id="{3F4B9CA5-2869-285C-A4DE-985DAAC22D00}"/>
                </a:ext>
              </a:extLst>
            </p:cNvPr>
            <p:cNvSpPr txBox="1"/>
            <p:nvPr/>
          </p:nvSpPr>
          <p:spPr>
            <a:xfrm>
              <a:off x="6078528" y="1568361"/>
              <a:ext cx="2672521" cy="261610"/>
            </a:xfrm>
            <a:prstGeom prst="rect">
              <a:avLst/>
            </a:prstGeom>
            <a:noFill/>
          </p:spPr>
          <p:txBody>
            <a:bodyPr wrap="square" rtlCol="0">
              <a:spAutoFit/>
            </a:bodyPr>
            <a:lstStyle/>
            <a:p>
              <a:pPr algn="just"/>
              <a:r>
                <a:rPr lang="en-GB" sz="1100" dirty="0"/>
                <a:t>Quartiles of FEV1%: SWITZERLAND</a:t>
              </a:r>
            </a:p>
          </p:txBody>
        </p:sp>
        <p:sp>
          <p:nvSpPr>
            <p:cNvPr id="19" name="CuadroTexto 18">
              <a:extLst>
                <a:ext uri="{FF2B5EF4-FFF2-40B4-BE49-F238E27FC236}">
                  <a16:creationId xmlns:a16="http://schemas.microsoft.com/office/drawing/2014/main" id="{1A44F165-D53F-60D7-7513-7B42CD35B02A}"/>
                </a:ext>
              </a:extLst>
            </p:cNvPr>
            <p:cNvSpPr txBox="1"/>
            <p:nvPr/>
          </p:nvSpPr>
          <p:spPr>
            <a:xfrm>
              <a:off x="3105048" y="1571625"/>
              <a:ext cx="2477386" cy="261610"/>
            </a:xfrm>
            <a:prstGeom prst="rect">
              <a:avLst/>
            </a:prstGeom>
            <a:noFill/>
          </p:spPr>
          <p:txBody>
            <a:bodyPr wrap="square" rtlCol="0">
              <a:spAutoFit/>
            </a:bodyPr>
            <a:lstStyle/>
            <a:p>
              <a:pPr algn="just"/>
              <a:r>
                <a:rPr lang="en-GB" sz="1100" dirty="0"/>
                <a:t>Quartiles of FEV1%: SWEDEN</a:t>
              </a:r>
            </a:p>
          </p:txBody>
        </p:sp>
        <p:sp>
          <p:nvSpPr>
            <p:cNvPr id="20" name="CuadroTexto 19">
              <a:extLst>
                <a:ext uri="{FF2B5EF4-FFF2-40B4-BE49-F238E27FC236}">
                  <a16:creationId xmlns:a16="http://schemas.microsoft.com/office/drawing/2014/main" id="{64D0AFB7-A142-0D66-61F8-27B074844F04}"/>
                </a:ext>
              </a:extLst>
            </p:cNvPr>
            <p:cNvSpPr txBox="1"/>
            <p:nvPr/>
          </p:nvSpPr>
          <p:spPr>
            <a:xfrm>
              <a:off x="204702" y="3674665"/>
              <a:ext cx="2477386" cy="261610"/>
            </a:xfrm>
            <a:prstGeom prst="rect">
              <a:avLst/>
            </a:prstGeom>
            <a:noFill/>
          </p:spPr>
          <p:txBody>
            <a:bodyPr wrap="square" rtlCol="0">
              <a:spAutoFit/>
            </a:bodyPr>
            <a:lstStyle/>
            <a:p>
              <a:pPr algn="just"/>
              <a:r>
                <a:rPr lang="en-GB" sz="1100" dirty="0"/>
                <a:t>Quartiles of FEV1%: TÜRKIYE</a:t>
              </a:r>
            </a:p>
          </p:txBody>
        </p:sp>
        <p:pic>
          <p:nvPicPr>
            <p:cNvPr id="8" name="Immagine 967428964">
              <a:extLst>
                <a:ext uri="{FF2B5EF4-FFF2-40B4-BE49-F238E27FC236}">
                  <a16:creationId xmlns:a16="http://schemas.microsoft.com/office/drawing/2014/main" id="{6CE21B92-2842-868A-4E07-64E845714B6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281" y="1868116"/>
              <a:ext cx="2915920" cy="1572895"/>
            </a:xfrm>
            <a:prstGeom prst="rect">
              <a:avLst/>
            </a:prstGeom>
            <a:noFill/>
            <a:ln>
              <a:noFill/>
            </a:ln>
          </p:spPr>
        </p:pic>
        <p:pic>
          <p:nvPicPr>
            <p:cNvPr id="10" name="Immagine 967428965">
              <a:extLst>
                <a:ext uri="{FF2B5EF4-FFF2-40B4-BE49-F238E27FC236}">
                  <a16:creationId xmlns:a16="http://schemas.microsoft.com/office/drawing/2014/main" id="{048AFF52-141A-4757-A50D-FCEBAE4B39E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0622" y="1888680"/>
              <a:ext cx="2915920" cy="1572895"/>
            </a:xfrm>
            <a:prstGeom prst="rect">
              <a:avLst/>
            </a:prstGeom>
            <a:noFill/>
            <a:ln>
              <a:noFill/>
            </a:ln>
          </p:spPr>
        </p:pic>
        <p:pic>
          <p:nvPicPr>
            <p:cNvPr id="11" name="Immagine 967428967">
              <a:extLst>
                <a:ext uri="{FF2B5EF4-FFF2-40B4-BE49-F238E27FC236}">
                  <a16:creationId xmlns:a16="http://schemas.microsoft.com/office/drawing/2014/main" id="{5594ADCC-6B02-0A36-9A47-A9F085FDEDA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6033" y="1919626"/>
              <a:ext cx="2944355" cy="1622349"/>
            </a:xfrm>
            <a:prstGeom prst="rect">
              <a:avLst/>
            </a:prstGeom>
            <a:noFill/>
            <a:ln>
              <a:noFill/>
            </a:ln>
          </p:spPr>
        </p:pic>
        <p:pic>
          <p:nvPicPr>
            <p:cNvPr id="12" name="Immagine 967428968">
              <a:extLst>
                <a:ext uri="{FF2B5EF4-FFF2-40B4-BE49-F238E27FC236}">
                  <a16:creationId xmlns:a16="http://schemas.microsoft.com/office/drawing/2014/main" id="{D2BAEFB7-E1EB-F7C9-0D3C-F17160EBC24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9281" y="3928325"/>
              <a:ext cx="2915920" cy="1576705"/>
            </a:xfrm>
            <a:prstGeom prst="rect">
              <a:avLst/>
            </a:prstGeom>
            <a:noFill/>
            <a:ln>
              <a:noFill/>
            </a:ln>
          </p:spPr>
        </p:pic>
        <p:pic>
          <p:nvPicPr>
            <p:cNvPr id="13" name="Immagine 967428969">
              <a:extLst>
                <a:ext uri="{FF2B5EF4-FFF2-40B4-BE49-F238E27FC236}">
                  <a16:creationId xmlns:a16="http://schemas.microsoft.com/office/drawing/2014/main" id="{D36AFFE3-6D10-0707-8BFD-B6C4A862FE1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20622" y="3913655"/>
              <a:ext cx="2919095" cy="1579880"/>
            </a:xfrm>
            <a:prstGeom prst="rect">
              <a:avLst/>
            </a:prstGeom>
            <a:noFill/>
            <a:ln>
              <a:noFill/>
            </a:ln>
          </p:spPr>
        </p:pic>
        <p:pic>
          <p:nvPicPr>
            <p:cNvPr id="14" name="Immagine 967428970">
              <a:extLst>
                <a:ext uri="{FF2B5EF4-FFF2-40B4-BE49-F238E27FC236}">
                  <a16:creationId xmlns:a16="http://schemas.microsoft.com/office/drawing/2014/main" id="{AFB472BA-BE85-0012-5059-A0C40A3787E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74468" y="3936275"/>
              <a:ext cx="2915920" cy="1572895"/>
            </a:xfrm>
            <a:prstGeom prst="rect">
              <a:avLst/>
            </a:prstGeom>
            <a:noFill/>
            <a:ln>
              <a:noFill/>
            </a:ln>
          </p:spPr>
        </p:pic>
        <p:sp>
          <p:nvSpPr>
            <p:cNvPr id="25" name="TextBox 13">
              <a:extLst>
                <a:ext uri="{FF2B5EF4-FFF2-40B4-BE49-F238E27FC236}">
                  <a16:creationId xmlns:a16="http://schemas.microsoft.com/office/drawing/2014/main" id="{1DBAED6A-0577-3B84-C90D-586A0F7BEAB6}"/>
                </a:ext>
              </a:extLst>
            </p:cNvPr>
            <p:cNvSpPr txBox="1"/>
            <p:nvPr/>
          </p:nvSpPr>
          <p:spPr>
            <a:xfrm>
              <a:off x="66746" y="5700710"/>
              <a:ext cx="8990486" cy="769441"/>
            </a:xfrm>
            <a:prstGeom prst="rect">
              <a:avLst/>
            </a:prstGeom>
            <a:noFill/>
          </p:spPr>
          <p:txBody>
            <a:bodyPr wrap="square">
              <a:spAutoFit/>
            </a:bodyPr>
            <a:lstStyle/>
            <a:p>
              <a:pPr marL="360363" indent="-360363" algn="just"/>
              <a:r>
                <a:rPr lang="en-GB" sz="1100" dirty="0">
                  <a:solidFill>
                    <a:srgbClr val="55C2D2"/>
                  </a:solidFill>
                  <a:latin typeface="+mj-lt"/>
                </a:rPr>
                <a:t>Note: Finland and Sweden  report the best FEV1pp in the 12 months prior to the annual review which means, in some cases, that the value can be from the previous calendar year.</a:t>
              </a:r>
            </a:p>
            <a:p>
              <a:pPr marL="360363" algn="just"/>
              <a:r>
                <a:rPr lang="en-GB" sz="1100" dirty="0">
                  <a:solidFill>
                    <a:srgbClr val="55C2D2"/>
                  </a:solidFill>
                  <a:latin typeface="+mj-lt"/>
                </a:rPr>
                <a:t>The UK reports the best FEV1pp from the period between annual reviews which means, in some cases, that the value can be from the previous calendar year.  </a:t>
              </a:r>
            </a:p>
          </p:txBody>
        </p:sp>
      </p:grpSp>
    </p:spTree>
    <p:extLst>
      <p:ext uri="{BB962C8B-B14F-4D97-AF65-F5344CB8AC3E}">
        <p14:creationId xmlns:p14="http://schemas.microsoft.com/office/powerpoint/2010/main" val="37029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19DFDF3D-77CF-148F-F1F6-9A9AA6BEE5F0}"/>
              </a:ext>
            </a:extLst>
          </p:cNvPr>
          <p:cNvGrpSpPr/>
          <p:nvPr/>
        </p:nvGrpSpPr>
        <p:grpSpPr>
          <a:xfrm>
            <a:off x="0" y="0"/>
            <a:ext cx="8206318" cy="6903142"/>
            <a:chOff x="0" y="0"/>
            <a:chExt cx="8206318" cy="6903142"/>
          </a:xfrm>
        </p:grpSpPr>
        <p:pic>
          <p:nvPicPr>
            <p:cNvPr id="3" name="Picture 2" descr="A blue hexagon with white and black triangles&#10;&#10;Description automatically generated">
              <a:extLst>
                <a:ext uri="{FF2B5EF4-FFF2-40B4-BE49-F238E27FC236}">
                  <a16:creationId xmlns:a16="http://schemas.microsoft.com/office/drawing/2014/main" id="{007967F9-68DE-9B6A-0530-2EA2A86E67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2798679" y="6684571"/>
              <a:ext cx="3546642" cy="2185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1A806116-3061-CA1F-2E89-5033E454FA4A}"/>
                </a:ext>
              </a:extLst>
            </p:cNvPr>
            <p:cNvSpPr txBox="1"/>
            <p:nvPr/>
          </p:nvSpPr>
          <p:spPr>
            <a:xfrm>
              <a:off x="1571625" y="308250"/>
              <a:ext cx="5361610"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Map of countries that contributed data to the ECFSPR for the year 2023.</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89705"/>
              <a:ext cx="1008737"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1.1</a:t>
              </a:r>
            </a:p>
          </p:txBody>
        </p:sp>
        <p:sp>
          <p:nvSpPr>
            <p:cNvPr id="8" name="TextBox 7">
              <a:extLst>
                <a:ext uri="{FF2B5EF4-FFF2-40B4-BE49-F238E27FC236}">
                  <a16:creationId xmlns:a16="http://schemas.microsoft.com/office/drawing/2014/main" id="{F1C616C4-0DCB-4F30-92E7-6402D540035E}"/>
                </a:ext>
              </a:extLst>
            </p:cNvPr>
            <p:cNvSpPr txBox="1"/>
            <p:nvPr/>
          </p:nvSpPr>
          <p:spPr>
            <a:xfrm>
              <a:off x="1372139" y="6172368"/>
              <a:ext cx="6834179" cy="495007"/>
            </a:xfrm>
            <a:prstGeom prst="rect">
              <a:avLst/>
            </a:prstGeom>
            <a:noFill/>
          </p:spPr>
          <p:txBody>
            <a:bodyPr wrap="square">
              <a:spAutoFit/>
            </a:bodyPr>
            <a:lstStyle/>
            <a:p>
              <a:pPr algn="just">
                <a:spcAft>
                  <a:spcPts val="450"/>
                </a:spcAft>
              </a:pPr>
              <a:r>
                <a:rPr lang="en-GB" sz="1100" dirty="0">
                  <a:latin typeface="Calibri Light" panose="020F0302020204030204" pitchFamily="34" charset="0"/>
                  <a:ea typeface="Calibri" panose="020F0502020204030204" pitchFamily="34" charset="0"/>
                </a:rPr>
                <a:t>Marked in turquoise are the countries that contributed 2023 data.</a:t>
              </a:r>
              <a:endParaRPr lang="en-GB" sz="1100" dirty="0">
                <a:solidFill>
                  <a:srgbClr val="55C2D2"/>
                </a:solidFill>
                <a:latin typeface="+mj-lt"/>
              </a:endParaRPr>
            </a:p>
            <a:p>
              <a:pPr algn="just"/>
              <a:r>
                <a:rPr lang="en-GB" sz="1100" dirty="0">
                  <a:solidFill>
                    <a:srgbClr val="55C2D2"/>
                  </a:solidFill>
                  <a:latin typeface="+mj-lt"/>
                </a:rPr>
                <a:t>Note: </a:t>
              </a:r>
              <a:r>
                <a:rPr lang="en-GB" sz="1100" dirty="0">
                  <a:solidFill>
                    <a:srgbClr val="55C2D2"/>
                  </a:solidFill>
                  <a:latin typeface="+mj-lt"/>
                  <a:ea typeface="Calibri" panose="020F0502020204030204" pitchFamily="34" charset="0"/>
                  <a:cs typeface="Calibri Light" panose="020F0302020204030204" pitchFamily="34" charset="0"/>
                </a:rPr>
                <a:t>BE could not provide data due to internal technical software issues and is marked in light blue.</a:t>
              </a:r>
            </a:p>
          </p:txBody>
        </p:sp>
        <p:pic>
          <p:nvPicPr>
            <p:cNvPr id="5" name="Immagine 18">
              <a:extLst>
                <a:ext uri="{FF2B5EF4-FFF2-40B4-BE49-F238E27FC236}">
                  <a16:creationId xmlns:a16="http://schemas.microsoft.com/office/drawing/2014/main" id="{039E1BB1-6C12-5774-09F9-26CFF7684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625" y="562166"/>
              <a:ext cx="6435208" cy="5654562"/>
            </a:xfrm>
            <a:prstGeom prst="rect">
              <a:avLst/>
            </a:prstGeom>
          </p:spPr>
        </p:pic>
      </p:grpSp>
    </p:spTree>
    <p:extLst>
      <p:ext uri="{BB962C8B-B14F-4D97-AF65-F5344CB8AC3E}">
        <p14:creationId xmlns:p14="http://schemas.microsoft.com/office/powerpoint/2010/main" val="3529113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o 19">
            <a:extLst>
              <a:ext uri="{FF2B5EF4-FFF2-40B4-BE49-F238E27FC236}">
                <a16:creationId xmlns:a16="http://schemas.microsoft.com/office/drawing/2014/main" id="{8311F99D-ECC3-E172-6BFB-A9E4713DB7D7}"/>
              </a:ext>
            </a:extLst>
          </p:cNvPr>
          <p:cNvGrpSpPr/>
          <p:nvPr/>
        </p:nvGrpSpPr>
        <p:grpSpPr>
          <a:xfrm>
            <a:off x="0" y="0"/>
            <a:ext cx="9017185" cy="6858000"/>
            <a:chOff x="0" y="0"/>
            <a:chExt cx="9017185"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442602" y="218571"/>
              <a:ext cx="6634960"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majority of all children and adolescents with CF in Europe have a FEV1 of &gt;80% predicted.</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42603" y="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4.5</a:t>
              </a:r>
            </a:p>
          </p:txBody>
        </p:sp>
        <p:sp>
          <p:nvSpPr>
            <p:cNvPr id="3" name="TextBox 2">
              <a:extLst>
                <a:ext uri="{FF2B5EF4-FFF2-40B4-BE49-F238E27FC236}">
                  <a16:creationId xmlns:a16="http://schemas.microsoft.com/office/drawing/2014/main" id="{A865EFFA-0A6A-C5EE-3189-32D41E6E3F44}"/>
                </a:ext>
              </a:extLst>
            </p:cNvPr>
            <p:cNvSpPr txBox="1"/>
            <p:nvPr/>
          </p:nvSpPr>
          <p:spPr>
            <a:xfrm>
              <a:off x="785812" y="520806"/>
              <a:ext cx="7291750"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FEV1% of predicted according to severity group and age group, by country. Children and adolescents with CF aged 6 – 17 years who have never had a lung/liver transplant.</a:t>
              </a:r>
            </a:p>
          </p:txBody>
        </p:sp>
        <p:pic>
          <p:nvPicPr>
            <p:cNvPr id="2" name="Picture 1" descr="A blue hexagon with white and black triangles&#10;&#10;Description automatically generated">
              <a:extLst>
                <a:ext uri="{FF2B5EF4-FFF2-40B4-BE49-F238E27FC236}">
                  <a16:creationId xmlns:a16="http://schemas.microsoft.com/office/drawing/2014/main" id="{E17ED2DE-8D51-B70A-583C-384A7E957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8" name="Text Placeholder 8">
              <a:extLst>
                <a:ext uri="{FF2B5EF4-FFF2-40B4-BE49-F238E27FC236}">
                  <a16:creationId xmlns:a16="http://schemas.microsoft.com/office/drawing/2014/main" id="{E1BEAA5F-AACE-85A9-2AA0-C4439058E1A5}"/>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1995855332">
              <a:extLst>
                <a:ext uri="{FF2B5EF4-FFF2-40B4-BE49-F238E27FC236}">
                  <a16:creationId xmlns:a16="http://schemas.microsoft.com/office/drawing/2014/main" id="{B69E2C97-F55E-07A9-928E-9F3205DFA38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87218" y="897783"/>
              <a:ext cx="4688938" cy="5352082"/>
            </a:xfrm>
            <a:prstGeom prst="rect">
              <a:avLst/>
            </a:prstGeom>
            <a:noFill/>
            <a:ln>
              <a:noFill/>
            </a:ln>
          </p:spPr>
        </p:pic>
        <p:sp>
          <p:nvSpPr>
            <p:cNvPr id="19" name="TextBox 13">
              <a:extLst>
                <a:ext uri="{FF2B5EF4-FFF2-40B4-BE49-F238E27FC236}">
                  <a16:creationId xmlns:a16="http://schemas.microsoft.com/office/drawing/2014/main" id="{E08B652D-8B3F-B6D4-9BD9-771553F63E3C}"/>
                </a:ext>
              </a:extLst>
            </p:cNvPr>
            <p:cNvSpPr txBox="1"/>
            <p:nvPr/>
          </p:nvSpPr>
          <p:spPr>
            <a:xfrm>
              <a:off x="0" y="5906336"/>
              <a:ext cx="9017185" cy="738664"/>
            </a:xfrm>
            <a:prstGeom prst="rect">
              <a:avLst/>
            </a:prstGeom>
            <a:noFill/>
          </p:spPr>
          <p:txBody>
            <a:bodyPr wrap="square">
              <a:spAutoFit/>
            </a:bodyPr>
            <a:lstStyle/>
            <a:p>
              <a:pPr marL="265510" indent="-265510" algn="just"/>
              <a:r>
                <a:rPr lang="en-GB" sz="1050" dirty="0">
                  <a:solidFill>
                    <a:srgbClr val="55C2D2"/>
                  </a:solidFill>
                  <a:latin typeface="+mj-lt"/>
                </a:rPr>
                <a:t>Note: Cyprus and Kazakhstan have &lt;5 people with CF aged 6-17 years at FEV1 measurement and are excluded from the graph.</a:t>
              </a:r>
            </a:p>
            <a:p>
              <a:pPr marL="360363" algn="just"/>
              <a:r>
                <a:rPr lang="en-GB" sz="1050" dirty="0">
                  <a:solidFill>
                    <a:srgbClr val="55C2D2"/>
                  </a:solidFill>
                  <a:latin typeface="+mj-lt"/>
                </a:rPr>
                <a:t>Finland and Sweden  report the best FEV1pp in the 12 months prior to the annual review which means, in some cases, that the value can be from the previous calendar year.</a:t>
              </a:r>
            </a:p>
            <a:p>
              <a:pPr marL="360363" algn="just"/>
              <a:r>
                <a:rPr lang="en-GB" sz="1050" dirty="0">
                  <a:solidFill>
                    <a:srgbClr val="55C2D2"/>
                  </a:solidFill>
                  <a:latin typeface="+mj-lt"/>
                </a:rPr>
                <a:t>UK reports the best FEV1pp from the period between annual reviews which means, in some cases, that the value can be from the previous calendar year.  </a:t>
              </a:r>
            </a:p>
          </p:txBody>
        </p:sp>
      </p:grpSp>
    </p:spTree>
    <p:extLst>
      <p:ext uri="{BB962C8B-B14F-4D97-AF65-F5344CB8AC3E}">
        <p14:creationId xmlns:p14="http://schemas.microsoft.com/office/powerpoint/2010/main" val="2756304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a:extLst>
              <a:ext uri="{FF2B5EF4-FFF2-40B4-BE49-F238E27FC236}">
                <a16:creationId xmlns:a16="http://schemas.microsoft.com/office/drawing/2014/main" id="{5D174FBF-0E97-4DC1-3E12-5C55242ED071}"/>
              </a:ext>
            </a:extLst>
          </p:cNvPr>
          <p:cNvGrpSpPr/>
          <p:nvPr/>
        </p:nvGrpSpPr>
        <p:grpSpPr>
          <a:xfrm>
            <a:off x="0" y="0"/>
            <a:ext cx="8939987" cy="6858000"/>
            <a:chOff x="0" y="0"/>
            <a:chExt cx="8939987"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421335" y="218571"/>
              <a:ext cx="6872059"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In the majority of countries, the proportion of young adults with CF with a FEV1% of predicted below 40% is less than 10%.</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21337" y="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4.6</a:t>
              </a:r>
            </a:p>
          </p:txBody>
        </p:sp>
        <p:sp>
          <p:nvSpPr>
            <p:cNvPr id="3" name="TextBox 2">
              <a:extLst>
                <a:ext uri="{FF2B5EF4-FFF2-40B4-BE49-F238E27FC236}">
                  <a16:creationId xmlns:a16="http://schemas.microsoft.com/office/drawing/2014/main" id="{A865EFFA-0A6A-C5EE-3189-32D41E6E3F44}"/>
                </a:ext>
              </a:extLst>
            </p:cNvPr>
            <p:cNvSpPr txBox="1"/>
            <p:nvPr/>
          </p:nvSpPr>
          <p:spPr>
            <a:xfrm>
              <a:off x="754305" y="677360"/>
              <a:ext cx="7539089"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FEV1% of predicted according to severity group and age group, by country. Adults with CF aged 18 – 29 years who have never had a transplant.</a:t>
              </a:r>
            </a:p>
          </p:txBody>
        </p:sp>
        <p:pic>
          <p:nvPicPr>
            <p:cNvPr id="5" name="Picture 4" descr="A blue hexagon with white and black triangles&#10;&#10;Description automatically generated">
              <a:extLst>
                <a:ext uri="{FF2B5EF4-FFF2-40B4-BE49-F238E27FC236}">
                  <a16:creationId xmlns:a16="http://schemas.microsoft.com/office/drawing/2014/main" id="{24C8D4E5-A8B8-DE7D-5D65-744C9656F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2" name="Text Placeholder 8">
              <a:extLst>
                <a:ext uri="{FF2B5EF4-FFF2-40B4-BE49-F238E27FC236}">
                  <a16:creationId xmlns:a16="http://schemas.microsoft.com/office/drawing/2014/main" id="{53659183-243D-B11B-B244-696FDDAA1ABD}"/>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0" name="Immagine 1995855333">
              <a:extLst>
                <a:ext uri="{FF2B5EF4-FFF2-40B4-BE49-F238E27FC236}">
                  <a16:creationId xmlns:a16="http://schemas.microsoft.com/office/drawing/2014/main" id="{4436E1C3-11B5-03CF-AFF4-BFD97C74DC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25930" y="1051640"/>
              <a:ext cx="4496057" cy="5129000"/>
            </a:xfrm>
            <a:prstGeom prst="rect">
              <a:avLst/>
            </a:prstGeom>
            <a:noFill/>
            <a:ln>
              <a:noFill/>
            </a:ln>
          </p:spPr>
        </p:pic>
        <p:sp>
          <p:nvSpPr>
            <p:cNvPr id="11" name="TextBox 13">
              <a:extLst>
                <a:ext uri="{FF2B5EF4-FFF2-40B4-BE49-F238E27FC236}">
                  <a16:creationId xmlns:a16="http://schemas.microsoft.com/office/drawing/2014/main" id="{E4467AF8-FB74-0BF7-CEFF-7CF1F6AB252B}"/>
                </a:ext>
              </a:extLst>
            </p:cNvPr>
            <p:cNvSpPr txBox="1"/>
            <p:nvPr/>
          </p:nvSpPr>
          <p:spPr>
            <a:xfrm>
              <a:off x="86768" y="5939935"/>
              <a:ext cx="8853219" cy="738664"/>
            </a:xfrm>
            <a:prstGeom prst="rect">
              <a:avLst/>
            </a:prstGeom>
            <a:noFill/>
          </p:spPr>
          <p:txBody>
            <a:bodyPr wrap="square">
              <a:spAutoFit/>
            </a:bodyPr>
            <a:lstStyle/>
            <a:p>
              <a:pPr marL="265510" indent="-265510" algn="just">
                <a:tabLst>
                  <a:tab pos="360363" algn="l"/>
                </a:tabLst>
              </a:pPr>
              <a:r>
                <a:rPr lang="en-GB" sz="1050" dirty="0">
                  <a:solidFill>
                    <a:srgbClr val="55C2D2"/>
                  </a:solidFill>
                  <a:latin typeface="+mj-lt"/>
                </a:rPr>
                <a:t>Note: 	Albania, Belarus, Georgia, Iceland and Luxembourg have &lt;5 people aged 18-29 years with FEV1 measurement and are excluded from the graph.</a:t>
              </a:r>
            </a:p>
            <a:p>
              <a:pPr marL="360363" algn="just"/>
              <a:r>
                <a:rPr lang="en-GB" sz="1050" dirty="0">
                  <a:solidFill>
                    <a:srgbClr val="55C2D2"/>
                  </a:solidFill>
                  <a:latin typeface="+mj-lt"/>
                </a:rPr>
                <a:t>Finland and Sweden  report the best FEV1pp in the 12 months prior to the annual review which means, in some cases, that the value can be from the previous calendar year.</a:t>
              </a:r>
            </a:p>
            <a:p>
              <a:pPr marL="265510" indent="-265510" algn="just"/>
              <a:r>
                <a:rPr lang="en-GB" sz="1050" dirty="0">
                  <a:solidFill>
                    <a:srgbClr val="55C2D2"/>
                  </a:solidFill>
                  <a:latin typeface="+mj-lt"/>
                </a:rPr>
                <a:t>	UK reports the best FEV1pp from the period between annual reviews which means, in some cases, that the value can be from the previous calendar year.  </a:t>
              </a:r>
            </a:p>
          </p:txBody>
        </p:sp>
      </p:grpSp>
    </p:spTree>
    <p:extLst>
      <p:ext uri="{BB962C8B-B14F-4D97-AF65-F5344CB8AC3E}">
        <p14:creationId xmlns:p14="http://schemas.microsoft.com/office/powerpoint/2010/main" val="15411808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D1FEB7A0-AB7E-AE99-BF71-52A9E0C6512A}"/>
              </a:ext>
            </a:extLst>
          </p:cNvPr>
          <p:cNvGrpSpPr/>
          <p:nvPr/>
        </p:nvGrpSpPr>
        <p:grpSpPr>
          <a:xfrm>
            <a:off x="0" y="0"/>
            <a:ext cx="9030534" cy="6858000"/>
            <a:chOff x="0" y="0"/>
            <a:chExt cx="9030534"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400070" y="218571"/>
              <a:ext cx="7357685"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In the majority of countries, most adults with CF aged 30 years or older have a FEV1% of predicted between 40% and 80%.</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0071" y="0"/>
              <a:ext cx="483145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4.7</a:t>
              </a:r>
            </a:p>
          </p:txBody>
        </p:sp>
        <p:sp>
          <p:nvSpPr>
            <p:cNvPr id="3" name="TextBox 2">
              <a:extLst>
                <a:ext uri="{FF2B5EF4-FFF2-40B4-BE49-F238E27FC236}">
                  <a16:creationId xmlns:a16="http://schemas.microsoft.com/office/drawing/2014/main" id="{A865EFFA-0A6A-C5EE-3189-32D41E6E3F44}"/>
                </a:ext>
              </a:extLst>
            </p:cNvPr>
            <p:cNvSpPr txBox="1"/>
            <p:nvPr/>
          </p:nvSpPr>
          <p:spPr>
            <a:xfrm>
              <a:off x="710387" y="625899"/>
              <a:ext cx="8047368"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FEV1% of predicted according to severity group and age group, by country and overall. Adults with CF aged 30 years or older who have never had a transplant.</a:t>
              </a:r>
            </a:p>
          </p:txBody>
        </p:sp>
        <p:pic>
          <p:nvPicPr>
            <p:cNvPr id="5" name="Picture 4" descr="A blue hexagon with white and black triangles&#10;&#10;Description automatically generated">
              <a:extLst>
                <a:ext uri="{FF2B5EF4-FFF2-40B4-BE49-F238E27FC236}">
                  <a16:creationId xmlns:a16="http://schemas.microsoft.com/office/drawing/2014/main" id="{68C2959C-9FBF-F13C-9595-291C41371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2" name="Text Placeholder 8">
              <a:extLst>
                <a:ext uri="{FF2B5EF4-FFF2-40B4-BE49-F238E27FC236}">
                  <a16:creationId xmlns:a16="http://schemas.microsoft.com/office/drawing/2014/main" id="{10C4C4D6-609A-E263-EECD-DFB726DF4FA5}"/>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0" name="Immagine 1995855334">
              <a:extLst>
                <a:ext uri="{FF2B5EF4-FFF2-40B4-BE49-F238E27FC236}">
                  <a16:creationId xmlns:a16="http://schemas.microsoft.com/office/drawing/2014/main" id="{2B8BC76C-D7B3-4B3F-9AA7-679A5C33E2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02958" y="1056786"/>
              <a:ext cx="4486940" cy="5125015"/>
            </a:xfrm>
            <a:prstGeom prst="rect">
              <a:avLst/>
            </a:prstGeom>
            <a:noFill/>
            <a:ln>
              <a:noFill/>
            </a:ln>
          </p:spPr>
        </p:pic>
        <p:sp>
          <p:nvSpPr>
            <p:cNvPr id="4" name="TextBox 13">
              <a:extLst>
                <a:ext uri="{FF2B5EF4-FFF2-40B4-BE49-F238E27FC236}">
                  <a16:creationId xmlns:a16="http://schemas.microsoft.com/office/drawing/2014/main" id="{5C479BC6-CB96-23D5-76AB-99E03B506FF9}"/>
                </a:ext>
              </a:extLst>
            </p:cNvPr>
            <p:cNvSpPr txBox="1"/>
            <p:nvPr/>
          </p:nvSpPr>
          <p:spPr>
            <a:xfrm>
              <a:off x="0" y="5799776"/>
              <a:ext cx="9030534" cy="900246"/>
            </a:xfrm>
            <a:prstGeom prst="rect">
              <a:avLst/>
            </a:prstGeom>
            <a:noFill/>
          </p:spPr>
          <p:txBody>
            <a:bodyPr wrap="square">
              <a:spAutoFit/>
            </a:bodyPr>
            <a:lstStyle/>
            <a:p>
              <a:pPr marL="360363" indent="-360363" algn="just"/>
              <a:r>
                <a:rPr lang="en-GB" sz="1050" dirty="0">
                  <a:solidFill>
                    <a:srgbClr val="55C2D2"/>
                  </a:solidFill>
                  <a:latin typeface="+mj-lt"/>
                </a:rPr>
                <a:t>Note: Albania, Armenia, Belarus, Georgia, Iceland , Kazakhstan, Latvia, Luxembourg and Montenegro have &lt;5 people aged 30 years or more with FEV1 measurement and are excluded from the graph.</a:t>
              </a:r>
            </a:p>
            <a:p>
              <a:pPr marL="360363" algn="just"/>
              <a:r>
                <a:rPr lang="en-GB" sz="1050" dirty="0">
                  <a:solidFill>
                    <a:srgbClr val="55C2D2"/>
                  </a:solidFill>
                  <a:latin typeface="+mj-lt"/>
                </a:rPr>
                <a:t>Finland and Sweden report the best FEV1pp in the 12 months prior to the annual review which means, in some cases, that the value can be from the previous calendar year.</a:t>
              </a:r>
            </a:p>
            <a:p>
              <a:pPr marL="265113" indent="95250" algn="just"/>
              <a:r>
                <a:rPr lang="en-GB" sz="1050" dirty="0">
                  <a:solidFill>
                    <a:srgbClr val="55C2D2"/>
                  </a:solidFill>
                  <a:latin typeface="+mj-lt"/>
                </a:rPr>
                <a:t>UK reports the best FEV1pp from the period between annual reviews which means, in some cases, that the value can be from the previous calendar year.  </a:t>
              </a:r>
            </a:p>
          </p:txBody>
        </p:sp>
      </p:grpSp>
    </p:spTree>
    <p:extLst>
      <p:ext uri="{BB962C8B-B14F-4D97-AF65-F5344CB8AC3E}">
        <p14:creationId xmlns:p14="http://schemas.microsoft.com/office/powerpoint/2010/main" val="28804051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F35DDE5B-760C-54FA-661E-FA86FF68EBDC}"/>
              </a:ext>
            </a:extLst>
          </p:cNvPr>
          <p:cNvGrpSpPr/>
          <p:nvPr/>
        </p:nvGrpSpPr>
        <p:grpSpPr>
          <a:xfrm>
            <a:off x="0" y="-11743"/>
            <a:ext cx="8739962" cy="6869743"/>
            <a:chOff x="0" y="-11743"/>
            <a:chExt cx="8739962" cy="6869743"/>
          </a:xfrm>
        </p:grpSpPr>
        <p:sp>
          <p:nvSpPr>
            <p:cNvPr id="6" name="TextBox 5">
              <a:extLst>
                <a:ext uri="{FF2B5EF4-FFF2-40B4-BE49-F238E27FC236}">
                  <a16:creationId xmlns:a16="http://schemas.microsoft.com/office/drawing/2014/main" id="{1A806116-3061-CA1F-2E89-5033E454FA4A}"/>
                </a:ext>
              </a:extLst>
            </p:cNvPr>
            <p:cNvSpPr txBox="1"/>
            <p:nvPr/>
          </p:nvSpPr>
          <p:spPr>
            <a:xfrm>
              <a:off x="1414053" y="309223"/>
              <a:ext cx="7325909"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Pulmonary function, expressed as FEV1% of predicted, has been increasing over the years in all age groups, with a clear improvement since the introduction of CFTR modulators. </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14054" y="90652"/>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4.8</a:t>
              </a:r>
            </a:p>
          </p:txBody>
        </p:sp>
        <p:sp>
          <p:nvSpPr>
            <p:cNvPr id="3" name="TextBox 2">
              <a:extLst>
                <a:ext uri="{FF2B5EF4-FFF2-40B4-BE49-F238E27FC236}">
                  <a16:creationId xmlns:a16="http://schemas.microsoft.com/office/drawing/2014/main" id="{A865EFFA-0A6A-C5EE-3189-32D41E6E3F44}"/>
                </a:ext>
              </a:extLst>
            </p:cNvPr>
            <p:cNvSpPr txBox="1"/>
            <p:nvPr/>
          </p:nvSpPr>
          <p:spPr>
            <a:xfrm>
              <a:off x="745431" y="801666"/>
              <a:ext cx="5642420"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Median FEV1% of predicted by age group in 2013, 2018 and 2023.</a:t>
              </a:r>
            </a:p>
          </p:txBody>
        </p:sp>
        <p:pic>
          <p:nvPicPr>
            <p:cNvPr id="5" name="Picture 4" descr="A blue hexagon with white and black triangles&#10;&#10;Description automatically generated">
              <a:extLst>
                <a:ext uri="{FF2B5EF4-FFF2-40B4-BE49-F238E27FC236}">
                  <a16:creationId xmlns:a16="http://schemas.microsoft.com/office/drawing/2014/main" id="{0F7CE395-08A9-0444-73C7-E48BD39BC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43"/>
              <a:ext cx="1571625" cy="1571625"/>
            </a:xfrm>
            <a:prstGeom prst="rect">
              <a:avLst/>
            </a:prstGeom>
          </p:spPr>
        </p:pic>
        <p:sp>
          <p:nvSpPr>
            <p:cNvPr id="8" name="TextBox 7">
              <a:extLst>
                <a:ext uri="{FF2B5EF4-FFF2-40B4-BE49-F238E27FC236}">
                  <a16:creationId xmlns:a16="http://schemas.microsoft.com/office/drawing/2014/main" id="{CCD937C4-46E4-8C44-12D5-544308026CD5}"/>
                </a:ext>
              </a:extLst>
            </p:cNvPr>
            <p:cNvSpPr txBox="1"/>
            <p:nvPr/>
          </p:nvSpPr>
          <p:spPr>
            <a:xfrm>
              <a:off x="1414054" y="6377819"/>
              <a:ext cx="7325908" cy="261610"/>
            </a:xfrm>
            <a:prstGeom prst="rect">
              <a:avLst/>
            </a:prstGeom>
            <a:noFill/>
          </p:spPr>
          <p:txBody>
            <a:bodyPr wrap="square">
              <a:spAutoFit/>
            </a:bodyPr>
            <a:lstStyle/>
            <a:p>
              <a:pPr marL="201216" indent="-201216" algn="just"/>
              <a:r>
                <a:rPr lang="en-GB" sz="1100" dirty="0">
                  <a:solidFill>
                    <a:srgbClr val="55C2D2"/>
                  </a:solidFill>
                  <a:latin typeface="+mj-lt"/>
                </a:rPr>
                <a:t>Note: People with CF aged 6 years or more at lung function measurement, who have never had a lung or liver transplant.</a:t>
              </a:r>
              <a:endParaRPr lang="en-GB" sz="1100" dirty="0">
                <a:solidFill>
                  <a:srgbClr val="55C2D2"/>
                </a:solidFill>
                <a:latin typeface="+mj-lt"/>
                <a:ea typeface="Calibri" panose="020F0502020204030204" pitchFamily="34" charset="0"/>
                <a:cs typeface="Calibri Light" panose="020F0302020204030204" pitchFamily="34" charset="0"/>
              </a:endParaRPr>
            </a:p>
          </p:txBody>
        </p:sp>
        <p:sp>
          <p:nvSpPr>
            <p:cNvPr id="2" name="Text Placeholder 8">
              <a:extLst>
                <a:ext uri="{FF2B5EF4-FFF2-40B4-BE49-F238E27FC236}">
                  <a16:creationId xmlns:a16="http://schemas.microsoft.com/office/drawing/2014/main" id="{C824B243-997B-1B6A-C349-798400B540BD}"/>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1995855336">
              <a:extLst>
                <a:ext uri="{FF2B5EF4-FFF2-40B4-BE49-F238E27FC236}">
                  <a16:creationId xmlns:a16="http://schemas.microsoft.com/office/drawing/2014/main" id="{2A718A06-EBA7-36FE-C892-4994C1DDF3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8770" y="1185098"/>
              <a:ext cx="7166460" cy="4974150"/>
            </a:xfrm>
            <a:prstGeom prst="rect">
              <a:avLst/>
            </a:prstGeom>
            <a:noFill/>
            <a:ln>
              <a:noFill/>
            </a:ln>
          </p:spPr>
        </p:pic>
      </p:grpSp>
    </p:spTree>
    <p:extLst>
      <p:ext uri="{BB962C8B-B14F-4D97-AF65-F5344CB8AC3E}">
        <p14:creationId xmlns:p14="http://schemas.microsoft.com/office/powerpoint/2010/main" val="42534167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031094"/>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5</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MICROBIOLOGY</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3" name="Grupo 2">
            <a:extLst>
              <a:ext uri="{FF2B5EF4-FFF2-40B4-BE49-F238E27FC236}">
                <a16:creationId xmlns:a16="http://schemas.microsoft.com/office/drawing/2014/main" id="{BB374F6B-CE57-0CFA-2C6C-24A5044394D9}"/>
              </a:ext>
            </a:extLst>
          </p:cNvPr>
          <p:cNvGrpSpPr/>
          <p:nvPr/>
        </p:nvGrpSpPr>
        <p:grpSpPr>
          <a:xfrm>
            <a:off x="6440562" y="5756188"/>
            <a:ext cx="2703438" cy="1101812"/>
            <a:chOff x="6440562" y="5756188"/>
            <a:chExt cx="2703438" cy="1101812"/>
          </a:xfrm>
        </p:grpSpPr>
        <p:sp>
          <p:nvSpPr>
            <p:cNvPr id="4" name="Sous-titre 2">
              <a:extLst>
                <a:ext uri="{FF2B5EF4-FFF2-40B4-BE49-F238E27FC236}">
                  <a16:creationId xmlns:a16="http://schemas.microsoft.com/office/drawing/2014/main" id="{0FFB6B3F-9EC1-29A5-AA2E-033BEF6F8A3A}"/>
                </a:ext>
              </a:extLst>
            </p:cNvPr>
            <p:cNvSpPr txBox="1">
              <a:spLocks/>
            </p:cNvSpPr>
            <p:nvPr/>
          </p:nvSpPr>
          <p:spPr>
            <a:xfrm>
              <a:off x="6440562" y="6628441"/>
              <a:ext cx="1620223" cy="139836"/>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750" dirty="0" err="1">
                  <a:solidFill>
                    <a:schemeClr val="tx1">
                      <a:lumMod val="65000"/>
                      <a:lumOff val="35000"/>
                    </a:schemeClr>
                  </a:solidFill>
                  <a:latin typeface="Arial" panose="020B0604020202020204" pitchFamily="34" charset="0"/>
                  <a:cs typeface="Arial" panose="020B0604020202020204" pitchFamily="34" charset="0"/>
                </a:rPr>
                <a:t>www.ecfs.eu</a:t>
              </a:r>
              <a:r>
                <a:rPr lang="fr-FR" sz="750" dirty="0">
                  <a:solidFill>
                    <a:schemeClr val="tx1">
                      <a:lumMod val="65000"/>
                      <a:lumOff val="35000"/>
                    </a:schemeClr>
                  </a:solidFill>
                  <a:latin typeface="Arial" panose="020B0604020202020204" pitchFamily="34" charset="0"/>
                  <a:cs typeface="Arial" panose="020B0604020202020204" pitchFamily="34" charset="0"/>
                </a:rPr>
                <a:t>/</a:t>
              </a:r>
              <a:r>
                <a:rPr lang="fr-FR" sz="750" dirty="0" err="1">
                  <a:solidFill>
                    <a:schemeClr val="tx1">
                      <a:lumMod val="65000"/>
                      <a:lumOff val="35000"/>
                    </a:schemeClr>
                  </a:solidFill>
                  <a:latin typeface="Arial" panose="020B0604020202020204" pitchFamily="34" charset="0"/>
                  <a:cs typeface="Arial" panose="020B0604020202020204" pitchFamily="34" charset="0"/>
                </a:rPr>
                <a:t>pr</a:t>
              </a:r>
              <a:endParaRPr lang="fr-FR" sz="75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6" name="Grupo 5">
              <a:extLst>
                <a:ext uri="{FF2B5EF4-FFF2-40B4-BE49-F238E27FC236}">
                  <a16:creationId xmlns:a16="http://schemas.microsoft.com/office/drawing/2014/main" id="{5891D528-EEAB-42C4-A3ED-2F8FCB7F9DDC}"/>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57AE9F6A-D5F0-DBD3-580A-F07DEB1C7FFB}"/>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8A24BCD4-3305-C331-31BC-E9C7D6EEFC05}"/>
                  </a:ext>
                </a:extLst>
              </p:cNvPr>
              <p:cNvPicPr>
                <a:picLocks noChangeAspect="1"/>
              </p:cNvPicPr>
              <p:nvPr/>
            </p:nvPicPr>
            <p:blipFill>
              <a:blip r:embed="rId5"/>
              <a:stretch>
                <a:fillRect/>
              </a:stretch>
            </p:blipFill>
            <p:spPr>
              <a:xfrm>
                <a:off x="7924756" y="4898938"/>
                <a:ext cx="1204934" cy="1062201"/>
              </a:xfrm>
              <a:prstGeom prst="rect">
                <a:avLst/>
              </a:prstGeom>
            </p:spPr>
          </p:pic>
        </p:grpSp>
      </p:grpSp>
    </p:spTree>
    <p:extLst>
      <p:ext uri="{BB962C8B-B14F-4D97-AF65-F5344CB8AC3E}">
        <p14:creationId xmlns:p14="http://schemas.microsoft.com/office/powerpoint/2010/main" val="4268779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E99D1F2D-2EDA-5B01-378A-EB37EA8D39B8}"/>
              </a:ext>
            </a:extLst>
          </p:cNvPr>
          <p:cNvGrpSpPr/>
          <p:nvPr/>
        </p:nvGrpSpPr>
        <p:grpSpPr>
          <a:xfrm>
            <a:off x="0" y="0"/>
            <a:ext cx="8950441" cy="6858000"/>
            <a:chOff x="0" y="0"/>
            <a:chExt cx="8950441"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5" y="329477"/>
              <a:ext cx="7274663"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Pseudomonas aeruginosa, together with Staphylococcus aureus and Haemophilus influenzae, is the predominant respiratory pathogen in people with CF, though prevalence varies between age and countries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6" y="110906"/>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5.1</a:t>
              </a:r>
            </a:p>
          </p:txBody>
        </p:sp>
        <p:sp>
          <p:nvSpPr>
            <p:cNvPr id="3" name="TextBox 2">
              <a:extLst>
                <a:ext uri="{FF2B5EF4-FFF2-40B4-BE49-F238E27FC236}">
                  <a16:creationId xmlns:a16="http://schemas.microsoft.com/office/drawing/2014/main" id="{A865EFFA-0A6A-C5EE-3189-32D41E6E3F44}"/>
                </a:ext>
              </a:extLst>
            </p:cNvPr>
            <p:cNvSpPr txBox="1"/>
            <p:nvPr/>
          </p:nvSpPr>
          <p:spPr>
            <a:xfrm>
              <a:off x="912406" y="788352"/>
              <a:ext cx="7859454"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Chronic Pseudomonas aeruginosa in people with CF seen in 2023 who have never had a transplant, by country.</a:t>
              </a:r>
            </a:p>
          </p:txBody>
        </p:sp>
        <p:sp>
          <p:nvSpPr>
            <p:cNvPr id="2" name="TextBox 1">
              <a:extLst>
                <a:ext uri="{FF2B5EF4-FFF2-40B4-BE49-F238E27FC236}">
                  <a16:creationId xmlns:a16="http://schemas.microsoft.com/office/drawing/2014/main" id="{62A89D6A-31DD-6320-FB7C-A36FD41D7372}"/>
                </a:ext>
              </a:extLst>
            </p:cNvPr>
            <p:cNvSpPr txBox="1"/>
            <p:nvPr/>
          </p:nvSpPr>
          <p:spPr>
            <a:xfrm>
              <a:off x="173536" y="5931543"/>
              <a:ext cx="8776905" cy="707886"/>
            </a:xfrm>
            <a:prstGeom prst="rect">
              <a:avLst/>
            </a:prstGeom>
            <a:noFill/>
          </p:spPr>
          <p:txBody>
            <a:bodyPr wrap="square">
              <a:spAutoFit/>
            </a:bodyPr>
            <a:lstStyle/>
            <a:p>
              <a:pPr algn="just"/>
              <a:r>
                <a:rPr lang="en-GB" sz="1000" dirty="0">
                  <a:solidFill>
                    <a:srgbClr val="55C2D2"/>
                  </a:solidFill>
                  <a:latin typeface="+mj-lt"/>
                </a:rPr>
                <a:t>Note: We excluded from the graph the countries for which the information is missing for more than 10% of the children/adults. Albania and Georgia have &lt;5 adults seen in 2023 and are excluded from the graph for adults. </a:t>
              </a:r>
            </a:p>
            <a:p>
              <a:pPr algn="just"/>
              <a:r>
                <a:rPr lang="en-GB" sz="1000" dirty="0">
                  <a:solidFill>
                    <a:srgbClr val="55C2D2"/>
                  </a:solidFill>
                  <a:latin typeface="+mj-lt"/>
                </a:rPr>
                <a:t>Ireland and Italy: chronicity for Pseudomonas aeruginosa is defined as: at least 3 or more positive isolates during the last 12 months preceding the last reported culture in 2023. The United Kingdom: chronicity for Pseudomonas aeruginosa is defined as: 3 or more positive isolates during the 12 months preceding the last annual review.</a:t>
              </a:r>
            </a:p>
          </p:txBody>
        </p:sp>
        <p:pic>
          <p:nvPicPr>
            <p:cNvPr id="5" name="Picture 4" descr="A blue hexagon with white and black triangles&#10;&#10;Description automatically generated">
              <a:extLst>
                <a:ext uri="{FF2B5EF4-FFF2-40B4-BE49-F238E27FC236}">
                  <a16:creationId xmlns:a16="http://schemas.microsoft.com/office/drawing/2014/main" id="{F315D5B0-8FC8-1656-09D8-2B017BDE8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83944152-9B66-72B3-B62C-A09D05A27A65}"/>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8" name="Immagine 1995855337">
              <a:extLst>
                <a:ext uri="{FF2B5EF4-FFF2-40B4-BE49-F238E27FC236}">
                  <a16:creationId xmlns:a16="http://schemas.microsoft.com/office/drawing/2014/main" id="{7B2C9DD2-6F3E-FB2E-E43B-9567322F8F5D}"/>
                </a:ext>
              </a:extLst>
            </p:cNvPr>
            <p:cNvPicPr>
              <a:picLocks noChangeAspect="1"/>
            </p:cNvPicPr>
            <p:nvPr/>
          </p:nvPicPr>
          <p:blipFill>
            <a:blip r:embed="rId4">
              <a:extLst>
                <a:ext uri="{28A0092B-C50C-407E-A947-70E740481C1C}">
                  <a14:useLocalDpi xmlns:a14="http://schemas.microsoft.com/office/drawing/2010/main" val="0"/>
                </a:ext>
              </a:extLst>
            </a:blip>
            <a:srcRect b="1383"/>
            <a:stretch/>
          </p:blipFill>
          <p:spPr bwMode="auto">
            <a:xfrm>
              <a:off x="1913859" y="997018"/>
              <a:ext cx="5092997" cy="5016664"/>
            </a:xfrm>
            <a:prstGeom prst="rect">
              <a:avLst/>
            </a:prstGeom>
            <a:noFill/>
            <a:ln>
              <a:noFill/>
            </a:ln>
          </p:spPr>
        </p:pic>
      </p:grpSp>
    </p:spTree>
    <p:extLst>
      <p:ext uri="{BB962C8B-B14F-4D97-AF65-F5344CB8AC3E}">
        <p14:creationId xmlns:p14="http://schemas.microsoft.com/office/powerpoint/2010/main" val="533489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0FF42A0C-8EB5-9716-0826-C167FB093A51}"/>
              </a:ext>
            </a:extLst>
          </p:cNvPr>
          <p:cNvGrpSpPr/>
          <p:nvPr/>
        </p:nvGrpSpPr>
        <p:grpSpPr>
          <a:xfrm>
            <a:off x="0" y="0"/>
            <a:ext cx="9017184" cy="6858000"/>
            <a:chOff x="0" y="0"/>
            <a:chExt cx="9017184"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442602" y="318263"/>
              <a:ext cx="7302677" cy="492443"/>
            </a:xfrm>
            <a:prstGeom prst="rect">
              <a:avLst/>
            </a:prstGeom>
            <a:noFill/>
          </p:spPr>
          <p:txBody>
            <a:bodyPr wrap="square">
              <a:spAutoFit/>
            </a:bodyPr>
            <a:lstStyle/>
            <a:p>
              <a:pPr algn="just"/>
              <a:r>
                <a:rPr lang="en-GB" sz="1300" dirty="0" err="1">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Burkholderia</a:t>
              </a: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 </a:t>
              </a:r>
              <a:r>
                <a:rPr lang="en-GB" sz="1300" dirty="0" err="1">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cepacia</a:t>
              </a: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 complex species belong to the emerging respiratory pathogens, with a prevalence of &gt;5% in some countries.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42603" y="99692"/>
              <a:ext cx="4795338"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5.2</a:t>
              </a:r>
            </a:p>
          </p:txBody>
        </p:sp>
        <p:sp>
          <p:nvSpPr>
            <p:cNvPr id="3" name="TextBox 2">
              <a:extLst>
                <a:ext uri="{FF2B5EF4-FFF2-40B4-BE49-F238E27FC236}">
                  <a16:creationId xmlns:a16="http://schemas.microsoft.com/office/drawing/2014/main" id="{A865EFFA-0A6A-C5EE-3189-32D41E6E3F44}"/>
                </a:ext>
              </a:extLst>
            </p:cNvPr>
            <p:cNvSpPr txBox="1"/>
            <p:nvPr/>
          </p:nvSpPr>
          <p:spPr>
            <a:xfrm>
              <a:off x="744067" y="813833"/>
              <a:ext cx="7921468"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chronic </a:t>
              </a:r>
              <a:r>
                <a:rPr lang="en-GB" sz="1100" kern="100" dirty="0" err="1">
                  <a:solidFill>
                    <a:schemeClr val="tx1">
                      <a:lumMod val="75000"/>
                      <a:lumOff val="25000"/>
                    </a:schemeClr>
                  </a:solidFill>
                  <a:latin typeface="+mj-lt"/>
                  <a:ea typeface="Calibri" panose="020F0502020204030204" pitchFamily="34" charset="0"/>
                  <a:cs typeface="Calibri Light" panose="020F0302020204030204" pitchFamily="34" charset="0"/>
                </a:rPr>
                <a:t>Burkholderia</a:t>
              </a: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 </a:t>
              </a:r>
              <a:r>
                <a:rPr lang="en-GB" sz="1100" kern="100" dirty="0" err="1">
                  <a:solidFill>
                    <a:schemeClr val="tx1">
                      <a:lumMod val="75000"/>
                      <a:lumOff val="25000"/>
                    </a:schemeClr>
                  </a:solidFill>
                  <a:latin typeface="+mj-lt"/>
                  <a:ea typeface="Calibri" panose="020F0502020204030204" pitchFamily="34" charset="0"/>
                  <a:cs typeface="Calibri Light" panose="020F0302020204030204" pitchFamily="34" charset="0"/>
                </a:rPr>
                <a:t>cepacia</a:t>
              </a: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 complex species in people with CF seen in 2023 who have never had a transplant, by country </a:t>
              </a:r>
            </a:p>
          </p:txBody>
        </p:sp>
        <p:sp>
          <p:nvSpPr>
            <p:cNvPr id="2" name="TextBox 1">
              <a:extLst>
                <a:ext uri="{FF2B5EF4-FFF2-40B4-BE49-F238E27FC236}">
                  <a16:creationId xmlns:a16="http://schemas.microsoft.com/office/drawing/2014/main" id="{62A89D6A-31DD-6320-FB7C-A36FD41D7372}"/>
                </a:ext>
              </a:extLst>
            </p:cNvPr>
            <p:cNvSpPr txBox="1"/>
            <p:nvPr/>
          </p:nvSpPr>
          <p:spPr>
            <a:xfrm>
              <a:off x="273653" y="5927848"/>
              <a:ext cx="8743531" cy="738664"/>
            </a:xfrm>
            <a:prstGeom prst="rect">
              <a:avLst/>
            </a:prstGeom>
            <a:noFill/>
          </p:spPr>
          <p:txBody>
            <a:bodyPr wrap="square">
              <a:spAutoFit/>
            </a:bodyPr>
            <a:lstStyle/>
            <a:p>
              <a:pPr algn="just"/>
              <a:r>
                <a:rPr lang="en-GB" sz="1050" dirty="0">
                  <a:solidFill>
                    <a:srgbClr val="55C2D2"/>
                  </a:solidFill>
                  <a:latin typeface="+mj-lt"/>
                </a:rPr>
                <a:t>Note: We excluded from the graph the countries for which the information is missing for more than 10% of the children/adults. Albania and Georgia have &lt;5 adults seen in 2023 and are excluded from the graph for adults.</a:t>
              </a:r>
            </a:p>
            <a:p>
              <a:pPr algn="just"/>
              <a:r>
                <a:rPr lang="en-GB" sz="1050" dirty="0">
                  <a:solidFill>
                    <a:srgbClr val="55C2D2"/>
                  </a:solidFill>
                  <a:latin typeface="+mj-lt"/>
                </a:rPr>
                <a:t>Ireland and Italy: chronicity for Burkholderia cepacia complex is defined as: at least 3 or more positive isolates during the last 12 months preceding the last reported culture in 2023. The United Kingdom: chronicity for Burkholderia cepacia complex is not collected.</a:t>
              </a:r>
            </a:p>
          </p:txBody>
        </p:sp>
        <p:pic>
          <p:nvPicPr>
            <p:cNvPr id="5" name="Picture 4" descr="A blue hexagon with white and black triangles&#10;&#10;Description automatically generated">
              <a:extLst>
                <a:ext uri="{FF2B5EF4-FFF2-40B4-BE49-F238E27FC236}">
                  <a16:creationId xmlns:a16="http://schemas.microsoft.com/office/drawing/2014/main" id="{8FBAC928-3C4C-DE1C-34F6-BFE6053A8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8" name="Text Placeholder 8">
              <a:extLst>
                <a:ext uri="{FF2B5EF4-FFF2-40B4-BE49-F238E27FC236}">
                  <a16:creationId xmlns:a16="http://schemas.microsoft.com/office/drawing/2014/main" id="{31662BC1-D8C8-AB1C-3AC0-50A32D6BFAE6}"/>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33">
              <a:extLst>
                <a:ext uri="{FF2B5EF4-FFF2-40B4-BE49-F238E27FC236}">
                  <a16:creationId xmlns:a16="http://schemas.microsoft.com/office/drawing/2014/main" id="{6FA319B1-1E36-4C36-6AC9-6FEB471C3C8B}"/>
                </a:ext>
              </a:extLst>
            </p:cNvPr>
            <p:cNvPicPr>
              <a:picLocks noChangeAspect="1"/>
            </p:cNvPicPr>
            <p:nvPr/>
          </p:nvPicPr>
          <p:blipFill>
            <a:blip r:embed="rId4">
              <a:extLst>
                <a:ext uri="{28A0092B-C50C-407E-A947-70E740481C1C}">
                  <a14:useLocalDpi xmlns:a14="http://schemas.microsoft.com/office/drawing/2010/main" val="0"/>
                </a:ext>
              </a:extLst>
            </a:blip>
            <a:srcRect b="1930"/>
            <a:stretch/>
          </p:blipFill>
          <p:spPr bwMode="auto">
            <a:xfrm>
              <a:off x="2062715" y="1191329"/>
              <a:ext cx="4859081" cy="4769890"/>
            </a:xfrm>
            <a:prstGeom prst="rect">
              <a:avLst/>
            </a:prstGeom>
            <a:noFill/>
            <a:ln>
              <a:noFill/>
            </a:ln>
          </p:spPr>
        </p:pic>
      </p:grpSp>
    </p:spTree>
    <p:extLst>
      <p:ext uri="{BB962C8B-B14F-4D97-AF65-F5344CB8AC3E}">
        <p14:creationId xmlns:p14="http://schemas.microsoft.com/office/powerpoint/2010/main" val="17259781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2A075B84-7598-165C-41AD-C5FE1BF2C2C0}"/>
              </a:ext>
            </a:extLst>
          </p:cNvPr>
          <p:cNvGrpSpPr/>
          <p:nvPr/>
        </p:nvGrpSpPr>
        <p:grpSpPr>
          <a:xfrm>
            <a:off x="0" y="0"/>
            <a:ext cx="9068574" cy="6858000"/>
            <a:chOff x="0" y="0"/>
            <a:chExt cx="9068574"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4" y="300951"/>
              <a:ext cx="7295929"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Haemophilus influenzae, together with Pseudomonas aeruginosa and Staphylococcus aureus, is the predominant respiratory pathogen in people with CF, though prevalence varies between age and countries.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8238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5.3</a:t>
              </a:r>
            </a:p>
          </p:txBody>
        </p:sp>
        <p:sp>
          <p:nvSpPr>
            <p:cNvPr id="3" name="TextBox 2">
              <a:extLst>
                <a:ext uri="{FF2B5EF4-FFF2-40B4-BE49-F238E27FC236}">
                  <a16:creationId xmlns:a16="http://schemas.microsoft.com/office/drawing/2014/main" id="{A865EFFA-0A6A-C5EE-3189-32D41E6E3F44}"/>
                </a:ext>
              </a:extLst>
            </p:cNvPr>
            <p:cNvSpPr txBox="1"/>
            <p:nvPr/>
          </p:nvSpPr>
          <p:spPr>
            <a:xfrm>
              <a:off x="875191" y="751622"/>
              <a:ext cx="8104004"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Haemophilus influenzae (detected at least one) in people with CF seen in 2023 who have never had a transplant, by country.</a:t>
              </a:r>
            </a:p>
          </p:txBody>
        </p:sp>
        <p:sp>
          <p:nvSpPr>
            <p:cNvPr id="2" name="TextBox 1">
              <a:extLst>
                <a:ext uri="{FF2B5EF4-FFF2-40B4-BE49-F238E27FC236}">
                  <a16:creationId xmlns:a16="http://schemas.microsoft.com/office/drawing/2014/main" id="{62A89D6A-31DD-6320-FB7C-A36FD41D7372}"/>
                </a:ext>
              </a:extLst>
            </p:cNvPr>
            <p:cNvSpPr txBox="1"/>
            <p:nvPr/>
          </p:nvSpPr>
          <p:spPr>
            <a:xfrm>
              <a:off x="53396" y="5911521"/>
              <a:ext cx="9015178" cy="738664"/>
            </a:xfrm>
            <a:prstGeom prst="rect">
              <a:avLst/>
            </a:prstGeom>
            <a:noFill/>
          </p:spPr>
          <p:txBody>
            <a:bodyPr wrap="square">
              <a:spAutoFit/>
            </a:bodyPr>
            <a:lstStyle/>
            <a:p>
              <a:pPr algn="just"/>
              <a:r>
                <a:rPr lang="en-GB" sz="1050" dirty="0">
                  <a:solidFill>
                    <a:srgbClr val="55C2D2"/>
                  </a:solidFill>
                  <a:latin typeface="+mj-lt"/>
                </a:rPr>
                <a:t>Note: We excluded from the graph the countries for which the information is missing for more than 10% of the children/adults. Albania and Georgia have &lt;5 adults seen in 2023 and are excluded from the graph for adults.</a:t>
              </a:r>
            </a:p>
            <a:p>
              <a:pPr algn="just"/>
              <a:r>
                <a:rPr lang="en-GB" sz="1050" dirty="0">
                  <a:solidFill>
                    <a:srgbClr val="55C2D2"/>
                  </a:solidFill>
                  <a:latin typeface="+mj-lt"/>
                </a:rPr>
                <a:t>France and United Kingdom: chronicity for Haemophilus influenza is not collected. Ireland and Italy: chronicity for Haemophilus influenzae is defined as: at least 3 or more positive isolates during the last 12 months preceding the last reported culture in 2023.</a:t>
              </a:r>
            </a:p>
          </p:txBody>
        </p:sp>
        <p:pic>
          <p:nvPicPr>
            <p:cNvPr id="5" name="Picture 4" descr="A blue hexagon with white and black triangles&#10;&#10;Description automatically generated">
              <a:extLst>
                <a:ext uri="{FF2B5EF4-FFF2-40B4-BE49-F238E27FC236}">
                  <a16:creationId xmlns:a16="http://schemas.microsoft.com/office/drawing/2014/main" id="{640D3951-B541-7A68-E87C-4130FF61E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8" name="Text Placeholder 8">
              <a:extLst>
                <a:ext uri="{FF2B5EF4-FFF2-40B4-BE49-F238E27FC236}">
                  <a16:creationId xmlns:a16="http://schemas.microsoft.com/office/drawing/2014/main" id="{20DAEC98-2C8B-4CFC-62E2-0A39EC935013}"/>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1995855339">
              <a:extLst>
                <a:ext uri="{FF2B5EF4-FFF2-40B4-BE49-F238E27FC236}">
                  <a16:creationId xmlns:a16="http://schemas.microsoft.com/office/drawing/2014/main" id="{757F47FF-5EC8-DC06-C77F-40BFC442B7DE}"/>
                </a:ext>
              </a:extLst>
            </p:cNvPr>
            <p:cNvPicPr>
              <a:picLocks noChangeAspect="1"/>
            </p:cNvPicPr>
            <p:nvPr/>
          </p:nvPicPr>
          <p:blipFill>
            <a:blip r:embed="rId4">
              <a:extLst>
                <a:ext uri="{28A0092B-C50C-407E-A947-70E740481C1C}">
                  <a14:useLocalDpi xmlns:a14="http://schemas.microsoft.com/office/drawing/2010/main" val="0"/>
                </a:ext>
              </a:extLst>
            </a:blip>
            <a:srcRect b="1928"/>
            <a:stretch/>
          </p:blipFill>
          <p:spPr bwMode="auto">
            <a:xfrm>
              <a:off x="2082509" y="1066588"/>
              <a:ext cx="5002619" cy="4900375"/>
            </a:xfrm>
            <a:prstGeom prst="rect">
              <a:avLst/>
            </a:prstGeom>
            <a:noFill/>
            <a:ln>
              <a:noFill/>
            </a:ln>
          </p:spPr>
        </p:pic>
      </p:grpSp>
    </p:spTree>
    <p:extLst>
      <p:ext uri="{BB962C8B-B14F-4D97-AF65-F5344CB8AC3E}">
        <p14:creationId xmlns:p14="http://schemas.microsoft.com/office/powerpoint/2010/main" val="24740466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17B647E5-7131-1715-90D9-093B8BF7ADA3}"/>
              </a:ext>
            </a:extLst>
          </p:cNvPr>
          <p:cNvGrpSpPr/>
          <p:nvPr/>
        </p:nvGrpSpPr>
        <p:grpSpPr>
          <a:xfrm>
            <a:off x="0" y="0"/>
            <a:ext cx="9068574" cy="6858000"/>
            <a:chOff x="0" y="0"/>
            <a:chExt cx="9068574" cy="6858000"/>
          </a:xfrm>
        </p:grpSpPr>
        <p:pic>
          <p:nvPicPr>
            <p:cNvPr id="10" name="Immagine 1995855340">
              <a:extLst>
                <a:ext uri="{FF2B5EF4-FFF2-40B4-BE49-F238E27FC236}">
                  <a16:creationId xmlns:a16="http://schemas.microsoft.com/office/drawing/2014/main" id="{17EF4291-FB49-8453-F28A-E69D7A5E72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7526" y="1149879"/>
              <a:ext cx="4906924" cy="4901129"/>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571624" y="300951"/>
              <a:ext cx="7496949"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Staphylococcus aureus, together with Pseudomonas aeruginosa and Haemophilus influenzae, is the predominant respiratory pathogen in people with CF, though prevalence varies by age and between countries.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6" y="8238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5.4</a:t>
              </a:r>
            </a:p>
          </p:txBody>
        </p:sp>
        <p:sp>
          <p:nvSpPr>
            <p:cNvPr id="3" name="TextBox 2">
              <a:extLst>
                <a:ext uri="{FF2B5EF4-FFF2-40B4-BE49-F238E27FC236}">
                  <a16:creationId xmlns:a16="http://schemas.microsoft.com/office/drawing/2014/main" id="{A865EFFA-0A6A-C5EE-3189-32D41E6E3F44}"/>
                </a:ext>
              </a:extLst>
            </p:cNvPr>
            <p:cNvSpPr txBox="1"/>
            <p:nvPr/>
          </p:nvSpPr>
          <p:spPr>
            <a:xfrm>
              <a:off x="924036" y="759116"/>
              <a:ext cx="7295928"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chronic methicillin-sensitive Staphylococcus aureus (MSSA) in people with CF seen in 2023 who have never had a transplant, by country.</a:t>
              </a:r>
            </a:p>
          </p:txBody>
        </p:sp>
        <p:pic>
          <p:nvPicPr>
            <p:cNvPr id="5" name="Picture 4" descr="A blue hexagon with white and black triangles&#10;&#10;Description automatically generated">
              <a:extLst>
                <a:ext uri="{FF2B5EF4-FFF2-40B4-BE49-F238E27FC236}">
                  <a16:creationId xmlns:a16="http://schemas.microsoft.com/office/drawing/2014/main" id="{4230E9CE-B4BB-55C5-5518-D484A78AC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E886003B-BEC6-C0B5-2A15-D07D8F2F7B4C}"/>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TextBox 1">
              <a:extLst>
                <a:ext uri="{FF2B5EF4-FFF2-40B4-BE49-F238E27FC236}">
                  <a16:creationId xmlns:a16="http://schemas.microsoft.com/office/drawing/2014/main" id="{340F29D0-6683-ACD1-6E1F-7E9EA663B40D}"/>
                </a:ext>
              </a:extLst>
            </p:cNvPr>
            <p:cNvSpPr txBox="1"/>
            <p:nvPr/>
          </p:nvSpPr>
          <p:spPr>
            <a:xfrm>
              <a:off x="166861" y="5904847"/>
              <a:ext cx="8901713" cy="900246"/>
            </a:xfrm>
            <a:prstGeom prst="rect">
              <a:avLst/>
            </a:prstGeom>
            <a:noFill/>
          </p:spPr>
          <p:txBody>
            <a:bodyPr wrap="square">
              <a:spAutoFit/>
            </a:bodyPr>
            <a:lstStyle/>
            <a:p>
              <a:pPr algn="just"/>
              <a:r>
                <a:rPr lang="en-GB" sz="1050" dirty="0">
                  <a:solidFill>
                    <a:srgbClr val="55C2D2"/>
                  </a:solidFill>
                  <a:latin typeface="+mj-lt"/>
                </a:rPr>
                <a:t>Note: We excluded from the graph the countries for which the information is missing for more than 10% of the children/adults. Albania and Georgia have &lt;5 adults seen in 2023 and are excluded from the graph for adults.</a:t>
              </a:r>
            </a:p>
            <a:p>
              <a:pPr algn="just"/>
              <a:r>
                <a:rPr lang="en-GB" sz="1050" dirty="0">
                  <a:solidFill>
                    <a:srgbClr val="55C2D2"/>
                  </a:solidFill>
                  <a:latin typeface="+mj-lt"/>
                </a:rPr>
                <a:t>Ireland and Italy: chronicity for Staphylococcus aureus is defined as: at least 3 or more positive isolates during the last 12 months preceding the last reported culture in 2023. United Kingdom: chronicity for Staphylococcus aureus is defined as: 3 or more positives isolates during the 12 months preceding the last annual review. </a:t>
              </a:r>
            </a:p>
          </p:txBody>
        </p:sp>
      </p:grpSp>
    </p:spTree>
    <p:extLst>
      <p:ext uri="{BB962C8B-B14F-4D97-AF65-F5344CB8AC3E}">
        <p14:creationId xmlns:p14="http://schemas.microsoft.com/office/powerpoint/2010/main" val="32903023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0F48BBAE-8D18-6CD6-1112-90EC416E555C}"/>
              </a:ext>
            </a:extLst>
          </p:cNvPr>
          <p:cNvGrpSpPr/>
          <p:nvPr/>
        </p:nvGrpSpPr>
        <p:grpSpPr>
          <a:xfrm>
            <a:off x="0" y="0"/>
            <a:ext cx="9068574" cy="6858000"/>
            <a:chOff x="0" y="0"/>
            <a:chExt cx="9068574" cy="6858000"/>
          </a:xfrm>
        </p:grpSpPr>
        <p:pic>
          <p:nvPicPr>
            <p:cNvPr id="10" name="Immagine 1995855341">
              <a:extLst>
                <a:ext uri="{FF2B5EF4-FFF2-40B4-BE49-F238E27FC236}">
                  <a16:creationId xmlns:a16="http://schemas.microsoft.com/office/drawing/2014/main" id="{A684CD6B-CBD6-3179-3ED1-F3F6EC1093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1691" y="1128791"/>
              <a:ext cx="4938823" cy="4932990"/>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571624" y="300951"/>
              <a:ext cx="7338460"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Prevalence of methicillin-resistant Staphylococcus aureus (MRSA) in the airways is very heterogeneous in people with CF throughout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82380"/>
              <a:ext cx="4818835"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5.5</a:t>
              </a:r>
            </a:p>
          </p:txBody>
        </p:sp>
        <p:sp>
          <p:nvSpPr>
            <p:cNvPr id="3" name="TextBox 2">
              <a:extLst>
                <a:ext uri="{FF2B5EF4-FFF2-40B4-BE49-F238E27FC236}">
                  <a16:creationId xmlns:a16="http://schemas.microsoft.com/office/drawing/2014/main" id="{A865EFFA-0A6A-C5EE-3189-32D41E6E3F44}"/>
                </a:ext>
              </a:extLst>
            </p:cNvPr>
            <p:cNvSpPr txBox="1"/>
            <p:nvPr/>
          </p:nvSpPr>
          <p:spPr>
            <a:xfrm>
              <a:off x="906102" y="750355"/>
              <a:ext cx="8003981"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methicillin-resistant Staphylococcus aureus (MRSA) (detected at least once a year) in people with CF seen in 2023 who have never had a transplant, by country.</a:t>
              </a:r>
            </a:p>
          </p:txBody>
        </p:sp>
        <p:pic>
          <p:nvPicPr>
            <p:cNvPr id="5" name="Picture 4" descr="A blue hexagon with white and black triangles&#10;&#10;Description automatically generated">
              <a:extLst>
                <a:ext uri="{FF2B5EF4-FFF2-40B4-BE49-F238E27FC236}">
                  <a16:creationId xmlns:a16="http://schemas.microsoft.com/office/drawing/2014/main" id="{4580E42E-B317-8221-7C06-C76C5CDA29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B990788B-8211-877C-016E-86260263B5C9}"/>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TextBox 1">
              <a:extLst>
                <a:ext uri="{FF2B5EF4-FFF2-40B4-BE49-F238E27FC236}">
                  <a16:creationId xmlns:a16="http://schemas.microsoft.com/office/drawing/2014/main" id="{C07AD58C-7542-F07C-D15C-CEB654EBABD6}"/>
                </a:ext>
              </a:extLst>
            </p:cNvPr>
            <p:cNvSpPr txBox="1"/>
            <p:nvPr/>
          </p:nvSpPr>
          <p:spPr>
            <a:xfrm>
              <a:off x="166861" y="5931543"/>
              <a:ext cx="8901713" cy="769441"/>
            </a:xfrm>
            <a:prstGeom prst="rect">
              <a:avLst/>
            </a:prstGeom>
            <a:noFill/>
          </p:spPr>
          <p:txBody>
            <a:bodyPr wrap="square">
              <a:spAutoFit/>
            </a:bodyPr>
            <a:lstStyle/>
            <a:p>
              <a:pPr algn="just"/>
              <a:r>
                <a:rPr lang="en-GB" sz="1100" dirty="0">
                  <a:solidFill>
                    <a:srgbClr val="55C2D2"/>
                  </a:solidFill>
                  <a:latin typeface="+mj-lt"/>
                </a:rPr>
                <a:t>Note: We excluded from the graph the countries for which the information is missing for more than 10% of the children/adults. Albania and Georgia have &lt;5 adults seen in 2023 and are excluded from the graph for adults.</a:t>
              </a:r>
            </a:p>
            <a:p>
              <a:pPr algn="just"/>
              <a:r>
                <a:rPr lang="en-GB" sz="1100" dirty="0">
                  <a:solidFill>
                    <a:srgbClr val="55C2D2"/>
                  </a:solidFill>
                  <a:latin typeface="+mj-lt"/>
                </a:rPr>
                <a:t>Ireland and Italy: chronicity for methicillin-resistant Staphylococcus aureus is defined as: at least 3 or more positive isolates during the last 12 months preceding the last reported culture in 2023. United Kingdom: chronicity for methicillin-resistant Staphylococcus aureus is not collected. </a:t>
              </a:r>
            </a:p>
          </p:txBody>
        </p:sp>
      </p:grpSp>
    </p:spTree>
    <p:extLst>
      <p:ext uri="{BB962C8B-B14F-4D97-AF65-F5344CB8AC3E}">
        <p14:creationId xmlns:p14="http://schemas.microsoft.com/office/powerpoint/2010/main" val="3594760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AA4BD174-4A5F-AF1A-F5CA-C671E60F3123}"/>
              </a:ext>
            </a:extLst>
          </p:cNvPr>
          <p:cNvGrpSpPr/>
          <p:nvPr/>
        </p:nvGrpSpPr>
        <p:grpSpPr>
          <a:xfrm>
            <a:off x="0" y="3360"/>
            <a:ext cx="8826884" cy="6854640"/>
            <a:chOff x="0" y="3360"/>
            <a:chExt cx="8826884" cy="6854640"/>
          </a:xfrm>
        </p:grpSpPr>
        <p:pic>
          <p:nvPicPr>
            <p:cNvPr id="2" name="Picture 1" descr="A blue hexagon with white and black triangles&#10;&#10;Description automatically generated">
              <a:extLst>
                <a:ext uri="{FF2B5EF4-FFF2-40B4-BE49-F238E27FC236}">
                  <a16:creationId xmlns:a16="http://schemas.microsoft.com/office/drawing/2014/main" id="{249300EB-D681-7B3F-92C3-D7CE1F1F64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0"/>
              <a:ext cx="1571625" cy="1571625"/>
            </a:xfrm>
            <a:prstGeom prst="rect">
              <a:avLst/>
            </a:prstGeom>
          </p:spPr>
        </p:pic>
        <p:sp>
          <p:nvSpPr>
            <p:cNvPr id="6" name="TextBox 5">
              <a:extLst>
                <a:ext uri="{FF2B5EF4-FFF2-40B4-BE49-F238E27FC236}">
                  <a16:creationId xmlns:a16="http://schemas.microsoft.com/office/drawing/2014/main" id="{1A806116-3061-CA1F-2E89-5033E454FA4A}"/>
                </a:ext>
              </a:extLst>
            </p:cNvPr>
            <p:cNvSpPr txBox="1"/>
            <p:nvPr/>
          </p:nvSpPr>
          <p:spPr>
            <a:xfrm>
              <a:off x="1807459" y="417589"/>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number of people with CF registered in the ECFSPR varies across countries.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807459" y="157389"/>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1.2</a:t>
              </a:r>
            </a:p>
          </p:txBody>
        </p:sp>
        <p:sp>
          <p:nvSpPr>
            <p:cNvPr id="3" name="TextBox 2">
              <a:extLst>
                <a:ext uri="{FF2B5EF4-FFF2-40B4-BE49-F238E27FC236}">
                  <a16:creationId xmlns:a16="http://schemas.microsoft.com/office/drawing/2014/main" id="{A865EFFA-0A6A-C5EE-3189-32D41E6E3F44}"/>
                </a:ext>
              </a:extLst>
            </p:cNvPr>
            <p:cNvSpPr txBox="1"/>
            <p:nvPr/>
          </p:nvSpPr>
          <p:spPr>
            <a:xfrm>
              <a:off x="1152394" y="693948"/>
              <a:ext cx="5461348"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Number of people with CF registered in the ECFSR in 2023.</a:t>
              </a:r>
            </a:p>
          </p:txBody>
        </p:sp>
        <p:sp>
          <p:nvSpPr>
            <p:cNvPr id="8" name="Text Placeholder 8">
              <a:extLst>
                <a:ext uri="{FF2B5EF4-FFF2-40B4-BE49-F238E27FC236}">
                  <a16:creationId xmlns:a16="http://schemas.microsoft.com/office/drawing/2014/main" id="{93C0510C-6294-DD4B-FE07-F4BC32AA2C28}"/>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ctr">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9" name="Immagine 21">
              <a:extLst>
                <a:ext uri="{FF2B5EF4-FFF2-40B4-BE49-F238E27FC236}">
                  <a16:creationId xmlns:a16="http://schemas.microsoft.com/office/drawing/2014/main" id="{CF415BA2-C750-28B8-93ED-F9C3213C48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115" y="1574985"/>
              <a:ext cx="8509769" cy="4066434"/>
            </a:xfrm>
            <a:prstGeom prst="rect">
              <a:avLst/>
            </a:prstGeom>
            <a:noFill/>
            <a:ln>
              <a:noFill/>
            </a:ln>
          </p:spPr>
        </p:pic>
      </p:grpSp>
    </p:spTree>
    <p:extLst>
      <p:ext uri="{BB962C8B-B14F-4D97-AF65-F5344CB8AC3E}">
        <p14:creationId xmlns:p14="http://schemas.microsoft.com/office/powerpoint/2010/main" val="30571822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94165728-5130-98C6-379A-DA10DCCE2E4D}"/>
              </a:ext>
            </a:extLst>
          </p:cNvPr>
          <p:cNvGrpSpPr/>
          <p:nvPr/>
        </p:nvGrpSpPr>
        <p:grpSpPr>
          <a:xfrm>
            <a:off x="0" y="0"/>
            <a:ext cx="9068574" cy="6858000"/>
            <a:chOff x="0" y="0"/>
            <a:chExt cx="9068574" cy="6858000"/>
          </a:xfrm>
        </p:grpSpPr>
        <p:pic>
          <p:nvPicPr>
            <p:cNvPr id="10" name="Immagine 1995855342">
              <a:extLst>
                <a:ext uri="{FF2B5EF4-FFF2-40B4-BE49-F238E27FC236}">
                  <a16:creationId xmlns:a16="http://schemas.microsoft.com/office/drawing/2014/main" id="{ADE3EB77-78F6-6356-D73D-86F33F2815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5880" y="1115101"/>
              <a:ext cx="4918818" cy="4913008"/>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594278" y="300951"/>
              <a:ext cx="7220113"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In the majority of countries, Stenotrophomonas </a:t>
              </a:r>
              <a:r>
                <a:rPr lang="en-GB" sz="1300" dirty="0" err="1">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maltophilia</a:t>
              </a: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 is found in less than 10% in children and adults with CF. </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94279" y="82380"/>
              <a:ext cx="4741122"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5.6</a:t>
              </a:r>
            </a:p>
          </p:txBody>
        </p:sp>
        <p:sp>
          <p:nvSpPr>
            <p:cNvPr id="3" name="TextBox 2">
              <a:extLst>
                <a:ext uri="{FF2B5EF4-FFF2-40B4-BE49-F238E27FC236}">
                  <a16:creationId xmlns:a16="http://schemas.microsoft.com/office/drawing/2014/main" id="{A865EFFA-0A6A-C5EE-3189-32D41E6E3F44}"/>
                </a:ext>
              </a:extLst>
            </p:cNvPr>
            <p:cNvSpPr txBox="1"/>
            <p:nvPr/>
          </p:nvSpPr>
          <p:spPr>
            <a:xfrm>
              <a:off x="956324" y="746119"/>
              <a:ext cx="7858067"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Stenotrophomonas </a:t>
              </a:r>
              <a:r>
                <a:rPr lang="en-GB" sz="1100" kern="100" dirty="0" err="1">
                  <a:solidFill>
                    <a:schemeClr val="tx1">
                      <a:lumMod val="75000"/>
                      <a:lumOff val="25000"/>
                    </a:schemeClr>
                  </a:solidFill>
                  <a:latin typeface="+mj-lt"/>
                  <a:ea typeface="Calibri" panose="020F0502020204030204" pitchFamily="34" charset="0"/>
                  <a:cs typeface="Calibri Light" panose="020F0302020204030204" pitchFamily="34" charset="0"/>
                </a:rPr>
                <a:t>maltophilia</a:t>
              </a: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 (detected at least once a year) in people with CF seen in 2023 who have never had a transplant, by country.</a:t>
              </a:r>
            </a:p>
          </p:txBody>
        </p:sp>
        <p:pic>
          <p:nvPicPr>
            <p:cNvPr id="5" name="Picture 4" descr="A blue hexagon with white and black triangles&#10;&#10;Description automatically generated">
              <a:extLst>
                <a:ext uri="{FF2B5EF4-FFF2-40B4-BE49-F238E27FC236}">
                  <a16:creationId xmlns:a16="http://schemas.microsoft.com/office/drawing/2014/main" id="{E4A7DFE9-3CB0-FDE5-7CF8-EF44BD9C9E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91F3157D-ED27-4DF5-38FA-DC3D4A906ECB}"/>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TextBox 1">
              <a:extLst>
                <a:ext uri="{FF2B5EF4-FFF2-40B4-BE49-F238E27FC236}">
                  <a16:creationId xmlns:a16="http://schemas.microsoft.com/office/drawing/2014/main" id="{76D17DC1-7F45-6D63-EEAE-E76B971A1F96}"/>
                </a:ext>
              </a:extLst>
            </p:cNvPr>
            <p:cNvSpPr txBox="1"/>
            <p:nvPr/>
          </p:nvSpPr>
          <p:spPr>
            <a:xfrm>
              <a:off x="133489" y="5904847"/>
              <a:ext cx="8935085" cy="769441"/>
            </a:xfrm>
            <a:prstGeom prst="rect">
              <a:avLst/>
            </a:prstGeom>
            <a:noFill/>
          </p:spPr>
          <p:txBody>
            <a:bodyPr wrap="square">
              <a:spAutoFit/>
            </a:bodyPr>
            <a:lstStyle/>
            <a:p>
              <a:pPr algn="just"/>
              <a:r>
                <a:rPr lang="en-GB" sz="1100" dirty="0">
                  <a:solidFill>
                    <a:srgbClr val="55C2D2"/>
                  </a:solidFill>
                  <a:latin typeface="+mj-lt"/>
                </a:rPr>
                <a:t>Note: We excluded from the graph the countries for which the information is missing for more than 10% of the children/adults. Albania and Georgia have &lt;5 adults seen in 2023 and are excluded from the graph for adults.</a:t>
              </a:r>
            </a:p>
            <a:p>
              <a:pPr algn="just"/>
              <a:r>
                <a:rPr lang="en-GB" sz="1100" dirty="0">
                  <a:solidFill>
                    <a:srgbClr val="55C2D2"/>
                  </a:solidFill>
                  <a:latin typeface="+mj-lt"/>
                </a:rPr>
                <a:t>Ireland and Italy: chronicity for Stenotrophomonas maltophilia is defined as: at least 3 or more positive isolates during the last 12 months preceding the last reported culture in 2023. United Kingdom: chronicity for Stenotrophomonas maltophilia is not collected. </a:t>
              </a:r>
            </a:p>
          </p:txBody>
        </p:sp>
      </p:grpSp>
    </p:spTree>
    <p:extLst>
      <p:ext uri="{BB962C8B-B14F-4D97-AF65-F5344CB8AC3E}">
        <p14:creationId xmlns:p14="http://schemas.microsoft.com/office/powerpoint/2010/main" val="28521331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8BA021E0-E125-4E56-A17C-EF2B6DBE4883}"/>
              </a:ext>
            </a:extLst>
          </p:cNvPr>
          <p:cNvGrpSpPr/>
          <p:nvPr/>
        </p:nvGrpSpPr>
        <p:grpSpPr>
          <a:xfrm>
            <a:off x="0" y="0"/>
            <a:ext cx="9068574" cy="6858000"/>
            <a:chOff x="0" y="0"/>
            <a:chExt cx="9068574" cy="6858000"/>
          </a:xfrm>
        </p:grpSpPr>
        <p:pic>
          <p:nvPicPr>
            <p:cNvPr id="10" name="Immagine 1995855343">
              <a:extLst>
                <a:ext uri="{FF2B5EF4-FFF2-40B4-BE49-F238E27FC236}">
                  <a16:creationId xmlns:a16="http://schemas.microsoft.com/office/drawing/2014/main" id="{517489A0-FCE1-EE0B-7C84-CC00B56DF7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2716" y="1054574"/>
              <a:ext cx="5018567" cy="5012640"/>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431969" y="218571"/>
              <a:ext cx="7424952"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Achromobacter species can be found in up to 20% of the airways of people with CF, with a higher prevalence in adults.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31970" y="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5.7</a:t>
              </a:r>
            </a:p>
          </p:txBody>
        </p:sp>
        <p:sp>
          <p:nvSpPr>
            <p:cNvPr id="3" name="TextBox 2">
              <a:extLst>
                <a:ext uri="{FF2B5EF4-FFF2-40B4-BE49-F238E27FC236}">
                  <a16:creationId xmlns:a16="http://schemas.microsoft.com/office/drawing/2014/main" id="{A865EFFA-0A6A-C5EE-3189-32D41E6E3F44}"/>
                </a:ext>
              </a:extLst>
            </p:cNvPr>
            <p:cNvSpPr txBox="1"/>
            <p:nvPr/>
          </p:nvSpPr>
          <p:spPr>
            <a:xfrm>
              <a:off x="785812" y="677079"/>
              <a:ext cx="8071109"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Achromobacter species infection (detected at least once a year) in people with CF seen in 2023 who have never had a transplant, by country.</a:t>
              </a:r>
            </a:p>
          </p:txBody>
        </p:sp>
        <p:pic>
          <p:nvPicPr>
            <p:cNvPr id="5" name="Picture 4" descr="A blue hexagon with white and black triangles&#10;&#10;Description automatically generated">
              <a:extLst>
                <a:ext uri="{FF2B5EF4-FFF2-40B4-BE49-F238E27FC236}">
                  <a16:creationId xmlns:a16="http://schemas.microsoft.com/office/drawing/2014/main" id="{060CBF01-6FE7-F8CD-6C6A-9A46974B0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61F86B30-BC07-9651-6DEE-853DF1654809}"/>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TextBox 1">
              <a:extLst>
                <a:ext uri="{FF2B5EF4-FFF2-40B4-BE49-F238E27FC236}">
                  <a16:creationId xmlns:a16="http://schemas.microsoft.com/office/drawing/2014/main" id="{07DA8E49-EAFC-5210-C033-5F86C5F234B7}"/>
                </a:ext>
              </a:extLst>
            </p:cNvPr>
            <p:cNvSpPr txBox="1"/>
            <p:nvPr/>
          </p:nvSpPr>
          <p:spPr>
            <a:xfrm>
              <a:off x="180210" y="5898173"/>
              <a:ext cx="8888364" cy="769441"/>
            </a:xfrm>
            <a:prstGeom prst="rect">
              <a:avLst/>
            </a:prstGeom>
            <a:noFill/>
          </p:spPr>
          <p:txBody>
            <a:bodyPr wrap="square">
              <a:spAutoFit/>
            </a:bodyPr>
            <a:lstStyle/>
            <a:p>
              <a:pPr algn="just"/>
              <a:r>
                <a:rPr lang="en-GB" sz="1100" dirty="0">
                  <a:solidFill>
                    <a:srgbClr val="55C2D2"/>
                  </a:solidFill>
                  <a:latin typeface="+mj-lt"/>
                </a:rPr>
                <a:t>Note: We excluded from the graph the countries for which the information is missing for more than 10% of the children/adults. Albania and Georgia have &lt;5 adults seen in 2023 and are excluded from the graph for adults.</a:t>
              </a:r>
            </a:p>
            <a:p>
              <a:pPr algn="just"/>
              <a:r>
                <a:rPr lang="en-GB" sz="1100" dirty="0">
                  <a:solidFill>
                    <a:srgbClr val="55C2D2"/>
                  </a:solidFill>
                  <a:latin typeface="+mj-lt"/>
                </a:rPr>
                <a:t>Ireland and Italy: chronicity for Achromobacter species is defined as: at least 3 or more positive isolates during the last 12 months preceding the last reported culture in 2023. United Kingdom: chronicity for Achromobacter species  is not collected. </a:t>
              </a:r>
            </a:p>
          </p:txBody>
        </p:sp>
      </p:grpSp>
    </p:spTree>
    <p:extLst>
      <p:ext uri="{BB962C8B-B14F-4D97-AF65-F5344CB8AC3E}">
        <p14:creationId xmlns:p14="http://schemas.microsoft.com/office/powerpoint/2010/main" val="39883046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F9771C11-59D3-1BD4-E954-F02766F79527}"/>
              </a:ext>
            </a:extLst>
          </p:cNvPr>
          <p:cNvGrpSpPr/>
          <p:nvPr/>
        </p:nvGrpSpPr>
        <p:grpSpPr>
          <a:xfrm>
            <a:off x="0" y="0"/>
            <a:ext cx="8527312" cy="6858000"/>
            <a:chOff x="0" y="0"/>
            <a:chExt cx="8527312"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5" y="351754"/>
              <a:ext cx="6955687"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prevalence of chronic Pseudomonas aeruginosa infection has decreased in the CF population in Europe since increased availability of CFTR modulators.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133183"/>
              <a:ext cx="4567485"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5.8</a:t>
              </a:r>
            </a:p>
          </p:txBody>
        </p:sp>
        <p:sp>
          <p:nvSpPr>
            <p:cNvPr id="3" name="TextBox 2">
              <a:extLst>
                <a:ext uri="{FF2B5EF4-FFF2-40B4-BE49-F238E27FC236}">
                  <a16:creationId xmlns:a16="http://schemas.microsoft.com/office/drawing/2014/main" id="{A865EFFA-0A6A-C5EE-3189-32D41E6E3F44}"/>
                </a:ext>
              </a:extLst>
            </p:cNvPr>
            <p:cNvSpPr txBox="1"/>
            <p:nvPr/>
          </p:nvSpPr>
          <p:spPr>
            <a:xfrm>
              <a:off x="881019" y="844197"/>
              <a:ext cx="7146561"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chronic Pseudomonas aeruginosa infection in people with CF, by age group, in 2013, 2018 and 2023.</a:t>
              </a:r>
            </a:p>
          </p:txBody>
        </p:sp>
        <p:pic>
          <p:nvPicPr>
            <p:cNvPr id="2" name="Picture 1" descr="A blue hexagon with white and black triangles&#10;&#10;Description automatically generated">
              <a:extLst>
                <a:ext uri="{FF2B5EF4-FFF2-40B4-BE49-F238E27FC236}">
                  <a16:creationId xmlns:a16="http://schemas.microsoft.com/office/drawing/2014/main" id="{A570898A-0E66-A8C3-DCA1-940E0D297F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74A0DB58-8A0E-317E-429B-727554373B3D}"/>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1995855344">
              <a:extLst>
                <a:ext uri="{FF2B5EF4-FFF2-40B4-BE49-F238E27FC236}">
                  <a16:creationId xmlns:a16="http://schemas.microsoft.com/office/drawing/2014/main" id="{B2371576-D3A0-FFE7-6C7B-8D8EC7A80D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1019" y="1217851"/>
              <a:ext cx="7576434" cy="5421578"/>
            </a:xfrm>
            <a:prstGeom prst="rect">
              <a:avLst/>
            </a:prstGeom>
            <a:noFill/>
            <a:ln>
              <a:noFill/>
            </a:ln>
          </p:spPr>
        </p:pic>
      </p:grpSp>
    </p:spTree>
    <p:extLst>
      <p:ext uri="{BB962C8B-B14F-4D97-AF65-F5344CB8AC3E}">
        <p14:creationId xmlns:p14="http://schemas.microsoft.com/office/powerpoint/2010/main" val="19185055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074408"/>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6</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NUTRITION</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3" name="Grupo 2">
            <a:extLst>
              <a:ext uri="{FF2B5EF4-FFF2-40B4-BE49-F238E27FC236}">
                <a16:creationId xmlns:a16="http://schemas.microsoft.com/office/drawing/2014/main" id="{C8883B93-89D2-6CA9-F7D3-36673EFBB8FC}"/>
              </a:ext>
            </a:extLst>
          </p:cNvPr>
          <p:cNvGrpSpPr/>
          <p:nvPr/>
        </p:nvGrpSpPr>
        <p:grpSpPr>
          <a:xfrm>
            <a:off x="6440562" y="5756188"/>
            <a:ext cx="2703438" cy="1101812"/>
            <a:chOff x="6440562" y="5756188"/>
            <a:chExt cx="2703438" cy="1101812"/>
          </a:xfrm>
        </p:grpSpPr>
        <p:sp>
          <p:nvSpPr>
            <p:cNvPr id="4" name="Sous-titre 2">
              <a:extLst>
                <a:ext uri="{FF2B5EF4-FFF2-40B4-BE49-F238E27FC236}">
                  <a16:creationId xmlns:a16="http://schemas.microsoft.com/office/drawing/2014/main" id="{953BEC9B-3D1C-CE0A-12EE-7E61135AAFF2}"/>
                </a:ext>
              </a:extLst>
            </p:cNvPr>
            <p:cNvSpPr txBox="1">
              <a:spLocks/>
            </p:cNvSpPr>
            <p:nvPr/>
          </p:nvSpPr>
          <p:spPr>
            <a:xfrm>
              <a:off x="6440562" y="6628441"/>
              <a:ext cx="1620223" cy="139836"/>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750" dirty="0" err="1">
                  <a:solidFill>
                    <a:schemeClr val="tx1">
                      <a:lumMod val="65000"/>
                      <a:lumOff val="35000"/>
                    </a:schemeClr>
                  </a:solidFill>
                  <a:latin typeface="Arial" panose="020B0604020202020204" pitchFamily="34" charset="0"/>
                  <a:cs typeface="Arial" panose="020B0604020202020204" pitchFamily="34" charset="0"/>
                </a:rPr>
                <a:t>www.ecfs.eu</a:t>
              </a:r>
              <a:r>
                <a:rPr lang="fr-FR" sz="750" dirty="0">
                  <a:solidFill>
                    <a:schemeClr val="tx1">
                      <a:lumMod val="65000"/>
                      <a:lumOff val="35000"/>
                    </a:schemeClr>
                  </a:solidFill>
                  <a:latin typeface="Arial" panose="020B0604020202020204" pitchFamily="34" charset="0"/>
                  <a:cs typeface="Arial" panose="020B0604020202020204" pitchFamily="34" charset="0"/>
                </a:rPr>
                <a:t>/</a:t>
              </a:r>
              <a:r>
                <a:rPr lang="fr-FR" sz="750" dirty="0" err="1">
                  <a:solidFill>
                    <a:schemeClr val="tx1">
                      <a:lumMod val="65000"/>
                      <a:lumOff val="35000"/>
                    </a:schemeClr>
                  </a:solidFill>
                  <a:latin typeface="Arial" panose="020B0604020202020204" pitchFamily="34" charset="0"/>
                  <a:cs typeface="Arial" panose="020B0604020202020204" pitchFamily="34" charset="0"/>
                </a:rPr>
                <a:t>pr</a:t>
              </a:r>
              <a:endParaRPr lang="fr-FR" sz="75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6" name="Grupo 5">
              <a:extLst>
                <a:ext uri="{FF2B5EF4-FFF2-40B4-BE49-F238E27FC236}">
                  <a16:creationId xmlns:a16="http://schemas.microsoft.com/office/drawing/2014/main" id="{1E46EDD5-4167-2CAF-2A18-8B166DE28F3C}"/>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1D710E25-9722-8799-625E-30490BAB6D48}"/>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AA3A0B6F-C1AB-66C8-A8F4-D14422075437}"/>
                  </a:ext>
                </a:extLst>
              </p:cNvPr>
              <p:cNvPicPr>
                <a:picLocks noChangeAspect="1"/>
              </p:cNvPicPr>
              <p:nvPr/>
            </p:nvPicPr>
            <p:blipFill>
              <a:blip r:embed="rId5"/>
              <a:stretch>
                <a:fillRect/>
              </a:stretch>
            </p:blipFill>
            <p:spPr>
              <a:xfrm>
                <a:off x="7924756" y="4898938"/>
                <a:ext cx="1204934" cy="1062201"/>
              </a:xfrm>
              <a:prstGeom prst="rect">
                <a:avLst/>
              </a:prstGeom>
            </p:spPr>
          </p:pic>
        </p:grpSp>
      </p:grpSp>
    </p:spTree>
    <p:extLst>
      <p:ext uri="{BB962C8B-B14F-4D97-AF65-F5344CB8AC3E}">
        <p14:creationId xmlns:p14="http://schemas.microsoft.com/office/powerpoint/2010/main" val="39870057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B457040A-A72E-A8CA-1C20-B75658962F7D}"/>
              </a:ext>
            </a:extLst>
          </p:cNvPr>
          <p:cNvGrpSpPr/>
          <p:nvPr/>
        </p:nvGrpSpPr>
        <p:grpSpPr>
          <a:xfrm>
            <a:off x="0" y="0"/>
            <a:ext cx="7942521" cy="6858000"/>
            <a:chOff x="0" y="0"/>
            <a:chExt cx="7942521"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5" y="218571"/>
              <a:ext cx="6370896"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In the majority of countries, more than 80% of the people with CF are pancreatic insufficient.</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6" y="0"/>
              <a:ext cx="4395132"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6.1</a:t>
              </a:r>
            </a:p>
          </p:txBody>
        </p:sp>
        <p:sp>
          <p:nvSpPr>
            <p:cNvPr id="3" name="TextBox 2">
              <a:extLst>
                <a:ext uri="{FF2B5EF4-FFF2-40B4-BE49-F238E27FC236}">
                  <a16:creationId xmlns:a16="http://schemas.microsoft.com/office/drawing/2014/main" id="{A865EFFA-0A6A-C5EE-3189-32D41E6E3F44}"/>
                </a:ext>
              </a:extLst>
            </p:cNvPr>
            <p:cNvSpPr txBox="1"/>
            <p:nvPr/>
          </p:nvSpPr>
          <p:spPr>
            <a:xfrm>
              <a:off x="913794" y="514086"/>
              <a:ext cx="6816076"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pancreatic enzymes in 2023 for all people with CF who have never had a transplant, by country.</a:t>
              </a:r>
            </a:p>
          </p:txBody>
        </p:sp>
        <p:pic>
          <p:nvPicPr>
            <p:cNvPr id="2" name="Picture 1" descr="A blue hexagon with white and black triangles&#10;&#10;Description automatically generated">
              <a:extLst>
                <a:ext uri="{FF2B5EF4-FFF2-40B4-BE49-F238E27FC236}">
                  <a16:creationId xmlns:a16="http://schemas.microsoft.com/office/drawing/2014/main" id="{954D9488-0C77-E454-0C7F-8A929339D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89EF9D54-0024-E5AA-5277-6C5F6E47173B}"/>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1995855345">
              <a:extLst>
                <a:ext uri="{FF2B5EF4-FFF2-40B4-BE49-F238E27FC236}">
                  <a16:creationId xmlns:a16="http://schemas.microsoft.com/office/drawing/2014/main" id="{B4163409-2502-7837-37F6-0334703183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5904" y="752663"/>
              <a:ext cx="5552191" cy="5814137"/>
            </a:xfrm>
            <a:prstGeom prst="rect">
              <a:avLst/>
            </a:prstGeom>
            <a:noFill/>
            <a:ln>
              <a:noFill/>
            </a:ln>
          </p:spPr>
        </p:pic>
      </p:grpSp>
    </p:spTree>
    <p:extLst>
      <p:ext uri="{BB962C8B-B14F-4D97-AF65-F5344CB8AC3E}">
        <p14:creationId xmlns:p14="http://schemas.microsoft.com/office/powerpoint/2010/main" val="40520194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hexagon with white and black triangles&#10;&#10;Description automatically generated">
            <a:extLst>
              <a:ext uri="{FF2B5EF4-FFF2-40B4-BE49-F238E27FC236}">
                <a16:creationId xmlns:a16="http://schemas.microsoft.com/office/drawing/2014/main" id="{D4ED1EF2-5F81-1A68-00E5-B35B3731E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grpSp>
        <p:nvGrpSpPr>
          <p:cNvPr id="8" name="Group 7">
            <a:extLst>
              <a:ext uri="{FF2B5EF4-FFF2-40B4-BE49-F238E27FC236}">
                <a16:creationId xmlns:a16="http://schemas.microsoft.com/office/drawing/2014/main" id="{387F6852-1299-E366-962B-F3D926A8ABD2}"/>
              </a:ext>
            </a:extLst>
          </p:cNvPr>
          <p:cNvGrpSpPr/>
          <p:nvPr/>
        </p:nvGrpSpPr>
        <p:grpSpPr>
          <a:xfrm>
            <a:off x="930694" y="138161"/>
            <a:ext cx="7522190" cy="6719839"/>
            <a:chOff x="930694" y="138161"/>
            <a:chExt cx="7522190" cy="6719839"/>
          </a:xfrm>
        </p:grpSpPr>
        <p:sp>
          <p:nvSpPr>
            <p:cNvPr id="6" name="TextBox 5">
              <a:extLst>
                <a:ext uri="{FF2B5EF4-FFF2-40B4-BE49-F238E27FC236}">
                  <a16:creationId xmlns:a16="http://schemas.microsoft.com/office/drawing/2014/main" id="{1A806116-3061-CA1F-2E89-5033E454FA4A}"/>
                </a:ext>
              </a:extLst>
            </p:cNvPr>
            <p:cNvSpPr txBox="1"/>
            <p:nvPr/>
          </p:nvSpPr>
          <p:spPr>
            <a:xfrm>
              <a:off x="1571625" y="362963"/>
              <a:ext cx="6881259"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While the median BMI z-score for children and adolescents with CF in Europe is close to normal for all age groups, a lot of variation amongst the countries can be observed.</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138161"/>
              <a:ext cx="4518611"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6.2</a:t>
              </a:r>
            </a:p>
          </p:txBody>
        </p:sp>
        <p:sp>
          <p:nvSpPr>
            <p:cNvPr id="3" name="TextBox 2">
              <a:extLst>
                <a:ext uri="{FF2B5EF4-FFF2-40B4-BE49-F238E27FC236}">
                  <a16:creationId xmlns:a16="http://schemas.microsoft.com/office/drawing/2014/main" id="{A865EFFA-0A6A-C5EE-3189-32D41E6E3F44}"/>
                </a:ext>
              </a:extLst>
            </p:cNvPr>
            <p:cNvSpPr txBox="1"/>
            <p:nvPr/>
          </p:nvSpPr>
          <p:spPr>
            <a:xfrm>
              <a:off x="930694" y="865900"/>
              <a:ext cx="7522189"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Median z-score for BMI by age group and by country. Children and adolescents with CF aged 2-17 years in 2023 who have never had a transplant.</a:t>
              </a:r>
            </a:p>
          </p:txBody>
        </p:sp>
        <p:sp>
          <p:nvSpPr>
            <p:cNvPr id="11" name="TextBox 10">
              <a:extLst>
                <a:ext uri="{FF2B5EF4-FFF2-40B4-BE49-F238E27FC236}">
                  <a16:creationId xmlns:a16="http://schemas.microsoft.com/office/drawing/2014/main" id="{505ECA10-70C8-B5CF-8F61-7DA0BE62D1A0}"/>
                </a:ext>
              </a:extLst>
            </p:cNvPr>
            <p:cNvSpPr txBox="1"/>
            <p:nvPr/>
          </p:nvSpPr>
          <p:spPr>
            <a:xfrm>
              <a:off x="1742023" y="6183795"/>
              <a:ext cx="5661919" cy="261610"/>
            </a:xfrm>
            <a:prstGeom prst="rect">
              <a:avLst/>
            </a:prstGeom>
            <a:noFill/>
          </p:spPr>
          <p:txBody>
            <a:bodyPr wrap="square">
              <a:spAutoFit/>
            </a:bodyPr>
            <a:lstStyle/>
            <a:p>
              <a:pPr algn="ctr"/>
              <a:r>
                <a:rPr lang="en-GB" sz="1100" dirty="0">
                  <a:solidFill>
                    <a:srgbClr val="55C2D2"/>
                  </a:solidFill>
                  <a:latin typeface="+mj-lt"/>
                </a:rPr>
                <a:t>Note: We excluded from the graph those age groups where the number of individuals was &lt;10.</a:t>
              </a:r>
            </a:p>
          </p:txBody>
        </p:sp>
        <p:sp>
          <p:nvSpPr>
            <p:cNvPr id="5" name="Text Placeholder 8">
              <a:extLst>
                <a:ext uri="{FF2B5EF4-FFF2-40B4-BE49-F238E27FC236}">
                  <a16:creationId xmlns:a16="http://schemas.microsoft.com/office/drawing/2014/main" id="{19798441-8BD4-0990-9405-9B7F35C2E933}"/>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1995855346">
              <a:extLst>
                <a:ext uri="{FF2B5EF4-FFF2-40B4-BE49-F238E27FC236}">
                  <a16:creationId xmlns:a16="http://schemas.microsoft.com/office/drawing/2014/main" id="{8258324D-7FD7-84F1-9305-ED4D6C7271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3405" y="1391450"/>
              <a:ext cx="7169275" cy="4670206"/>
            </a:xfrm>
            <a:prstGeom prst="rect">
              <a:avLst/>
            </a:prstGeom>
            <a:noFill/>
            <a:ln>
              <a:noFill/>
            </a:ln>
          </p:spPr>
        </p:pic>
      </p:grpSp>
    </p:spTree>
    <p:extLst>
      <p:ext uri="{BB962C8B-B14F-4D97-AF65-F5344CB8AC3E}">
        <p14:creationId xmlns:p14="http://schemas.microsoft.com/office/powerpoint/2010/main" val="20266683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AC72B-233C-9E24-5BE4-882E29C3CE3D}"/>
            </a:ext>
          </a:extLst>
        </p:cNvPr>
        <p:cNvGrpSpPr/>
        <p:nvPr/>
      </p:nvGrpSpPr>
      <p:grpSpPr>
        <a:xfrm>
          <a:off x="0" y="0"/>
          <a:ext cx="0" cy="0"/>
          <a:chOff x="0" y="0"/>
          <a:chExt cx="0" cy="0"/>
        </a:xfrm>
      </p:grpSpPr>
      <p:grpSp>
        <p:nvGrpSpPr>
          <p:cNvPr id="28" name="Grupo 27">
            <a:extLst>
              <a:ext uri="{FF2B5EF4-FFF2-40B4-BE49-F238E27FC236}">
                <a16:creationId xmlns:a16="http://schemas.microsoft.com/office/drawing/2014/main" id="{D21820D6-37C3-BB19-A5C6-CC10F4B061F2}"/>
              </a:ext>
            </a:extLst>
          </p:cNvPr>
          <p:cNvGrpSpPr/>
          <p:nvPr/>
        </p:nvGrpSpPr>
        <p:grpSpPr>
          <a:xfrm>
            <a:off x="0" y="0"/>
            <a:ext cx="9006783" cy="6858000"/>
            <a:chOff x="0" y="0"/>
            <a:chExt cx="9006783" cy="6858000"/>
          </a:xfrm>
        </p:grpSpPr>
        <p:pic>
          <p:nvPicPr>
            <p:cNvPr id="2" name="Picture 1" descr="A blue hexagon with white and black triangles&#10;&#10;Description automatically generated">
              <a:extLst>
                <a:ext uri="{FF2B5EF4-FFF2-40B4-BE49-F238E27FC236}">
                  <a16:creationId xmlns:a16="http://schemas.microsoft.com/office/drawing/2014/main" id="{FBD5EBD7-5102-6008-1847-06F20C870C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D356B867-0359-9433-3B00-8965D4ACEF6E}"/>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5" name="CuadroTexto 14">
              <a:extLst>
                <a:ext uri="{FF2B5EF4-FFF2-40B4-BE49-F238E27FC236}">
                  <a16:creationId xmlns:a16="http://schemas.microsoft.com/office/drawing/2014/main" id="{89A1C693-72F6-A455-D20C-A51DE60613EE}"/>
                </a:ext>
              </a:extLst>
            </p:cNvPr>
            <p:cNvSpPr txBox="1"/>
            <p:nvPr/>
          </p:nvSpPr>
          <p:spPr>
            <a:xfrm>
              <a:off x="458314" y="1582397"/>
              <a:ext cx="2477386" cy="261610"/>
            </a:xfrm>
            <a:prstGeom prst="rect">
              <a:avLst/>
            </a:prstGeom>
            <a:noFill/>
          </p:spPr>
          <p:txBody>
            <a:bodyPr wrap="square" rtlCol="0">
              <a:spAutoFit/>
            </a:bodyPr>
            <a:lstStyle/>
            <a:p>
              <a:pPr algn="just"/>
              <a:r>
                <a:rPr lang="en-GB" sz="1100" dirty="0"/>
                <a:t>Quartiles of z-scores for BMI: ALBANIA</a:t>
              </a:r>
            </a:p>
          </p:txBody>
        </p:sp>
        <p:sp>
          <p:nvSpPr>
            <p:cNvPr id="16" name="CuadroTexto 15">
              <a:extLst>
                <a:ext uri="{FF2B5EF4-FFF2-40B4-BE49-F238E27FC236}">
                  <a16:creationId xmlns:a16="http://schemas.microsoft.com/office/drawing/2014/main" id="{B716305E-D1E5-9CD8-0BF2-62153F5DE06F}"/>
                </a:ext>
              </a:extLst>
            </p:cNvPr>
            <p:cNvSpPr txBox="1"/>
            <p:nvPr/>
          </p:nvSpPr>
          <p:spPr>
            <a:xfrm>
              <a:off x="6404072" y="3674665"/>
              <a:ext cx="2477386" cy="261610"/>
            </a:xfrm>
            <a:prstGeom prst="rect">
              <a:avLst/>
            </a:prstGeom>
            <a:noFill/>
          </p:spPr>
          <p:txBody>
            <a:bodyPr wrap="square" rtlCol="0">
              <a:spAutoFit/>
            </a:bodyPr>
            <a:lstStyle/>
            <a:p>
              <a:pPr algn="just"/>
              <a:r>
                <a:rPr lang="en-GB" sz="1100" dirty="0"/>
                <a:t>Quartiles of z-scores for BMI: CROATIA</a:t>
              </a:r>
            </a:p>
          </p:txBody>
        </p:sp>
        <p:sp>
          <p:nvSpPr>
            <p:cNvPr id="17" name="CuadroTexto 16">
              <a:extLst>
                <a:ext uri="{FF2B5EF4-FFF2-40B4-BE49-F238E27FC236}">
                  <a16:creationId xmlns:a16="http://schemas.microsoft.com/office/drawing/2014/main" id="{04693AE0-EA7F-B4B3-1E91-872CEA74FDF8}"/>
                </a:ext>
              </a:extLst>
            </p:cNvPr>
            <p:cNvSpPr txBox="1"/>
            <p:nvPr/>
          </p:nvSpPr>
          <p:spPr>
            <a:xfrm>
              <a:off x="3437041" y="3674665"/>
              <a:ext cx="2477386" cy="261610"/>
            </a:xfrm>
            <a:prstGeom prst="rect">
              <a:avLst/>
            </a:prstGeom>
            <a:noFill/>
          </p:spPr>
          <p:txBody>
            <a:bodyPr wrap="square" rtlCol="0">
              <a:spAutoFit/>
            </a:bodyPr>
            <a:lstStyle/>
            <a:p>
              <a:pPr algn="just"/>
              <a:r>
                <a:rPr lang="en-GB" sz="1100" dirty="0"/>
                <a:t>Quartiles of z-scores for BMI: BULGARIA</a:t>
              </a:r>
            </a:p>
          </p:txBody>
        </p:sp>
        <p:sp>
          <p:nvSpPr>
            <p:cNvPr id="18" name="CuadroTexto 17">
              <a:extLst>
                <a:ext uri="{FF2B5EF4-FFF2-40B4-BE49-F238E27FC236}">
                  <a16:creationId xmlns:a16="http://schemas.microsoft.com/office/drawing/2014/main" id="{7277CA56-770D-1C3E-3C2D-DFEBCE1BF789}"/>
                </a:ext>
              </a:extLst>
            </p:cNvPr>
            <p:cNvSpPr txBox="1"/>
            <p:nvPr/>
          </p:nvSpPr>
          <p:spPr>
            <a:xfrm>
              <a:off x="6259006" y="1539759"/>
              <a:ext cx="2477386" cy="261610"/>
            </a:xfrm>
            <a:prstGeom prst="rect">
              <a:avLst/>
            </a:prstGeom>
            <a:noFill/>
          </p:spPr>
          <p:txBody>
            <a:bodyPr wrap="square" rtlCol="0">
              <a:spAutoFit/>
            </a:bodyPr>
            <a:lstStyle/>
            <a:p>
              <a:pPr algn="just"/>
              <a:r>
                <a:rPr lang="en-GB" sz="1100" dirty="0"/>
                <a:t>Quartiles of z-scores for BMI: AUSTRIA</a:t>
              </a:r>
            </a:p>
          </p:txBody>
        </p:sp>
        <p:sp>
          <p:nvSpPr>
            <p:cNvPr id="19" name="CuadroTexto 18">
              <a:extLst>
                <a:ext uri="{FF2B5EF4-FFF2-40B4-BE49-F238E27FC236}">
                  <a16:creationId xmlns:a16="http://schemas.microsoft.com/office/drawing/2014/main" id="{5A8FEB2D-6678-E4E5-71F5-62E4C1C83CD9}"/>
                </a:ext>
              </a:extLst>
            </p:cNvPr>
            <p:cNvSpPr txBox="1"/>
            <p:nvPr/>
          </p:nvSpPr>
          <p:spPr>
            <a:xfrm>
              <a:off x="3358660" y="1571625"/>
              <a:ext cx="2477386" cy="261610"/>
            </a:xfrm>
            <a:prstGeom prst="rect">
              <a:avLst/>
            </a:prstGeom>
            <a:noFill/>
          </p:spPr>
          <p:txBody>
            <a:bodyPr wrap="square" rtlCol="0">
              <a:spAutoFit/>
            </a:bodyPr>
            <a:lstStyle/>
            <a:p>
              <a:pPr algn="just"/>
              <a:r>
                <a:rPr lang="en-GB" sz="1100" dirty="0"/>
                <a:t>Quartiles of z-scores for BMI: ARMENIA</a:t>
              </a:r>
            </a:p>
          </p:txBody>
        </p:sp>
        <p:sp>
          <p:nvSpPr>
            <p:cNvPr id="20" name="CuadroTexto 19">
              <a:extLst>
                <a:ext uri="{FF2B5EF4-FFF2-40B4-BE49-F238E27FC236}">
                  <a16:creationId xmlns:a16="http://schemas.microsoft.com/office/drawing/2014/main" id="{44E24B9C-CF63-CE9E-F661-76966D4DD8DA}"/>
                </a:ext>
              </a:extLst>
            </p:cNvPr>
            <p:cNvSpPr txBox="1"/>
            <p:nvPr/>
          </p:nvSpPr>
          <p:spPr>
            <a:xfrm>
              <a:off x="528761" y="3674665"/>
              <a:ext cx="2477386" cy="261610"/>
            </a:xfrm>
            <a:prstGeom prst="rect">
              <a:avLst/>
            </a:prstGeom>
            <a:noFill/>
          </p:spPr>
          <p:txBody>
            <a:bodyPr wrap="square" rtlCol="0">
              <a:spAutoFit/>
            </a:bodyPr>
            <a:lstStyle/>
            <a:p>
              <a:pPr algn="just"/>
              <a:r>
                <a:rPr lang="en-GB" sz="1100" dirty="0"/>
                <a:t>Quartiles of z-scores for BMI: BELARUS</a:t>
              </a:r>
            </a:p>
          </p:txBody>
        </p:sp>
        <p:sp>
          <p:nvSpPr>
            <p:cNvPr id="4" name="TextBox 5">
              <a:extLst>
                <a:ext uri="{FF2B5EF4-FFF2-40B4-BE49-F238E27FC236}">
                  <a16:creationId xmlns:a16="http://schemas.microsoft.com/office/drawing/2014/main" id="{F6F1A90B-1309-F564-130B-24C3A4DF457F}"/>
                </a:ext>
              </a:extLst>
            </p:cNvPr>
            <p:cNvSpPr txBox="1"/>
            <p:nvPr/>
          </p:nvSpPr>
          <p:spPr>
            <a:xfrm>
              <a:off x="1571625" y="333859"/>
              <a:ext cx="6785566"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median BMI of children and adolescents with CF is influenced by age and country of residence.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9" name="TextBox 6">
              <a:extLst>
                <a:ext uri="{FF2B5EF4-FFF2-40B4-BE49-F238E27FC236}">
                  <a16:creationId xmlns:a16="http://schemas.microsoft.com/office/drawing/2014/main" id="{258D2614-BB1B-635E-43E4-5621EA93F43C}"/>
                </a:ext>
              </a:extLst>
            </p:cNvPr>
            <p:cNvSpPr txBox="1"/>
            <p:nvPr/>
          </p:nvSpPr>
          <p:spPr>
            <a:xfrm>
              <a:off x="1571625" y="115288"/>
              <a:ext cx="4455774"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6.3</a:t>
              </a:r>
            </a:p>
          </p:txBody>
        </p:sp>
        <p:sp>
          <p:nvSpPr>
            <p:cNvPr id="21" name="TextBox 2">
              <a:extLst>
                <a:ext uri="{FF2B5EF4-FFF2-40B4-BE49-F238E27FC236}">
                  <a16:creationId xmlns:a16="http://schemas.microsoft.com/office/drawing/2014/main" id="{2E15D6DE-69AF-C2CE-05C6-D18A78B51D62}"/>
                </a:ext>
              </a:extLst>
            </p:cNvPr>
            <p:cNvSpPr txBox="1"/>
            <p:nvPr/>
          </p:nvSpPr>
          <p:spPr>
            <a:xfrm>
              <a:off x="923717" y="606241"/>
              <a:ext cx="7316516"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Quartiles of z-scores for BMI by age group and country. Children and adolescents with CF aged 2-17 years in 2022 who have never had a transplant.</a:t>
              </a:r>
            </a:p>
          </p:txBody>
        </p:sp>
        <p:pic>
          <p:nvPicPr>
            <p:cNvPr id="22" name="Immagine 31">
              <a:extLst>
                <a:ext uri="{FF2B5EF4-FFF2-40B4-BE49-F238E27FC236}">
                  <a16:creationId xmlns:a16="http://schemas.microsoft.com/office/drawing/2014/main" id="{05EDEC33-697B-94C5-4883-74E29EDC94B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732" y="1801369"/>
              <a:ext cx="2868930" cy="1724025"/>
            </a:xfrm>
            <a:prstGeom prst="rect">
              <a:avLst/>
            </a:prstGeom>
            <a:noFill/>
            <a:ln>
              <a:noFill/>
            </a:ln>
          </p:spPr>
        </p:pic>
        <p:pic>
          <p:nvPicPr>
            <p:cNvPr id="23" name="Immagine 58">
              <a:extLst>
                <a:ext uri="{FF2B5EF4-FFF2-40B4-BE49-F238E27FC236}">
                  <a16:creationId xmlns:a16="http://schemas.microsoft.com/office/drawing/2014/main" id="{479B4D0D-AB47-D13B-8330-0D15E1EFF65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9343" y="1801369"/>
              <a:ext cx="2868930" cy="1724025"/>
            </a:xfrm>
            <a:prstGeom prst="rect">
              <a:avLst/>
            </a:prstGeom>
            <a:noFill/>
            <a:ln>
              <a:noFill/>
            </a:ln>
          </p:spPr>
        </p:pic>
        <p:pic>
          <p:nvPicPr>
            <p:cNvPr id="24" name="Immagine 967428974">
              <a:extLst>
                <a:ext uri="{FF2B5EF4-FFF2-40B4-BE49-F238E27FC236}">
                  <a16:creationId xmlns:a16="http://schemas.microsoft.com/office/drawing/2014/main" id="{00CC2222-60D3-AE5E-19E0-0AB2556D407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7399" y="1833235"/>
              <a:ext cx="2868930" cy="1724025"/>
            </a:xfrm>
            <a:prstGeom prst="rect">
              <a:avLst/>
            </a:prstGeom>
            <a:noFill/>
            <a:ln>
              <a:noFill/>
            </a:ln>
          </p:spPr>
        </p:pic>
        <p:pic>
          <p:nvPicPr>
            <p:cNvPr id="25" name="Immagine 967428975">
              <a:extLst>
                <a:ext uri="{FF2B5EF4-FFF2-40B4-BE49-F238E27FC236}">
                  <a16:creationId xmlns:a16="http://schemas.microsoft.com/office/drawing/2014/main" id="{E3E1FFA5-DC0A-3BEE-A398-1B6655AFB9D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542" y="3936274"/>
              <a:ext cx="2868930" cy="1724025"/>
            </a:xfrm>
            <a:prstGeom prst="rect">
              <a:avLst/>
            </a:prstGeom>
            <a:noFill/>
            <a:ln>
              <a:noFill/>
            </a:ln>
          </p:spPr>
        </p:pic>
        <p:pic>
          <p:nvPicPr>
            <p:cNvPr id="26" name="Immagine 967428976">
              <a:extLst>
                <a:ext uri="{FF2B5EF4-FFF2-40B4-BE49-F238E27FC236}">
                  <a16:creationId xmlns:a16="http://schemas.microsoft.com/office/drawing/2014/main" id="{8182A3B1-ACC7-3596-2CC2-B13E8672BB7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7535" y="3936274"/>
              <a:ext cx="2868930" cy="1724025"/>
            </a:xfrm>
            <a:prstGeom prst="rect">
              <a:avLst/>
            </a:prstGeom>
            <a:noFill/>
            <a:ln>
              <a:noFill/>
            </a:ln>
          </p:spPr>
        </p:pic>
        <p:pic>
          <p:nvPicPr>
            <p:cNvPr id="27" name="Immagine 967428977">
              <a:extLst>
                <a:ext uri="{FF2B5EF4-FFF2-40B4-BE49-F238E27FC236}">
                  <a16:creationId xmlns:a16="http://schemas.microsoft.com/office/drawing/2014/main" id="{B84057C0-302B-A739-C806-AB2892AD264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37853" y="3936274"/>
              <a:ext cx="2868930" cy="1724025"/>
            </a:xfrm>
            <a:prstGeom prst="rect">
              <a:avLst/>
            </a:prstGeom>
            <a:noFill/>
            <a:ln>
              <a:noFill/>
            </a:ln>
          </p:spPr>
        </p:pic>
      </p:grpSp>
    </p:spTree>
    <p:extLst>
      <p:ext uri="{BB962C8B-B14F-4D97-AF65-F5344CB8AC3E}">
        <p14:creationId xmlns:p14="http://schemas.microsoft.com/office/powerpoint/2010/main" val="32132589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6CA75-AD38-9B1F-510E-4D43C91267FB}"/>
            </a:ext>
          </a:extLst>
        </p:cNvPr>
        <p:cNvGrpSpPr/>
        <p:nvPr/>
      </p:nvGrpSpPr>
      <p:grpSpPr>
        <a:xfrm>
          <a:off x="0" y="0"/>
          <a:ext cx="0" cy="0"/>
          <a:chOff x="0" y="0"/>
          <a:chExt cx="0" cy="0"/>
        </a:xfrm>
      </p:grpSpPr>
      <p:grpSp>
        <p:nvGrpSpPr>
          <p:cNvPr id="12" name="Grupo 11">
            <a:extLst>
              <a:ext uri="{FF2B5EF4-FFF2-40B4-BE49-F238E27FC236}">
                <a16:creationId xmlns:a16="http://schemas.microsoft.com/office/drawing/2014/main" id="{20405182-973E-F592-A026-00B23D11EA83}"/>
              </a:ext>
            </a:extLst>
          </p:cNvPr>
          <p:cNvGrpSpPr/>
          <p:nvPr/>
        </p:nvGrpSpPr>
        <p:grpSpPr>
          <a:xfrm>
            <a:off x="0" y="0"/>
            <a:ext cx="9068340" cy="6858000"/>
            <a:chOff x="0" y="0"/>
            <a:chExt cx="9068340" cy="6858000"/>
          </a:xfrm>
        </p:grpSpPr>
        <p:pic>
          <p:nvPicPr>
            <p:cNvPr id="2" name="Picture 1" descr="A blue hexagon with white and black triangles&#10;&#10;Description automatically generated">
              <a:extLst>
                <a:ext uri="{FF2B5EF4-FFF2-40B4-BE49-F238E27FC236}">
                  <a16:creationId xmlns:a16="http://schemas.microsoft.com/office/drawing/2014/main" id="{D9B50D0E-F23F-0C92-F112-85E0B1F22D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0357A884-9270-5C44-BED5-E0003314EB2C}"/>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5" name="CuadroTexto 14">
              <a:extLst>
                <a:ext uri="{FF2B5EF4-FFF2-40B4-BE49-F238E27FC236}">
                  <a16:creationId xmlns:a16="http://schemas.microsoft.com/office/drawing/2014/main" id="{779C96F8-46F6-FD94-A035-A32B05BAD951}"/>
                </a:ext>
              </a:extLst>
            </p:cNvPr>
            <p:cNvSpPr txBox="1"/>
            <p:nvPr/>
          </p:nvSpPr>
          <p:spPr>
            <a:xfrm>
              <a:off x="247671" y="1582397"/>
              <a:ext cx="2868930" cy="261610"/>
            </a:xfrm>
            <a:prstGeom prst="rect">
              <a:avLst/>
            </a:prstGeom>
            <a:noFill/>
          </p:spPr>
          <p:txBody>
            <a:bodyPr wrap="square" rtlCol="0">
              <a:spAutoFit/>
            </a:bodyPr>
            <a:lstStyle/>
            <a:p>
              <a:pPr algn="just"/>
              <a:r>
                <a:rPr lang="en-GB" sz="1100" dirty="0"/>
                <a:t>Quartiles of z-scores for BMI:CZECH REPUBLIC</a:t>
              </a:r>
            </a:p>
          </p:txBody>
        </p:sp>
        <p:sp>
          <p:nvSpPr>
            <p:cNvPr id="16" name="CuadroTexto 15">
              <a:extLst>
                <a:ext uri="{FF2B5EF4-FFF2-40B4-BE49-F238E27FC236}">
                  <a16:creationId xmlns:a16="http://schemas.microsoft.com/office/drawing/2014/main" id="{743EF1BD-E7C6-CB85-B61D-A2C38F82F758}"/>
                </a:ext>
              </a:extLst>
            </p:cNvPr>
            <p:cNvSpPr txBox="1"/>
            <p:nvPr/>
          </p:nvSpPr>
          <p:spPr>
            <a:xfrm>
              <a:off x="6404072" y="3674665"/>
              <a:ext cx="2477386" cy="261610"/>
            </a:xfrm>
            <a:prstGeom prst="rect">
              <a:avLst/>
            </a:prstGeom>
            <a:noFill/>
          </p:spPr>
          <p:txBody>
            <a:bodyPr wrap="square" rtlCol="0">
              <a:spAutoFit/>
            </a:bodyPr>
            <a:lstStyle/>
            <a:p>
              <a:pPr algn="just"/>
              <a:r>
                <a:rPr lang="en-GB" sz="1100" dirty="0"/>
                <a:t>Quartiles of z-scores for BMI: GEORGIA</a:t>
              </a:r>
            </a:p>
          </p:txBody>
        </p:sp>
        <p:sp>
          <p:nvSpPr>
            <p:cNvPr id="17" name="CuadroTexto 16">
              <a:extLst>
                <a:ext uri="{FF2B5EF4-FFF2-40B4-BE49-F238E27FC236}">
                  <a16:creationId xmlns:a16="http://schemas.microsoft.com/office/drawing/2014/main" id="{58E7233B-71B1-C4BD-DC82-2DF7880BC3EA}"/>
                </a:ext>
              </a:extLst>
            </p:cNvPr>
            <p:cNvSpPr txBox="1"/>
            <p:nvPr/>
          </p:nvSpPr>
          <p:spPr>
            <a:xfrm>
              <a:off x="3437041" y="3674665"/>
              <a:ext cx="2477386" cy="261610"/>
            </a:xfrm>
            <a:prstGeom prst="rect">
              <a:avLst/>
            </a:prstGeom>
            <a:noFill/>
          </p:spPr>
          <p:txBody>
            <a:bodyPr wrap="square" rtlCol="0">
              <a:spAutoFit/>
            </a:bodyPr>
            <a:lstStyle/>
            <a:p>
              <a:pPr algn="just"/>
              <a:r>
                <a:rPr lang="en-GB" sz="1100" dirty="0"/>
                <a:t>Quartiles of z-scores for BMI: FRANCE</a:t>
              </a:r>
            </a:p>
          </p:txBody>
        </p:sp>
        <p:sp>
          <p:nvSpPr>
            <p:cNvPr id="18" name="CuadroTexto 17">
              <a:extLst>
                <a:ext uri="{FF2B5EF4-FFF2-40B4-BE49-F238E27FC236}">
                  <a16:creationId xmlns:a16="http://schemas.microsoft.com/office/drawing/2014/main" id="{A3406D1A-C67E-97ED-D130-666A71E5531D}"/>
                </a:ext>
              </a:extLst>
            </p:cNvPr>
            <p:cNvSpPr txBox="1"/>
            <p:nvPr/>
          </p:nvSpPr>
          <p:spPr>
            <a:xfrm>
              <a:off x="6259006" y="1539759"/>
              <a:ext cx="2477386" cy="261610"/>
            </a:xfrm>
            <a:prstGeom prst="rect">
              <a:avLst/>
            </a:prstGeom>
            <a:noFill/>
          </p:spPr>
          <p:txBody>
            <a:bodyPr wrap="square" rtlCol="0">
              <a:spAutoFit/>
            </a:bodyPr>
            <a:lstStyle/>
            <a:p>
              <a:pPr algn="just"/>
              <a:r>
                <a:rPr lang="en-GB" sz="1100" dirty="0"/>
                <a:t>Quartiles of z-scores for BMI: ESTONIA</a:t>
              </a:r>
            </a:p>
          </p:txBody>
        </p:sp>
        <p:sp>
          <p:nvSpPr>
            <p:cNvPr id="19" name="CuadroTexto 18">
              <a:extLst>
                <a:ext uri="{FF2B5EF4-FFF2-40B4-BE49-F238E27FC236}">
                  <a16:creationId xmlns:a16="http://schemas.microsoft.com/office/drawing/2014/main" id="{EA5937D7-D203-5CD0-7899-CB4B8C6B251C}"/>
                </a:ext>
              </a:extLst>
            </p:cNvPr>
            <p:cNvSpPr txBox="1"/>
            <p:nvPr/>
          </p:nvSpPr>
          <p:spPr>
            <a:xfrm>
              <a:off x="3358660" y="1571625"/>
              <a:ext cx="2477386" cy="261610"/>
            </a:xfrm>
            <a:prstGeom prst="rect">
              <a:avLst/>
            </a:prstGeom>
            <a:noFill/>
          </p:spPr>
          <p:txBody>
            <a:bodyPr wrap="square" rtlCol="0">
              <a:spAutoFit/>
            </a:bodyPr>
            <a:lstStyle/>
            <a:p>
              <a:pPr algn="just"/>
              <a:r>
                <a:rPr lang="en-GB" sz="1100" dirty="0"/>
                <a:t>Quartiles of z-scores for BMI: DENMARK</a:t>
              </a:r>
            </a:p>
          </p:txBody>
        </p:sp>
        <p:sp>
          <p:nvSpPr>
            <p:cNvPr id="20" name="CuadroTexto 19">
              <a:extLst>
                <a:ext uri="{FF2B5EF4-FFF2-40B4-BE49-F238E27FC236}">
                  <a16:creationId xmlns:a16="http://schemas.microsoft.com/office/drawing/2014/main" id="{2CDB8E3D-B1F4-1C69-75AA-C3437F2884F3}"/>
                </a:ext>
              </a:extLst>
            </p:cNvPr>
            <p:cNvSpPr txBox="1"/>
            <p:nvPr/>
          </p:nvSpPr>
          <p:spPr>
            <a:xfrm>
              <a:off x="528761" y="3674665"/>
              <a:ext cx="2477386" cy="261610"/>
            </a:xfrm>
            <a:prstGeom prst="rect">
              <a:avLst/>
            </a:prstGeom>
            <a:noFill/>
          </p:spPr>
          <p:txBody>
            <a:bodyPr wrap="square" rtlCol="0">
              <a:spAutoFit/>
            </a:bodyPr>
            <a:lstStyle/>
            <a:p>
              <a:pPr algn="just"/>
              <a:r>
                <a:rPr lang="en-GB" sz="1100" dirty="0"/>
                <a:t>Quartiles of z-scores for BMI: FINLAND</a:t>
              </a:r>
            </a:p>
          </p:txBody>
        </p:sp>
        <p:sp>
          <p:nvSpPr>
            <p:cNvPr id="4" name="TextBox 5">
              <a:extLst>
                <a:ext uri="{FF2B5EF4-FFF2-40B4-BE49-F238E27FC236}">
                  <a16:creationId xmlns:a16="http://schemas.microsoft.com/office/drawing/2014/main" id="{3480F8D8-A075-17D5-2C81-C4940FB740C5}"/>
                </a:ext>
              </a:extLst>
            </p:cNvPr>
            <p:cNvSpPr txBox="1"/>
            <p:nvPr/>
          </p:nvSpPr>
          <p:spPr>
            <a:xfrm>
              <a:off x="1571625" y="333859"/>
              <a:ext cx="6785566"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median BMI of children and adolescents with CF is influenced by age and country of residence.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9" name="TextBox 6">
              <a:extLst>
                <a:ext uri="{FF2B5EF4-FFF2-40B4-BE49-F238E27FC236}">
                  <a16:creationId xmlns:a16="http://schemas.microsoft.com/office/drawing/2014/main" id="{ABF42A0C-C315-A316-FCE2-931A53BD4EBB}"/>
                </a:ext>
              </a:extLst>
            </p:cNvPr>
            <p:cNvSpPr txBox="1"/>
            <p:nvPr/>
          </p:nvSpPr>
          <p:spPr>
            <a:xfrm>
              <a:off x="1571625" y="115288"/>
              <a:ext cx="4455774"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6.3</a:t>
              </a:r>
            </a:p>
          </p:txBody>
        </p:sp>
        <p:sp>
          <p:nvSpPr>
            <p:cNvPr id="21" name="TextBox 2">
              <a:extLst>
                <a:ext uri="{FF2B5EF4-FFF2-40B4-BE49-F238E27FC236}">
                  <a16:creationId xmlns:a16="http://schemas.microsoft.com/office/drawing/2014/main" id="{7BCF6A5A-EA5E-9EFA-9F23-DDDC3492BFCB}"/>
                </a:ext>
              </a:extLst>
            </p:cNvPr>
            <p:cNvSpPr txBox="1"/>
            <p:nvPr/>
          </p:nvSpPr>
          <p:spPr>
            <a:xfrm>
              <a:off x="923717" y="606241"/>
              <a:ext cx="7316516"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Quartiles of z-scores for BMI by age group and country. Children and adolescents with CF aged 2-17 years in 2022 who have never had a transplant.</a:t>
              </a:r>
            </a:p>
          </p:txBody>
        </p:sp>
        <p:pic>
          <p:nvPicPr>
            <p:cNvPr id="3" name="Immagine 967428978">
              <a:extLst>
                <a:ext uri="{FF2B5EF4-FFF2-40B4-BE49-F238E27FC236}">
                  <a16:creationId xmlns:a16="http://schemas.microsoft.com/office/drawing/2014/main" id="{68472FBE-CFB0-6265-E0FA-9C98589142B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262" y="1845518"/>
              <a:ext cx="2847340" cy="1720215"/>
            </a:xfrm>
            <a:prstGeom prst="rect">
              <a:avLst/>
            </a:prstGeom>
            <a:noFill/>
            <a:ln>
              <a:noFill/>
            </a:ln>
          </p:spPr>
        </p:pic>
        <p:pic>
          <p:nvPicPr>
            <p:cNvPr id="6" name="Immagine 967428979">
              <a:extLst>
                <a:ext uri="{FF2B5EF4-FFF2-40B4-BE49-F238E27FC236}">
                  <a16:creationId xmlns:a16="http://schemas.microsoft.com/office/drawing/2014/main" id="{0114A4F7-224B-6EEC-1722-996350F3AF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472" y="1844007"/>
              <a:ext cx="2851150" cy="1724025"/>
            </a:xfrm>
            <a:prstGeom prst="rect">
              <a:avLst/>
            </a:prstGeom>
            <a:noFill/>
            <a:ln>
              <a:noFill/>
            </a:ln>
          </p:spPr>
        </p:pic>
        <p:pic>
          <p:nvPicPr>
            <p:cNvPr id="7" name="Immagine 967428980">
              <a:extLst>
                <a:ext uri="{FF2B5EF4-FFF2-40B4-BE49-F238E27FC236}">
                  <a16:creationId xmlns:a16="http://schemas.microsoft.com/office/drawing/2014/main" id="{77D91DC0-21A2-3458-F9F2-1411F23F59F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8105" y="1844007"/>
              <a:ext cx="2851150" cy="1724025"/>
            </a:xfrm>
            <a:prstGeom prst="rect">
              <a:avLst/>
            </a:prstGeom>
            <a:noFill/>
            <a:ln>
              <a:noFill/>
            </a:ln>
          </p:spPr>
        </p:pic>
        <p:pic>
          <p:nvPicPr>
            <p:cNvPr id="8" name="Immagine 967428981">
              <a:extLst>
                <a:ext uri="{FF2B5EF4-FFF2-40B4-BE49-F238E27FC236}">
                  <a16:creationId xmlns:a16="http://schemas.microsoft.com/office/drawing/2014/main" id="{6B93C6EA-A2D4-24B9-1F18-2602584FFC2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069" y="3936273"/>
              <a:ext cx="2851150" cy="1724025"/>
            </a:xfrm>
            <a:prstGeom prst="rect">
              <a:avLst/>
            </a:prstGeom>
            <a:noFill/>
            <a:ln>
              <a:noFill/>
            </a:ln>
          </p:spPr>
        </p:pic>
        <p:pic>
          <p:nvPicPr>
            <p:cNvPr id="10" name="Immagine 967428982">
              <a:extLst>
                <a:ext uri="{FF2B5EF4-FFF2-40B4-BE49-F238E27FC236}">
                  <a16:creationId xmlns:a16="http://schemas.microsoft.com/office/drawing/2014/main" id="{CC9D56E5-82FD-A9BA-03F9-703811BD89C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9461" y="3936272"/>
              <a:ext cx="2851150" cy="1724025"/>
            </a:xfrm>
            <a:prstGeom prst="rect">
              <a:avLst/>
            </a:prstGeom>
            <a:noFill/>
            <a:ln>
              <a:noFill/>
            </a:ln>
          </p:spPr>
        </p:pic>
        <p:pic>
          <p:nvPicPr>
            <p:cNvPr id="11" name="Immagine 967428983">
              <a:extLst>
                <a:ext uri="{FF2B5EF4-FFF2-40B4-BE49-F238E27FC236}">
                  <a16:creationId xmlns:a16="http://schemas.microsoft.com/office/drawing/2014/main" id="{EF9DE97A-4D3B-C125-D6C2-CFC792B0ECE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17190" y="3941588"/>
              <a:ext cx="2851150" cy="1724025"/>
            </a:xfrm>
            <a:prstGeom prst="rect">
              <a:avLst/>
            </a:prstGeom>
            <a:noFill/>
            <a:ln>
              <a:noFill/>
            </a:ln>
          </p:spPr>
        </p:pic>
      </p:grpSp>
    </p:spTree>
    <p:extLst>
      <p:ext uri="{BB962C8B-B14F-4D97-AF65-F5344CB8AC3E}">
        <p14:creationId xmlns:p14="http://schemas.microsoft.com/office/powerpoint/2010/main" val="37905161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6AE16-FED1-F37B-4CA8-C9DC8D2745A0}"/>
            </a:ext>
          </a:extLst>
        </p:cNvPr>
        <p:cNvGrpSpPr/>
        <p:nvPr/>
      </p:nvGrpSpPr>
      <p:grpSpPr>
        <a:xfrm>
          <a:off x="0" y="0"/>
          <a:ext cx="0" cy="0"/>
          <a:chOff x="0" y="0"/>
          <a:chExt cx="0" cy="0"/>
        </a:xfrm>
      </p:grpSpPr>
      <p:grpSp>
        <p:nvGrpSpPr>
          <p:cNvPr id="12" name="Grupo 11">
            <a:extLst>
              <a:ext uri="{FF2B5EF4-FFF2-40B4-BE49-F238E27FC236}">
                <a16:creationId xmlns:a16="http://schemas.microsoft.com/office/drawing/2014/main" id="{FF38EE49-7BBF-3342-1427-BE888F5C3C72}"/>
              </a:ext>
            </a:extLst>
          </p:cNvPr>
          <p:cNvGrpSpPr/>
          <p:nvPr/>
        </p:nvGrpSpPr>
        <p:grpSpPr>
          <a:xfrm>
            <a:off x="0" y="0"/>
            <a:ext cx="9068340" cy="6858000"/>
            <a:chOff x="0" y="0"/>
            <a:chExt cx="9068340" cy="6858000"/>
          </a:xfrm>
        </p:grpSpPr>
        <p:pic>
          <p:nvPicPr>
            <p:cNvPr id="2" name="Picture 1" descr="A blue hexagon with white and black triangles&#10;&#10;Description automatically generated">
              <a:extLst>
                <a:ext uri="{FF2B5EF4-FFF2-40B4-BE49-F238E27FC236}">
                  <a16:creationId xmlns:a16="http://schemas.microsoft.com/office/drawing/2014/main" id="{224EE086-E78D-CF14-209D-E52D8841A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4BD34165-97C0-69B5-40B5-1EBC97DB0E81}"/>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5" name="CuadroTexto 14">
              <a:extLst>
                <a:ext uri="{FF2B5EF4-FFF2-40B4-BE49-F238E27FC236}">
                  <a16:creationId xmlns:a16="http://schemas.microsoft.com/office/drawing/2014/main" id="{7C2B6CF0-A19D-1D49-DEE7-C6BF81BAA610}"/>
                </a:ext>
              </a:extLst>
            </p:cNvPr>
            <p:cNvSpPr txBox="1"/>
            <p:nvPr/>
          </p:nvSpPr>
          <p:spPr>
            <a:xfrm>
              <a:off x="458314" y="1582397"/>
              <a:ext cx="2477386" cy="261610"/>
            </a:xfrm>
            <a:prstGeom prst="rect">
              <a:avLst/>
            </a:prstGeom>
            <a:noFill/>
          </p:spPr>
          <p:txBody>
            <a:bodyPr wrap="square" rtlCol="0">
              <a:spAutoFit/>
            </a:bodyPr>
            <a:lstStyle/>
            <a:p>
              <a:pPr algn="just"/>
              <a:r>
                <a:rPr lang="en-GB" sz="1100" dirty="0"/>
                <a:t>Quartiles of z-scores for BMI: GERMANY</a:t>
              </a:r>
            </a:p>
          </p:txBody>
        </p:sp>
        <p:sp>
          <p:nvSpPr>
            <p:cNvPr id="16" name="CuadroTexto 15">
              <a:extLst>
                <a:ext uri="{FF2B5EF4-FFF2-40B4-BE49-F238E27FC236}">
                  <a16:creationId xmlns:a16="http://schemas.microsoft.com/office/drawing/2014/main" id="{CF9A92E7-C755-88AA-8C46-0ACE5D13E190}"/>
                </a:ext>
              </a:extLst>
            </p:cNvPr>
            <p:cNvSpPr txBox="1"/>
            <p:nvPr/>
          </p:nvSpPr>
          <p:spPr>
            <a:xfrm>
              <a:off x="6404072" y="3674665"/>
              <a:ext cx="2477386" cy="261610"/>
            </a:xfrm>
            <a:prstGeom prst="rect">
              <a:avLst/>
            </a:prstGeom>
            <a:noFill/>
          </p:spPr>
          <p:txBody>
            <a:bodyPr wrap="square" rtlCol="0">
              <a:spAutoFit/>
            </a:bodyPr>
            <a:lstStyle/>
            <a:p>
              <a:pPr algn="just"/>
              <a:r>
                <a:rPr lang="en-GB" sz="1100" dirty="0"/>
                <a:t>Quartiles of z-scores for BMI: ITALY</a:t>
              </a:r>
            </a:p>
          </p:txBody>
        </p:sp>
        <p:sp>
          <p:nvSpPr>
            <p:cNvPr id="17" name="CuadroTexto 16">
              <a:extLst>
                <a:ext uri="{FF2B5EF4-FFF2-40B4-BE49-F238E27FC236}">
                  <a16:creationId xmlns:a16="http://schemas.microsoft.com/office/drawing/2014/main" id="{71520EDE-24D6-7507-C6E9-568E1E56055D}"/>
                </a:ext>
              </a:extLst>
            </p:cNvPr>
            <p:cNvSpPr txBox="1"/>
            <p:nvPr/>
          </p:nvSpPr>
          <p:spPr>
            <a:xfrm>
              <a:off x="3437041" y="3674665"/>
              <a:ext cx="2477386" cy="261610"/>
            </a:xfrm>
            <a:prstGeom prst="rect">
              <a:avLst/>
            </a:prstGeom>
            <a:noFill/>
          </p:spPr>
          <p:txBody>
            <a:bodyPr wrap="square" rtlCol="0">
              <a:spAutoFit/>
            </a:bodyPr>
            <a:lstStyle/>
            <a:p>
              <a:pPr algn="just"/>
              <a:r>
                <a:rPr lang="en-GB" sz="1100" dirty="0"/>
                <a:t>Quartiles of z-scores for BMI: ISRAEL</a:t>
              </a:r>
            </a:p>
          </p:txBody>
        </p:sp>
        <p:sp>
          <p:nvSpPr>
            <p:cNvPr id="18" name="CuadroTexto 17">
              <a:extLst>
                <a:ext uri="{FF2B5EF4-FFF2-40B4-BE49-F238E27FC236}">
                  <a16:creationId xmlns:a16="http://schemas.microsoft.com/office/drawing/2014/main" id="{38C50D2C-02EA-4DAB-3DB7-129F1B8F73DD}"/>
                </a:ext>
              </a:extLst>
            </p:cNvPr>
            <p:cNvSpPr txBox="1"/>
            <p:nvPr/>
          </p:nvSpPr>
          <p:spPr>
            <a:xfrm>
              <a:off x="6259006" y="1539759"/>
              <a:ext cx="2477386" cy="261610"/>
            </a:xfrm>
            <a:prstGeom prst="rect">
              <a:avLst/>
            </a:prstGeom>
            <a:noFill/>
          </p:spPr>
          <p:txBody>
            <a:bodyPr wrap="square" rtlCol="0">
              <a:spAutoFit/>
            </a:bodyPr>
            <a:lstStyle/>
            <a:p>
              <a:pPr algn="just"/>
              <a:r>
                <a:rPr lang="en-GB" sz="1100" dirty="0"/>
                <a:t>Quartiles of z-scores for BMI: HUNGARY</a:t>
              </a:r>
            </a:p>
          </p:txBody>
        </p:sp>
        <p:sp>
          <p:nvSpPr>
            <p:cNvPr id="19" name="CuadroTexto 18">
              <a:extLst>
                <a:ext uri="{FF2B5EF4-FFF2-40B4-BE49-F238E27FC236}">
                  <a16:creationId xmlns:a16="http://schemas.microsoft.com/office/drawing/2014/main" id="{E84B34A1-6A42-6D09-4986-9F5B27828488}"/>
                </a:ext>
              </a:extLst>
            </p:cNvPr>
            <p:cNvSpPr txBox="1"/>
            <p:nvPr/>
          </p:nvSpPr>
          <p:spPr>
            <a:xfrm>
              <a:off x="3358660" y="1571625"/>
              <a:ext cx="2477386" cy="261610"/>
            </a:xfrm>
            <a:prstGeom prst="rect">
              <a:avLst/>
            </a:prstGeom>
            <a:noFill/>
          </p:spPr>
          <p:txBody>
            <a:bodyPr wrap="square" rtlCol="0">
              <a:spAutoFit/>
            </a:bodyPr>
            <a:lstStyle/>
            <a:p>
              <a:pPr algn="just"/>
              <a:r>
                <a:rPr lang="en-GB" sz="1100" dirty="0"/>
                <a:t>Quartiles of z-scores for BMI: GREECE</a:t>
              </a:r>
            </a:p>
          </p:txBody>
        </p:sp>
        <p:sp>
          <p:nvSpPr>
            <p:cNvPr id="20" name="CuadroTexto 19">
              <a:extLst>
                <a:ext uri="{FF2B5EF4-FFF2-40B4-BE49-F238E27FC236}">
                  <a16:creationId xmlns:a16="http://schemas.microsoft.com/office/drawing/2014/main" id="{0B675330-CA63-9336-47F3-2ED981975DD4}"/>
                </a:ext>
              </a:extLst>
            </p:cNvPr>
            <p:cNvSpPr txBox="1"/>
            <p:nvPr/>
          </p:nvSpPr>
          <p:spPr>
            <a:xfrm>
              <a:off x="528761" y="3674665"/>
              <a:ext cx="2477386" cy="261610"/>
            </a:xfrm>
            <a:prstGeom prst="rect">
              <a:avLst/>
            </a:prstGeom>
            <a:noFill/>
          </p:spPr>
          <p:txBody>
            <a:bodyPr wrap="square" rtlCol="0">
              <a:spAutoFit/>
            </a:bodyPr>
            <a:lstStyle/>
            <a:p>
              <a:pPr algn="just"/>
              <a:r>
                <a:rPr lang="en-GB" sz="1100" dirty="0"/>
                <a:t>Quartiles of z-scores for BMI: IRELAND</a:t>
              </a:r>
            </a:p>
          </p:txBody>
        </p:sp>
        <p:sp>
          <p:nvSpPr>
            <p:cNvPr id="4" name="TextBox 5">
              <a:extLst>
                <a:ext uri="{FF2B5EF4-FFF2-40B4-BE49-F238E27FC236}">
                  <a16:creationId xmlns:a16="http://schemas.microsoft.com/office/drawing/2014/main" id="{2E6BEBC0-1CC2-CEFC-268A-5EE11D1522E6}"/>
                </a:ext>
              </a:extLst>
            </p:cNvPr>
            <p:cNvSpPr txBox="1"/>
            <p:nvPr/>
          </p:nvSpPr>
          <p:spPr>
            <a:xfrm>
              <a:off x="1571625" y="333859"/>
              <a:ext cx="6785566"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median BMI of children and adolescents with CF is influenced by age and country of residence.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9" name="TextBox 6">
              <a:extLst>
                <a:ext uri="{FF2B5EF4-FFF2-40B4-BE49-F238E27FC236}">
                  <a16:creationId xmlns:a16="http://schemas.microsoft.com/office/drawing/2014/main" id="{47AD1D0F-841A-FC0D-CADF-3684C95654D6}"/>
                </a:ext>
              </a:extLst>
            </p:cNvPr>
            <p:cNvSpPr txBox="1"/>
            <p:nvPr/>
          </p:nvSpPr>
          <p:spPr>
            <a:xfrm>
              <a:off x="1571625" y="115288"/>
              <a:ext cx="4455774"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6.3</a:t>
              </a:r>
            </a:p>
          </p:txBody>
        </p:sp>
        <p:sp>
          <p:nvSpPr>
            <p:cNvPr id="21" name="TextBox 2">
              <a:extLst>
                <a:ext uri="{FF2B5EF4-FFF2-40B4-BE49-F238E27FC236}">
                  <a16:creationId xmlns:a16="http://schemas.microsoft.com/office/drawing/2014/main" id="{3D169F35-3CD9-7FC0-DBD6-64541224F3C1}"/>
                </a:ext>
              </a:extLst>
            </p:cNvPr>
            <p:cNvSpPr txBox="1"/>
            <p:nvPr/>
          </p:nvSpPr>
          <p:spPr>
            <a:xfrm>
              <a:off x="923717" y="606241"/>
              <a:ext cx="7316516"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Quartiles of z-scores for BMI by age group and country. Children and adolescents with CF aged 2-17 years in 2022 who have never had a transplant.</a:t>
              </a:r>
            </a:p>
          </p:txBody>
        </p:sp>
        <p:pic>
          <p:nvPicPr>
            <p:cNvPr id="3" name="Immagine 967428984">
              <a:extLst>
                <a:ext uri="{FF2B5EF4-FFF2-40B4-BE49-F238E27FC236}">
                  <a16:creationId xmlns:a16="http://schemas.microsoft.com/office/drawing/2014/main" id="{4B4B36B1-A4FE-6BB4-ADAD-73A9C91B743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452" y="1833234"/>
              <a:ext cx="2851150" cy="1724025"/>
            </a:xfrm>
            <a:prstGeom prst="rect">
              <a:avLst/>
            </a:prstGeom>
            <a:noFill/>
            <a:ln>
              <a:noFill/>
            </a:ln>
          </p:spPr>
        </p:pic>
        <p:pic>
          <p:nvPicPr>
            <p:cNvPr id="6" name="Immagine 967428985">
              <a:extLst>
                <a:ext uri="{FF2B5EF4-FFF2-40B4-BE49-F238E27FC236}">
                  <a16:creationId xmlns:a16="http://schemas.microsoft.com/office/drawing/2014/main" id="{15A596F4-0366-9455-539B-D20271A60A9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6425" y="1801369"/>
              <a:ext cx="2851150" cy="1724025"/>
            </a:xfrm>
            <a:prstGeom prst="rect">
              <a:avLst/>
            </a:prstGeom>
            <a:noFill/>
            <a:ln>
              <a:noFill/>
            </a:ln>
          </p:spPr>
        </p:pic>
        <p:pic>
          <p:nvPicPr>
            <p:cNvPr id="7" name="Immagine 967428986">
              <a:extLst>
                <a:ext uri="{FF2B5EF4-FFF2-40B4-BE49-F238E27FC236}">
                  <a16:creationId xmlns:a16="http://schemas.microsoft.com/office/drawing/2014/main" id="{149E1724-D2FD-3182-7EC3-801E5F8358A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7398" y="1828356"/>
              <a:ext cx="2851150" cy="1670050"/>
            </a:xfrm>
            <a:prstGeom prst="rect">
              <a:avLst/>
            </a:prstGeom>
            <a:noFill/>
            <a:ln>
              <a:noFill/>
            </a:ln>
          </p:spPr>
        </p:pic>
        <p:pic>
          <p:nvPicPr>
            <p:cNvPr id="8" name="Immagine 967428987">
              <a:extLst>
                <a:ext uri="{FF2B5EF4-FFF2-40B4-BE49-F238E27FC236}">
                  <a16:creationId xmlns:a16="http://schemas.microsoft.com/office/drawing/2014/main" id="{2AA9235B-94C3-1CC7-65F1-993A0E5F2A3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069" y="3936273"/>
              <a:ext cx="2851150" cy="1670050"/>
            </a:xfrm>
            <a:prstGeom prst="rect">
              <a:avLst/>
            </a:prstGeom>
            <a:noFill/>
            <a:ln>
              <a:noFill/>
            </a:ln>
          </p:spPr>
        </p:pic>
        <p:pic>
          <p:nvPicPr>
            <p:cNvPr id="10" name="Immagine 967428988">
              <a:extLst>
                <a:ext uri="{FF2B5EF4-FFF2-40B4-BE49-F238E27FC236}">
                  <a16:creationId xmlns:a16="http://schemas.microsoft.com/office/drawing/2014/main" id="{C919FDA2-4672-169E-8D83-F120A765864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9461" y="3936273"/>
              <a:ext cx="2851150" cy="1670050"/>
            </a:xfrm>
            <a:prstGeom prst="rect">
              <a:avLst/>
            </a:prstGeom>
            <a:noFill/>
            <a:ln>
              <a:noFill/>
            </a:ln>
          </p:spPr>
        </p:pic>
        <p:pic>
          <p:nvPicPr>
            <p:cNvPr id="11" name="Immagine 967428990">
              <a:extLst>
                <a:ext uri="{FF2B5EF4-FFF2-40B4-BE49-F238E27FC236}">
                  <a16:creationId xmlns:a16="http://schemas.microsoft.com/office/drawing/2014/main" id="{AC33AD50-5B1A-D155-9D76-022A6C082F7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17190" y="3936273"/>
              <a:ext cx="2851150" cy="1670050"/>
            </a:xfrm>
            <a:prstGeom prst="rect">
              <a:avLst/>
            </a:prstGeom>
            <a:noFill/>
            <a:ln>
              <a:noFill/>
            </a:ln>
          </p:spPr>
        </p:pic>
      </p:grpSp>
    </p:spTree>
    <p:extLst>
      <p:ext uri="{BB962C8B-B14F-4D97-AF65-F5344CB8AC3E}">
        <p14:creationId xmlns:p14="http://schemas.microsoft.com/office/powerpoint/2010/main" val="7849012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FF099-D09C-C061-D1B5-E54515D337FD}"/>
            </a:ext>
          </a:extLst>
        </p:cNvPr>
        <p:cNvGrpSpPr/>
        <p:nvPr/>
      </p:nvGrpSpPr>
      <p:grpSpPr>
        <a:xfrm>
          <a:off x="0" y="0"/>
          <a:ext cx="0" cy="0"/>
          <a:chOff x="0" y="0"/>
          <a:chExt cx="0" cy="0"/>
        </a:xfrm>
      </p:grpSpPr>
      <p:grpSp>
        <p:nvGrpSpPr>
          <p:cNvPr id="12" name="Grupo 11">
            <a:extLst>
              <a:ext uri="{FF2B5EF4-FFF2-40B4-BE49-F238E27FC236}">
                <a16:creationId xmlns:a16="http://schemas.microsoft.com/office/drawing/2014/main" id="{B33BE8E0-1046-77B4-5056-D479631D65C9}"/>
              </a:ext>
            </a:extLst>
          </p:cNvPr>
          <p:cNvGrpSpPr/>
          <p:nvPr/>
        </p:nvGrpSpPr>
        <p:grpSpPr>
          <a:xfrm>
            <a:off x="0" y="0"/>
            <a:ext cx="9189734" cy="6858000"/>
            <a:chOff x="0" y="0"/>
            <a:chExt cx="9189734" cy="6858000"/>
          </a:xfrm>
        </p:grpSpPr>
        <p:pic>
          <p:nvPicPr>
            <p:cNvPr id="2" name="Picture 1" descr="A blue hexagon with white and black triangles&#10;&#10;Description automatically generated">
              <a:extLst>
                <a:ext uri="{FF2B5EF4-FFF2-40B4-BE49-F238E27FC236}">
                  <a16:creationId xmlns:a16="http://schemas.microsoft.com/office/drawing/2014/main" id="{6F5F366A-794B-C2B1-D74A-7C86B07E6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3E6F78A1-2B7C-9B70-6AB2-0FF0EB879DF5}"/>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5" name="CuadroTexto 14">
              <a:extLst>
                <a:ext uri="{FF2B5EF4-FFF2-40B4-BE49-F238E27FC236}">
                  <a16:creationId xmlns:a16="http://schemas.microsoft.com/office/drawing/2014/main" id="{FB6EF15D-5FEB-5DBE-CABF-D7263B487BC8}"/>
                </a:ext>
              </a:extLst>
            </p:cNvPr>
            <p:cNvSpPr txBox="1"/>
            <p:nvPr/>
          </p:nvSpPr>
          <p:spPr>
            <a:xfrm>
              <a:off x="335739" y="1571625"/>
              <a:ext cx="2743604" cy="261610"/>
            </a:xfrm>
            <a:prstGeom prst="rect">
              <a:avLst/>
            </a:prstGeom>
            <a:noFill/>
          </p:spPr>
          <p:txBody>
            <a:bodyPr wrap="square" rtlCol="0">
              <a:spAutoFit/>
            </a:bodyPr>
            <a:lstStyle/>
            <a:p>
              <a:pPr algn="just"/>
              <a:r>
                <a:rPr lang="en-GB" sz="1100" dirty="0"/>
                <a:t>Quartiles of z-scores for BMI: KAZAKHSTAN</a:t>
              </a:r>
            </a:p>
          </p:txBody>
        </p:sp>
        <p:sp>
          <p:nvSpPr>
            <p:cNvPr id="16" name="CuadroTexto 15">
              <a:extLst>
                <a:ext uri="{FF2B5EF4-FFF2-40B4-BE49-F238E27FC236}">
                  <a16:creationId xmlns:a16="http://schemas.microsoft.com/office/drawing/2014/main" id="{914717B5-AF7A-8E23-BBB8-3C16CDE204D2}"/>
                </a:ext>
              </a:extLst>
            </p:cNvPr>
            <p:cNvSpPr txBox="1"/>
            <p:nvPr/>
          </p:nvSpPr>
          <p:spPr>
            <a:xfrm>
              <a:off x="6092905" y="3674664"/>
              <a:ext cx="3096829" cy="261610"/>
            </a:xfrm>
            <a:prstGeom prst="rect">
              <a:avLst/>
            </a:prstGeom>
            <a:noFill/>
          </p:spPr>
          <p:txBody>
            <a:bodyPr wrap="square" rtlCol="0">
              <a:spAutoFit/>
            </a:bodyPr>
            <a:lstStyle/>
            <a:p>
              <a:pPr algn="just"/>
              <a:r>
                <a:rPr lang="en-GB" sz="1100" dirty="0"/>
                <a:t>Quartiles of z-scores for BMI: NORTH MACEDONIA</a:t>
              </a:r>
            </a:p>
          </p:txBody>
        </p:sp>
        <p:sp>
          <p:nvSpPr>
            <p:cNvPr id="17" name="CuadroTexto 16">
              <a:extLst>
                <a:ext uri="{FF2B5EF4-FFF2-40B4-BE49-F238E27FC236}">
                  <a16:creationId xmlns:a16="http://schemas.microsoft.com/office/drawing/2014/main" id="{53A74391-E6B4-A8D6-A594-8A57B6354353}"/>
                </a:ext>
              </a:extLst>
            </p:cNvPr>
            <p:cNvSpPr txBox="1"/>
            <p:nvPr/>
          </p:nvSpPr>
          <p:spPr>
            <a:xfrm>
              <a:off x="3186889" y="3674665"/>
              <a:ext cx="3091858" cy="261610"/>
            </a:xfrm>
            <a:prstGeom prst="rect">
              <a:avLst/>
            </a:prstGeom>
            <a:noFill/>
          </p:spPr>
          <p:txBody>
            <a:bodyPr wrap="square" rtlCol="0">
              <a:spAutoFit/>
            </a:bodyPr>
            <a:lstStyle/>
            <a:p>
              <a:pPr algn="just"/>
              <a:r>
                <a:rPr lang="en-GB" sz="1100" dirty="0"/>
                <a:t>Quartiles of z-scores for BMI: THE NETHERLANDS</a:t>
              </a:r>
            </a:p>
          </p:txBody>
        </p:sp>
        <p:sp>
          <p:nvSpPr>
            <p:cNvPr id="18" name="CuadroTexto 17">
              <a:extLst>
                <a:ext uri="{FF2B5EF4-FFF2-40B4-BE49-F238E27FC236}">
                  <a16:creationId xmlns:a16="http://schemas.microsoft.com/office/drawing/2014/main" id="{65A58A65-C102-E5FA-4D31-8D08E0D013F6}"/>
                </a:ext>
              </a:extLst>
            </p:cNvPr>
            <p:cNvSpPr txBox="1"/>
            <p:nvPr/>
          </p:nvSpPr>
          <p:spPr>
            <a:xfrm>
              <a:off x="6064659" y="1566746"/>
              <a:ext cx="2907643" cy="261610"/>
            </a:xfrm>
            <a:prstGeom prst="rect">
              <a:avLst/>
            </a:prstGeom>
            <a:noFill/>
          </p:spPr>
          <p:txBody>
            <a:bodyPr wrap="square" rtlCol="0">
              <a:spAutoFit/>
            </a:bodyPr>
            <a:lstStyle/>
            <a:p>
              <a:pPr algn="just"/>
              <a:r>
                <a:rPr lang="en-GB" sz="1100" dirty="0"/>
                <a:t>Quartiles of z-scores for BMI: REP OF MOLDOVA</a:t>
              </a:r>
            </a:p>
          </p:txBody>
        </p:sp>
        <p:sp>
          <p:nvSpPr>
            <p:cNvPr id="19" name="CuadroTexto 18">
              <a:extLst>
                <a:ext uri="{FF2B5EF4-FFF2-40B4-BE49-F238E27FC236}">
                  <a16:creationId xmlns:a16="http://schemas.microsoft.com/office/drawing/2014/main" id="{AF20D73C-C1F9-FBB1-8FCF-BF295418F4C0}"/>
                </a:ext>
              </a:extLst>
            </p:cNvPr>
            <p:cNvSpPr txBox="1"/>
            <p:nvPr/>
          </p:nvSpPr>
          <p:spPr>
            <a:xfrm>
              <a:off x="3358660" y="1571625"/>
              <a:ext cx="2477386" cy="261610"/>
            </a:xfrm>
            <a:prstGeom prst="rect">
              <a:avLst/>
            </a:prstGeom>
            <a:noFill/>
          </p:spPr>
          <p:txBody>
            <a:bodyPr wrap="square" rtlCol="0">
              <a:spAutoFit/>
            </a:bodyPr>
            <a:lstStyle/>
            <a:p>
              <a:pPr algn="just"/>
              <a:r>
                <a:rPr lang="en-GB" sz="1100" dirty="0"/>
                <a:t>Quartiles of z-scores for BMI: LATVIA</a:t>
              </a:r>
            </a:p>
          </p:txBody>
        </p:sp>
        <p:sp>
          <p:nvSpPr>
            <p:cNvPr id="20" name="CuadroTexto 19">
              <a:extLst>
                <a:ext uri="{FF2B5EF4-FFF2-40B4-BE49-F238E27FC236}">
                  <a16:creationId xmlns:a16="http://schemas.microsoft.com/office/drawing/2014/main" id="{16417D81-B2B9-D39A-931A-17793ECE8C94}"/>
                </a:ext>
              </a:extLst>
            </p:cNvPr>
            <p:cNvSpPr txBox="1"/>
            <p:nvPr/>
          </p:nvSpPr>
          <p:spPr>
            <a:xfrm>
              <a:off x="335739" y="3674664"/>
              <a:ext cx="2795733" cy="261610"/>
            </a:xfrm>
            <a:prstGeom prst="rect">
              <a:avLst/>
            </a:prstGeom>
            <a:noFill/>
          </p:spPr>
          <p:txBody>
            <a:bodyPr wrap="square" rtlCol="0">
              <a:spAutoFit/>
            </a:bodyPr>
            <a:lstStyle/>
            <a:p>
              <a:pPr algn="just"/>
              <a:r>
                <a:rPr lang="en-GB" sz="1100" dirty="0"/>
                <a:t>Quartiles of z-scores for BMI: MONTENEGRO</a:t>
              </a:r>
            </a:p>
          </p:txBody>
        </p:sp>
        <p:sp>
          <p:nvSpPr>
            <p:cNvPr id="4" name="TextBox 5">
              <a:extLst>
                <a:ext uri="{FF2B5EF4-FFF2-40B4-BE49-F238E27FC236}">
                  <a16:creationId xmlns:a16="http://schemas.microsoft.com/office/drawing/2014/main" id="{EFF2851E-894E-A8D7-453E-1F0C9C1F1BCE}"/>
                </a:ext>
              </a:extLst>
            </p:cNvPr>
            <p:cNvSpPr txBox="1"/>
            <p:nvPr/>
          </p:nvSpPr>
          <p:spPr>
            <a:xfrm>
              <a:off x="1571625" y="333859"/>
              <a:ext cx="6785566"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median BMI of children and adolescents with CF is influenced by age and country of residence.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9" name="TextBox 6">
              <a:extLst>
                <a:ext uri="{FF2B5EF4-FFF2-40B4-BE49-F238E27FC236}">
                  <a16:creationId xmlns:a16="http://schemas.microsoft.com/office/drawing/2014/main" id="{745A6171-1800-11D4-7460-D807D5A22A44}"/>
                </a:ext>
              </a:extLst>
            </p:cNvPr>
            <p:cNvSpPr txBox="1"/>
            <p:nvPr/>
          </p:nvSpPr>
          <p:spPr>
            <a:xfrm>
              <a:off x="1571625" y="115288"/>
              <a:ext cx="4455774"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6.3</a:t>
              </a:r>
            </a:p>
          </p:txBody>
        </p:sp>
        <p:sp>
          <p:nvSpPr>
            <p:cNvPr id="21" name="TextBox 2">
              <a:extLst>
                <a:ext uri="{FF2B5EF4-FFF2-40B4-BE49-F238E27FC236}">
                  <a16:creationId xmlns:a16="http://schemas.microsoft.com/office/drawing/2014/main" id="{F153CE75-BDDE-14EA-C06F-056B626A6EBB}"/>
                </a:ext>
              </a:extLst>
            </p:cNvPr>
            <p:cNvSpPr txBox="1"/>
            <p:nvPr/>
          </p:nvSpPr>
          <p:spPr>
            <a:xfrm>
              <a:off x="923717" y="606241"/>
              <a:ext cx="7316516"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Quartiles of z-scores for BMI by age group and country. Children and adolescents with CF aged 2-17 years in 2022 who have never had a transplant.</a:t>
              </a:r>
            </a:p>
          </p:txBody>
        </p:sp>
        <p:pic>
          <p:nvPicPr>
            <p:cNvPr id="3" name="Immagine 967428991">
              <a:extLst>
                <a:ext uri="{FF2B5EF4-FFF2-40B4-BE49-F238E27FC236}">
                  <a16:creationId xmlns:a16="http://schemas.microsoft.com/office/drawing/2014/main" id="{75ECD84D-69F8-3E8E-4B1D-9E8CB8FC7A8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49" y="1828356"/>
              <a:ext cx="2851150" cy="1670050"/>
            </a:xfrm>
            <a:prstGeom prst="rect">
              <a:avLst/>
            </a:prstGeom>
            <a:noFill/>
            <a:ln>
              <a:noFill/>
            </a:ln>
          </p:spPr>
        </p:pic>
        <p:pic>
          <p:nvPicPr>
            <p:cNvPr id="6" name="Immagine 1995855296">
              <a:extLst>
                <a:ext uri="{FF2B5EF4-FFF2-40B4-BE49-F238E27FC236}">
                  <a16:creationId xmlns:a16="http://schemas.microsoft.com/office/drawing/2014/main" id="{75538E08-BCB5-B1E9-FB93-9DDD80F75F3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7535" y="1828356"/>
              <a:ext cx="2851150" cy="1670050"/>
            </a:xfrm>
            <a:prstGeom prst="rect">
              <a:avLst/>
            </a:prstGeom>
            <a:noFill/>
            <a:ln>
              <a:noFill/>
            </a:ln>
          </p:spPr>
        </p:pic>
        <p:pic>
          <p:nvPicPr>
            <p:cNvPr id="7" name="Immagine 1995855297">
              <a:extLst>
                <a:ext uri="{FF2B5EF4-FFF2-40B4-BE49-F238E27FC236}">
                  <a16:creationId xmlns:a16="http://schemas.microsoft.com/office/drawing/2014/main" id="{0C435D70-8E0E-2E7B-E1B4-3978DB3FFFC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2905" y="1828356"/>
              <a:ext cx="2851150" cy="1670050"/>
            </a:xfrm>
            <a:prstGeom prst="rect">
              <a:avLst/>
            </a:prstGeom>
            <a:noFill/>
            <a:ln>
              <a:noFill/>
            </a:ln>
          </p:spPr>
        </p:pic>
        <p:pic>
          <p:nvPicPr>
            <p:cNvPr id="8" name="Immagine 1995855298">
              <a:extLst>
                <a:ext uri="{FF2B5EF4-FFF2-40B4-BE49-F238E27FC236}">
                  <a16:creationId xmlns:a16="http://schemas.microsoft.com/office/drawing/2014/main" id="{CE1F6AA6-FB12-E000-3217-30469DDB2C7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591" y="3936273"/>
              <a:ext cx="2851150" cy="1670050"/>
            </a:xfrm>
            <a:prstGeom prst="rect">
              <a:avLst/>
            </a:prstGeom>
            <a:noFill/>
            <a:ln>
              <a:noFill/>
            </a:ln>
          </p:spPr>
        </p:pic>
        <p:pic>
          <p:nvPicPr>
            <p:cNvPr id="10" name="Immagine 1995855299">
              <a:extLst>
                <a:ext uri="{FF2B5EF4-FFF2-40B4-BE49-F238E27FC236}">
                  <a16:creationId xmlns:a16="http://schemas.microsoft.com/office/drawing/2014/main" id="{023FE3D3-FB3F-ED02-B8FE-093F5B8C18A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93785" y="3936273"/>
              <a:ext cx="2851150" cy="1670050"/>
            </a:xfrm>
            <a:prstGeom prst="rect">
              <a:avLst/>
            </a:prstGeom>
            <a:noFill/>
            <a:ln>
              <a:noFill/>
            </a:ln>
          </p:spPr>
        </p:pic>
        <p:pic>
          <p:nvPicPr>
            <p:cNvPr id="11" name="Immagine 1995855300">
              <a:extLst>
                <a:ext uri="{FF2B5EF4-FFF2-40B4-BE49-F238E27FC236}">
                  <a16:creationId xmlns:a16="http://schemas.microsoft.com/office/drawing/2014/main" id="{06CEE372-DC50-3DD2-0D46-B5A83EDFAEE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9823" y="3936273"/>
              <a:ext cx="2851150" cy="1670050"/>
            </a:xfrm>
            <a:prstGeom prst="rect">
              <a:avLst/>
            </a:prstGeom>
            <a:noFill/>
            <a:ln>
              <a:noFill/>
            </a:ln>
          </p:spPr>
        </p:pic>
      </p:grpSp>
    </p:spTree>
    <p:extLst>
      <p:ext uri="{BB962C8B-B14F-4D97-AF65-F5344CB8AC3E}">
        <p14:creationId xmlns:p14="http://schemas.microsoft.com/office/powerpoint/2010/main" val="376316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0F5A1BE1-3E61-3D1E-0D85-CA6F7D9D0EF8}"/>
              </a:ext>
            </a:extLst>
          </p:cNvPr>
          <p:cNvGrpSpPr/>
          <p:nvPr/>
        </p:nvGrpSpPr>
        <p:grpSpPr>
          <a:xfrm>
            <a:off x="-40005" y="0"/>
            <a:ext cx="8967133" cy="6858000"/>
            <a:chOff x="-40005" y="0"/>
            <a:chExt cx="8967133" cy="6858000"/>
          </a:xfrm>
        </p:grpSpPr>
        <p:pic>
          <p:nvPicPr>
            <p:cNvPr id="5" name="Picture 4" descr="A blue hexagon with white and black triangles&#10;&#10;Description automatically generated">
              <a:extLst>
                <a:ext uri="{FF2B5EF4-FFF2-40B4-BE49-F238E27FC236}">
                  <a16:creationId xmlns:a16="http://schemas.microsoft.com/office/drawing/2014/main" id="{ED78324D-8F1F-A51F-6C0F-FFB63D1A4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 y="0"/>
              <a:ext cx="1571625" cy="1571625"/>
            </a:xfrm>
            <a:prstGeom prst="rect">
              <a:avLst/>
            </a:prstGeom>
          </p:spPr>
        </p:pic>
        <p:sp>
          <p:nvSpPr>
            <p:cNvPr id="6" name="TextBox 5">
              <a:extLst>
                <a:ext uri="{FF2B5EF4-FFF2-40B4-BE49-F238E27FC236}">
                  <a16:creationId xmlns:a16="http://schemas.microsoft.com/office/drawing/2014/main" id="{1A806116-3061-CA1F-2E89-5033E454FA4A}"/>
                </a:ext>
              </a:extLst>
            </p:cNvPr>
            <p:cNvSpPr txBox="1"/>
            <p:nvPr/>
          </p:nvSpPr>
          <p:spPr>
            <a:xfrm>
              <a:off x="1807459" y="453892"/>
              <a:ext cx="6635083"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number of countries and people with CF in the ECFSPR has risen continuously over the years.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807459" y="154413"/>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1.3</a:t>
              </a:r>
            </a:p>
          </p:txBody>
        </p:sp>
        <p:sp>
          <p:nvSpPr>
            <p:cNvPr id="3" name="TextBox 2">
              <a:extLst>
                <a:ext uri="{FF2B5EF4-FFF2-40B4-BE49-F238E27FC236}">
                  <a16:creationId xmlns:a16="http://schemas.microsoft.com/office/drawing/2014/main" id="{A865EFFA-0A6A-C5EE-3189-32D41E6E3F44}"/>
                </a:ext>
              </a:extLst>
            </p:cNvPr>
            <p:cNvSpPr txBox="1"/>
            <p:nvPr/>
          </p:nvSpPr>
          <p:spPr>
            <a:xfrm>
              <a:off x="1147000" y="869428"/>
              <a:ext cx="5642420"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Number of people with CF and number of countries from 2008 to 2023.</a:t>
              </a:r>
            </a:p>
          </p:txBody>
        </p:sp>
        <p:sp>
          <p:nvSpPr>
            <p:cNvPr id="2" name="Text Placeholder 8">
              <a:extLst>
                <a:ext uri="{FF2B5EF4-FFF2-40B4-BE49-F238E27FC236}">
                  <a16:creationId xmlns:a16="http://schemas.microsoft.com/office/drawing/2014/main" id="{8799B02E-4608-100D-0D16-81CB225F41D6}"/>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9" name="Immagine 15">
              <a:extLst>
                <a:ext uri="{FF2B5EF4-FFF2-40B4-BE49-F238E27FC236}">
                  <a16:creationId xmlns:a16="http://schemas.microsoft.com/office/drawing/2014/main" id="{FAB04C41-1127-C137-D8F8-E64D7FC92A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2871" y="1185066"/>
              <a:ext cx="7604257" cy="5454363"/>
            </a:xfrm>
            <a:prstGeom prst="rect">
              <a:avLst/>
            </a:prstGeom>
            <a:noFill/>
            <a:ln>
              <a:noFill/>
            </a:ln>
          </p:spPr>
        </p:pic>
      </p:grpSp>
    </p:spTree>
    <p:extLst>
      <p:ext uri="{BB962C8B-B14F-4D97-AF65-F5344CB8AC3E}">
        <p14:creationId xmlns:p14="http://schemas.microsoft.com/office/powerpoint/2010/main" val="20651949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A69BE-05D5-D9A1-1EF3-F3437FF86D0B}"/>
            </a:ext>
          </a:extLst>
        </p:cNvPr>
        <p:cNvGrpSpPr/>
        <p:nvPr/>
      </p:nvGrpSpPr>
      <p:grpSpPr>
        <a:xfrm>
          <a:off x="0" y="0"/>
          <a:ext cx="0" cy="0"/>
          <a:chOff x="0" y="0"/>
          <a:chExt cx="0" cy="0"/>
        </a:xfrm>
      </p:grpSpPr>
      <p:grpSp>
        <p:nvGrpSpPr>
          <p:cNvPr id="12" name="Grupo 11">
            <a:extLst>
              <a:ext uri="{FF2B5EF4-FFF2-40B4-BE49-F238E27FC236}">
                <a16:creationId xmlns:a16="http://schemas.microsoft.com/office/drawing/2014/main" id="{685104D0-6B61-99B6-17D4-3A6281281590}"/>
              </a:ext>
            </a:extLst>
          </p:cNvPr>
          <p:cNvGrpSpPr/>
          <p:nvPr/>
        </p:nvGrpSpPr>
        <p:grpSpPr>
          <a:xfrm>
            <a:off x="0" y="0"/>
            <a:ext cx="8928180" cy="6858000"/>
            <a:chOff x="0" y="0"/>
            <a:chExt cx="8928180" cy="6858000"/>
          </a:xfrm>
        </p:grpSpPr>
        <p:pic>
          <p:nvPicPr>
            <p:cNvPr id="2" name="Picture 1" descr="A blue hexagon with white and black triangles&#10;&#10;Description automatically generated">
              <a:extLst>
                <a:ext uri="{FF2B5EF4-FFF2-40B4-BE49-F238E27FC236}">
                  <a16:creationId xmlns:a16="http://schemas.microsoft.com/office/drawing/2014/main" id="{7C876F7E-BE9D-61F3-3A56-EE778D1D1C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C98EC2CB-1A7C-0466-4376-67399A5300A6}"/>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5" name="CuadroTexto 14">
              <a:extLst>
                <a:ext uri="{FF2B5EF4-FFF2-40B4-BE49-F238E27FC236}">
                  <a16:creationId xmlns:a16="http://schemas.microsoft.com/office/drawing/2014/main" id="{894A2387-0B3F-27E9-F12C-219BAE97A24D}"/>
                </a:ext>
              </a:extLst>
            </p:cNvPr>
            <p:cNvSpPr txBox="1"/>
            <p:nvPr/>
          </p:nvSpPr>
          <p:spPr>
            <a:xfrm>
              <a:off x="458314" y="1582397"/>
              <a:ext cx="2477386" cy="261610"/>
            </a:xfrm>
            <a:prstGeom prst="rect">
              <a:avLst/>
            </a:prstGeom>
            <a:noFill/>
          </p:spPr>
          <p:txBody>
            <a:bodyPr wrap="square" rtlCol="0">
              <a:spAutoFit/>
            </a:bodyPr>
            <a:lstStyle/>
            <a:p>
              <a:pPr algn="just"/>
              <a:r>
                <a:rPr lang="en-GB" sz="1100" dirty="0"/>
                <a:t>Quartiles of z-scores for BMI: NORWAY</a:t>
              </a:r>
            </a:p>
          </p:txBody>
        </p:sp>
        <p:sp>
          <p:nvSpPr>
            <p:cNvPr id="16" name="CuadroTexto 15">
              <a:extLst>
                <a:ext uri="{FF2B5EF4-FFF2-40B4-BE49-F238E27FC236}">
                  <a16:creationId xmlns:a16="http://schemas.microsoft.com/office/drawing/2014/main" id="{2972F6B4-1CA7-F4F6-1AF4-6818C593F16B}"/>
                </a:ext>
              </a:extLst>
            </p:cNvPr>
            <p:cNvSpPr txBox="1"/>
            <p:nvPr/>
          </p:nvSpPr>
          <p:spPr>
            <a:xfrm>
              <a:off x="6337331" y="3674665"/>
              <a:ext cx="2477386" cy="261610"/>
            </a:xfrm>
            <a:prstGeom prst="rect">
              <a:avLst/>
            </a:prstGeom>
            <a:noFill/>
          </p:spPr>
          <p:txBody>
            <a:bodyPr wrap="square" rtlCol="0">
              <a:spAutoFit/>
            </a:bodyPr>
            <a:lstStyle/>
            <a:p>
              <a:pPr algn="just"/>
              <a:r>
                <a:rPr lang="en-GB" sz="1100" dirty="0"/>
                <a:t>Quartiles of z-scores for BMI: SERBIA</a:t>
              </a:r>
            </a:p>
          </p:txBody>
        </p:sp>
        <p:sp>
          <p:nvSpPr>
            <p:cNvPr id="17" name="CuadroTexto 16">
              <a:extLst>
                <a:ext uri="{FF2B5EF4-FFF2-40B4-BE49-F238E27FC236}">
                  <a16:creationId xmlns:a16="http://schemas.microsoft.com/office/drawing/2014/main" id="{5144EF82-99EA-63CB-83C0-31392F6B4384}"/>
                </a:ext>
              </a:extLst>
            </p:cNvPr>
            <p:cNvSpPr txBox="1"/>
            <p:nvPr/>
          </p:nvSpPr>
          <p:spPr>
            <a:xfrm>
              <a:off x="3352513" y="3674665"/>
              <a:ext cx="3092356" cy="261610"/>
            </a:xfrm>
            <a:prstGeom prst="rect">
              <a:avLst/>
            </a:prstGeom>
            <a:noFill/>
          </p:spPr>
          <p:txBody>
            <a:bodyPr wrap="square" rtlCol="0">
              <a:spAutoFit/>
            </a:bodyPr>
            <a:lstStyle/>
            <a:p>
              <a:pPr algn="just"/>
              <a:r>
                <a:rPr lang="en-GB" sz="1100" dirty="0"/>
                <a:t>Quartiles of z-scores for BMI: RUSSIAN FED</a:t>
              </a:r>
            </a:p>
          </p:txBody>
        </p:sp>
        <p:sp>
          <p:nvSpPr>
            <p:cNvPr id="18" name="CuadroTexto 17">
              <a:extLst>
                <a:ext uri="{FF2B5EF4-FFF2-40B4-BE49-F238E27FC236}">
                  <a16:creationId xmlns:a16="http://schemas.microsoft.com/office/drawing/2014/main" id="{97812EEE-8F54-752E-8EC2-A048485679F5}"/>
                </a:ext>
              </a:extLst>
            </p:cNvPr>
            <p:cNvSpPr txBox="1"/>
            <p:nvPr/>
          </p:nvSpPr>
          <p:spPr>
            <a:xfrm>
              <a:off x="6137853" y="1539759"/>
              <a:ext cx="2598539" cy="261610"/>
            </a:xfrm>
            <a:prstGeom prst="rect">
              <a:avLst/>
            </a:prstGeom>
            <a:noFill/>
          </p:spPr>
          <p:txBody>
            <a:bodyPr wrap="square" rtlCol="0">
              <a:spAutoFit/>
            </a:bodyPr>
            <a:lstStyle/>
            <a:p>
              <a:pPr algn="just"/>
              <a:r>
                <a:rPr lang="en-GB" sz="1100" dirty="0"/>
                <a:t>Quartiles of z-scores for BMI: PORTUGAL</a:t>
              </a:r>
            </a:p>
          </p:txBody>
        </p:sp>
        <p:sp>
          <p:nvSpPr>
            <p:cNvPr id="19" name="CuadroTexto 18">
              <a:extLst>
                <a:ext uri="{FF2B5EF4-FFF2-40B4-BE49-F238E27FC236}">
                  <a16:creationId xmlns:a16="http://schemas.microsoft.com/office/drawing/2014/main" id="{6EF67F07-FD24-1525-E8E0-1F9E7E7B32CD}"/>
                </a:ext>
              </a:extLst>
            </p:cNvPr>
            <p:cNvSpPr txBox="1"/>
            <p:nvPr/>
          </p:nvSpPr>
          <p:spPr>
            <a:xfrm>
              <a:off x="3358660" y="1571625"/>
              <a:ext cx="2477386" cy="261610"/>
            </a:xfrm>
            <a:prstGeom prst="rect">
              <a:avLst/>
            </a:prstGeom>
            <a:noFill/>
          </p:spPr>
          <p:txBody>
            <a:bodyPr wrap="square" rtlCol="0">
              <a:spAutoFit/>
            </a:bodyPr>
            <a:lstStyle/>
            <a:p>
              <a:pPr algn="just"/>
              <a:r>
                <a:rPr lang="en-GB" sz="1100" dirty="0"/>
                <a:t>Quartiles of z-scores for BMI: POLAND</a:t>
              </a:r>
            </a:p>
          </p:txBody>
        </p:sp>
        <p:sp>
          <p:nvSpPr>
            <p:cNvPr id="20" name="CuadroTexto 19">
              <a:extLst>
                <a:ext uri="{FF2B5EF4-FFF2-40B4-BE49-F238E27FC236}">
                  <a16:creationId xmlns:a16="http://schemas.microsoft.com/office/drawing/2014/main" id="{05B38AD1-A7D0-511A-479B-DBD9A4DD9AAE}"/>
                </a:ext>
              </a:extLst>
            </p:cNvPr>
            <p:cNvSpPr txBox="1"/>
            <p:nvPr/>
          </p:nvSpPr>
          <p:spPr>
            <a:xfrm>
              <a:off x="482043" y="3674665"/>
              <a:ext cx="2477386" cy="261610"/>
            </a:xfrm>
            <a:prstGeom prst="rect">
              <a:avLst/>
            </a:prstGeom>
            <a:noFill/>
          </p:spPr>
          <p:txBody>
            <a:bodyPr wrap="square" rtlCol="0">
              <a:spAutoFit/>
            </a:bodyPr>
            <a:lstStyle/>
            <a:p>
              <a:pPr algn="just"/>
              <a:r>
                <a:rPr lang="en-GB" sz="1100" dirty="0"/>
                <a:t>Quartiles of z-scores for BMI: ROMANIA</a:t>
              </a:r>
            </a:p>
          </p:txBody>
        </p:sp>
        <p:sp>
          <p:nvSpPr>
            <p:cNvPr id="4" name="TextBox 5">
              <a:extLst>
                <a:ext uri="{FF2B5EF4-FFF2-40B4-BE49-F238E27FC236}">
                  <a16:creationId xmlns:a16="http://schemas.microsoft.com/office/drawing/2014/main" id="{E6BF29B0-8068-4509-8BEC-C7D1E6BB82ED}"/>
                </a:ext>
              </a:extLst>
            </p:cNvPr>
            <p:cNvSpPr txBox="1"/>
            <p:nvPr/>
          </p:nvSpPr>
          <p:spPr>
            <a:xfrm>
              <a:off x="1571625" y="333859"/>
              <a:ext cx="6785566"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median BMI of children and adolescents with CF is influenced by age and country of residence.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9" name="TextBox 6">
              <a:extLst>
                <a:ext uri="{FF2B5EF4-FFF2-40B4-BE49-F238E27FC236}">
                  <a16:creationId xmlns:a16="http://schemas.microsoft.com/office/drawing/2014/main" id="{20079AE8-EB23-6A09-AD05-5258DE68539A}"/>
                </a:ext>
              </a:extLst>
            </p:cNvPr>
            <p:cNvSpPr txBox="1"/>
            <p:nvPr/>
          </p:nvSpPr>
          <p:spPr>
            <a:xfrm>
              <a:off x="1571625" y="115288"/>
              <a:ext cx="4455774"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6.3</a:t>
              </a:r>
            </a:p>
          </p:txBody>
        </p:sp>
        <p:sp>
          <p:nvSpPr>
            <p:cNvPr id="21" name="TextBox 2">
              <a:extLst>
                <a:ext uri="{FF2B5EF4-FFF2-40B4-BE49-F238E27FC236}">
                  <a16:creationId xmlns:a16="http://schemas.microsoft.com/office/drawing/2014/main" id="{7D1370CA-FE00-E40B-AFF1-EBE42B7A0BFF}"/>
                </a:ext>
              </a:extLst>
            </p:cNvPr>
            <p:cNvSpPr txBox="1"/>
            <p:nvPr/>
          </p:nvSpPr>
          <p:spPr>
            <a:xfrm>
              <a:off x="923717" y="606241"/>
              <a:ext cx="7316516"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Quartiles of z-scores for BMI by age group and country. Children and adolescents with CF aged 2-17 years in 2022 who have never had a transplant.</a:t>
              </a:r>
            </a:p>
          </p:txBody>
        </p:sp>
        <p:pic>
          <p:nvPicPr>
            <p:cNvPr id="3" name="Immagine 1995855301">
              <a:extLst>
                <a:ext uri="{FF2B5EF4-FFF2-40B4-BE49-F238E27FC236}">
                  <a16:creationId xmlns:a16="http://schemas.microsoft.com/office/drawing/2014/main" id="{5B4A3946-86C3-9979-CAC3-817F7774D08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487" y="1831655"/>
              <a:ext cx="2851150" cy="1670050"/>
            </a:xfrm>
            <a:prstGeom prst="rect">
              <a:avLst/>
            </a:prstGeom>
            <a:noFill/>
            <a:ln>
              <a:noFill/>
            </a:ln>
          </p:spPr>
        </p:pic>
        <p:pic>
          <p:nvPicPr>
            <p:cNvPr id="6" name="Immagine 1995855302">
              <a:extLst>
                <a:ext uri="{FF2B5EF4-FFF2-40B4-BE49-F238E27FC236}">
                  <a16:creationId xmlns:a16="http://schemas.microsoft.com/office/drawing/2014/main" id="{17A68F48-5977-F201-E309-AFB27532D29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3029" y="1844007"/>
              <a:ext cx="2851150" cy="1670050"/>
            </a:xfrm>
            <a:prstGeom prst="rect">
              <a:avLst/>
            </a:prstGeom>
            <a:noFill/>
            <a:ln>
              <a:noFill/>
            </a:ln>
          </p:spPr>
        </p:pic>
        <p:pic>
          <p:nvPicPr>
            <p:cNvPr id="7" name="Immagine 1995855303">
              <a:extLst>
                <a:ext uri="{FF2B5EF4-FFF2-40B4-BE49-F238E27FC236}">
                  <a16:creationId xmlns:a16="http://schemas.microsoft.com/office/drawing/2014/main" id="{AB882621-2CE0-884E-3DF1-82C40DC438A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3329" y="1844007"/>
              <a:ext cx="2851150" cy="1670050"/>
            </a:xfrm>
            <a:prstGeom prst="rect">
              <a:avLst/>
            </a:prstGeom>
            <a:noFill/>
            <a:ln>
              <a:noFill/>
            </a:ln>
          </p:spPr>
        </p:pic>
        <p:pic>
          <p:nvPicPr>
            <p:cNvPr id="8" name="Immagine 1995855304">
              <a:extLst>
                <a:ext uri="{FF2B5EF4-FFF2-40B4-BE49-F238E27FC236}">
                  <a16:creationId xmlns:a16="http://schemas.microsoft.com/office/drawing/2014/main" id="{85DD8E4E-78B6-D669-E3FA-7CF8EABAB35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432" y="3936274"/>
              <a:ext cx="2851150" cy="1670050"/>
            </a:xfrm>
            <a:prstGeom prst="rect">
              <a:avLst/>
            </a:prstGeom>
            <a:noFill/>
            <a:ln>
              <a:noFill/>
            </a:ln>
          </p:spPr>
        </p:pic>
        <p:pic>
          <p:nvPicPr>
            <p:cNvPr id="10" name="Immagine 1995855305">
              <a:extLst>
                <a:ext uri="{FF2B5EF4-FFF2-40B4-BE49-F238E27FC236}">
                  <a16:creationId xmlns:a16="http://schemas.microsoft.com/office/drawing/2014/main" id="{B4C0AAE9-209A-8B49-0323-35B6EE032CC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46425" y="3936274"/>
              <a:ext cx="2851150" cy="1670050"/>
            </a:xfrm>
            <a:prstGeom prst="rect">
              <a:avLst/>
            </a:prstGeom>
            <a:noFill/>
            <a:ln>
              <a:noFill/>
            </a:ln>
          </p:spPr>
        </p:pic>
        <p:pic>
          <p:nvPicPr>
            <p:cNvPr id="11" name="Immagine 1995855306">
              <a:extLst>
                <a:ext uri="{FF2B5EF4-FFF2-40B4-BE49-F238E27FC236}">
                  <a16:creationId xmlns:a16="http://schemas.microsoft.com/office/drawing/2014/main" id="{B453D696-0D40-793B-4E79-830F69E46CD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77030" y="3936274"/>
              <a:ext cx="2851150" cy="1670050"/>
            </a:xfrm>
            <a:prstGeom prst="rect">
              <a:avLst/>
            </a:prstGeom>
            <a:noFill/>
            <a:ln>
              <a:noFill/>
            </a:ln>
          </p:spPr>
        </p:pic>
      </p:grpSp>
    </p:spTree>
    <p:extLst>
      <p:ext uri="{BB962C8B-B14F-4D97-AF65-F5344CB8AC3E}">
        <p14:creationId xmlns:p14="http://schemas.microsoft.com/office/powerpoint/2010/main" val="38451373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8BD9D-F69B-58A0-AD32-07C981F20EFD}"/>
            </a:ext>
          </a:extLst>
        </p:cNvPr>
        <p:cNvGrpSpPr/>
        <p:nvPr/>
      </p:nvGrpSpPr>
      <p:grpSpPr>
        <a:xfrm>
          <a:off x="0" y="0"/>
          <a:ext cx="0" cy="0"/>
          <a:chOff x="0" y="0"/>
          <a:chExt cx="0" cy="0"/>
        </a:xfrm>
      </p:grpSpPr>
      <p:grpSp>
        <p:nvGrpSpPr>
          <p:cNvPr id="25" name="Grupo 24">
            <a:extLst>
              <a:ext uri="{FF2B5EF4-FFF2-40B4-BE49-F238E27FC236}">
                <a16:creationId xmlns:a16="http://schemas.microsoft.com/office/drawing/2014/main" id="{247D278F-8C78-D048-565B-3416BC341379}"/>
              </a:ext>
            </a:extLst>
          </p:cNvPr>
          <p:cNvGrpSpPr/>
          <p:nvPr/>
        </p:nvGrpSpPr>
        <p:grpSpPr>
          <a:xfrm>
            <a:off x="0" y="0"/>
            <a:ext cx="8923099" cy="6858000"/>
            <a:chOff x="0" y="0"/>
            <a:chExt cx="8923099" cy="6858000"/>
          </a:xfrm>
        </p:grpSpPr>
        <p:pic>
          <p:nvPicPr>
            <p:cNvPr id="2" name="Picture 1" descr="A blue hexagon with white and black triangles&#10;&#10;Description automatically generated">
              <a:extLst>
                <a:ext uri="{FF2B5EF4-FFF2-40B4-BE49-F238E27FC236}">
                  <a16:creationId xmlns:a16="http://schemas.microsoft.com/office/drawing/2014/main" id="{8415DAB8-F2D5-048E-BB37-B648867A03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0F1F4E24-9902-BB7B-5A40-02F6FA732AAA}"/>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5" name="CuadroTexto 14">
              <a:extLst>
                <a:ext uri="{FF2B5EF4-FFF2-40B4-BE49-F238E27FC236}">
                  <a16:creationId xmlns:a16="http://schemas.microsoft.com/office/drawing/2014/main" id="{05675FE0-6F1F-4E49-410F-D6D09B065636}"/>
                </a:ext>
              </a:extLst>
            </p:cNvPr>
            <p:cNvSpPr txBox="1"/>
            <p:nvPr/>
          </p:nvSpPr>
          <p:spPr>
            <a:xfrm>
              <a:off x="458314" y="1582397"/>
              <a:ext cx="2477386" cy="261610"/>
            </a:xfrm>
            <a:prstGeom prst="rect">
              <a:avLst/>
            </a:prstGeom>
            <a:noFill/>
          </p:spPr>
          <p:txBody>
            <a:bodyPr wrap="square" rtlCol="0">
              <a:spAutoFit/>
            </a:bodyPr>
            <a:lstStyle/>
            <a:p>
              <a:pPr algn="just"/>
              <a:r>
                <a:rPr lang="en-GB" sz="1100" dirty="0"/>
                <a:t>Quartiles of z-scores for BMI: SLOVAKIA</a:t>
              </a:r>
            </a:p>
          </p:txBody>
        </p:sp>
        <p:sp>
          <p:nvSpPr>
            <p:cNvPr id="16" name="CuadroTexto 15">
              <a:extLst>
                <a:ext uri="{FF2B5EF4-FFF2-40B4-BE49-F238E27FC236}">
                  <a16:creationId xmlns:a16="http://schemas.microsoft.com/office/drawing/2014/main" id="{1518D3C4-531B-B7D1-9E8C-27F502CB99D8}"/>
                </a:ext>
              </a:extLst>
            </p:cNvPr>
            <p:cNvSpPr txBox="1"/>
            <p:nvPr/>
          </p:nvSpPr>
          <p:spPr>
            <a:xfrm>
              <a:off x="6330656" y="3674665"/>
              <a:ext cx="2477386" cy="261610"/>
            </a:xfrm>
            <a:prstGeom prst="rect">
              <a:avLst/>
            </a:prstGeom>
            <a:noFill/>
          </p:spPr>
          <p:txBody>
            <a:bodyPr wrap="square" rtlCol="0">
              <a:spAutoFit/>
            </a:bodyPr>
            <a:lstStyle/>
            <a:p>
              <a:pPr algn="just"/>
              <a:r>
                <a:rPr lang="en-GB" sz="1100" dirty="0"/>
                <a:t>Quartiles of z-scores for BMI: TÜRKIYE</a:t>
              </a:r>
            </a:p>
          </p:txBody>
        </p:sp>
        <p:sp>
          <p:nvSpPr>
            <p:cNvPr id="17" name="CuadroTexto 16">
              <a:extLst>
                <a:ext uri="{FF2B5EF4-FFF2-40B4-BE49-F238E27FC236}">
                  <a16:creationId xmlns:a16="http://schemas.microsoft.com/office/drawing/2014/main" id="{313898B2-74A2-C49E-7572-63BD2A018361}"/>
                </a:ext>
              </a:extLst>
            </p:cNvPr>
            <p:cNvSpPr txBox="1"/>
            <p:nvPr/>
          </p:nvSpPr>
          <p:spPr>
            <a:xfrm>
              <a:off x="3045497" y="3674665"/>
              <a:ext cx="3092356" cy="261610"/>
            </a:xfrm>
            <a:prstGeom prst="rect">
              <a:avLst/>
            </a:prstGeom>
            <a:noFill/>
          </p:spPr>
          <p:txBody>
            <a:bodyPr wrap="square" rtlCol="0">
              <a:spAutoFit/>
            </a:bodyPr>
            <a:lstStyle/>
            <a:p>
              <a:pPr algn="just"/>
              <a:r>
                <a:rPr lang="en-GB" sz="1100" dirty="0"/>
                <a:t>Quartiles of z-scores for BMI: SWITZERLAND</a:t>
              </a:r>
            </a:p>
          </p:txBody>
        </p:sp>
        <p:sp>
          <p:nvSpPr>
            <p:cNvPr id="18" name="CuadroTexto 17">
              <a:extLst>
                <a:ext uri="{FF2B5EF4-FFF2-40B4-BE49-F238E27FC236}">
                  <a16:creationId xmlns:a16="http://schemas.microsoft.com/office/drawing/2014/main" id="{CAD1D932-DA54-5C37-35BD-FB23405500FB}"/>
                </a:ext>
              </a:extLst>
            </p:cNvPr>
            <p:cNvSpPr txBox="1"/>
            <p:nvPr/>
          </p:nvSpPr>
          <p:spPr>
            <a:xfrm>
              <a:off x="6231292" y="1539759"/>
              <a:ext cx="2598539" cy="261610"/>
            </a:xfrm>
            <a:prstGeom prst="rect">
              <a:avLst/>
            </a:prstGeom>
            <a:noFill/>
          </p:spPr>
          <p:txBody>
            <a:bodyPr wrap="square" rtlCol="0">
              <a:spAutoFit/>
            </a:bodyPr>
            <a:lstStyle/>
            <a:p>
              <a:pPr algn="just"/>
              <a:r>
                <a:rPr lang="en-GB" sz="1100" dirty="0"/>
                <a:t>Quartiles of z-scores for BMI: SPAIN</a:t>
              </a:r>
            </a:p>
          </p:txBody>
        </p:sp>
        <p:sp>
          <p:nvSpPr>
            <p:cNvPr id="19" name="CuadroTexto 18">
              <a:extLst>
                <a:ext uri="{FF2B5EF4-FFF2-40B4-BE49-F238E27FC236}">
                  <a16:creationId xmlns:a16="http://schemas.microsoft.com/office/drawing/2014/main" id="{1C7A7D02-2A42-4A73-1750-C28338D25A36}"/>
                </a:ext>
              </a:extLst>
            </p:cNvPr>
            <p:cNvSpPr txBox="1"/>
            <p:nvPr/>
          </p:nvSpPr>
          <p:spPr>
            <a:xfrm>
              <a:off x="3358660" y="1571625"/>
              <a:ext cx="2477386" cy="261610"/>
            </a:xfrm>
            <a:prstGeom prst="rect">
              <a:avLst/>
            </a:prstGeom>
            <a:noFill/>
          </p:spPr>
          <p:txBody>
            <a:bodyPr wrap="square" rtlCol="0">
              <a:spAutoFit/>
            </a:bodyPr>
            <a:lstStyle/>
            <a:p>
              <a:pPr algn="just"/>
              <a:r>
                <a:rPr lang="en-GB" sz="1100" dirty="0"/>
                <a:t>Quartiles of z-scores for BMI: SLOVENIA</a:t>
              </a:r>
            </a:p>
          </p:txBody>
        </p:sp>
        <p:sp>
          <p:nvSpPr>
            <p:cNvPr id="20" name="CuadroTexto 19">
              <a:extLst>
                <a:ext uri="{FF2B5EF4-FFF2-40B4-BE49-F238E27FC236}">
                  <a16:creationId xmlns:a16="http://schemas.microsoft.com/office/drawing/2014/main" id="{51C23302-C252-761C-A6D5-A8F17F78C0D7}"/>
                </a:ext>
              </a:extLst>
            </p:cNvPr>
            <p:cNvSpPr txBox="1"/>
            <p:nvPr/>
          </p:nvSpPr>
          <p:spPr>
            <a:xfrm>
              <a:off x="528761" y="3674665"/>
              <a:ext cx="2477386" cy="261610"/>
            </a:xfrm>
            <a:prstGeom prst="rect">
              <a:avLst/>
            </a:prstGeom>
            <a:noFill/>
          </p:spPr>
          <p:txBody>
            <a:bodyPr wrap="square" rtlCol="0">
              <a:spAutoFit/>
            </a:bodyPr>
            <a:lstStyle/>
            <a:p>
              <a:pPr algn="just"/>
              <a:r>
                <a:rPr lang="en-GB" sz="1100" dirty="0"/>
                <a:t>Quartiles of z-scores for BMI: SWEDEN</a:t>
              </a:r>
            </a:p>
          </p:txBody>
        </p:sp>
        <p:sp>
          <p:nvSpPr>
            <p:cNvPr id="4" name="TextBox 5">
              <a:extLst>
                <a:ext uri="{FF2B5EF4-FFF2-40B4-BE49-F238E27FC236}">
                  <a16:creationId xmlns:a16="http://schemas.microsoft.com/office/drawing/2014/main" id="{8318F6F9-017D-590A-B9F9-59A70FCD76F0}"/>
                </a:ext>
              </a:extLst>
            </p:cNvPr>
            <p:cNvSpPr txBox="1"/>
            <p:nvPr/>
          </p:nvSpPr>
          <p:spPr>
            <a:xfrm>
              <a:off x="1571625" y="333859"/>
              <a:ext cx="6785566"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median BMI of children and adolescents with CF is influenced by age and country of residence.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9" name="TextBox 6">
              <a:extLst>
                <a:ext uri="{FF2B5EF4-FFF2-40B4-BE49-F238E27FC236}">
                  <a16:creationId xmlns:a16="http://schemas.microsoft.com/office/drawing/2014/main" id="{8043CB89-5094-0A33-650A-978B1D4DCC94}"/>
                </a:ext>
              </a:extLst>
            </p:cNvPr>
            <p:cNvSpPr txBox="1"/>
            <p:nvPr/>
          </p:nvSpPr>
          <p:spPr>
            <a:xfrm>
              <a:off x="1571625" y="115288"/>
              <a:ext cx="4455774"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6.3</a:t>
              </a:r>
            </a:p>
          </p:txBody>
        </p:sp>
        <p:sp>
          <p:nvSpPr>
            <p:cNvPr id="21" name="TextBox 2">
              <a:extLst>
                <a:ext uri="{FF2B5EF4-FFF2-40B4-BE49-F238E27FC236}">
                  <a16:creationId xmlns:a16="http://schemas.microsoft.com/office/drawing/2014/main" id="{B3792D98-46A7-035C-B523-D99F5E770881}"/>
                </a:ext>
              </a:extLst>
            </p:cNvPr>
            <p:cNvSpPr txBox="1"/>
            <p:nvPr/>
          </p:nvSpPr>
          <p:spPr>
            <a:xfrm>
              <a:off x="923717" y="606241"/>
              <a:ext cx="7316516"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Quartiles of z-scores for BMI by age group and country. Children and adolescents with CF aged 2-17 years in 2022 who have never had a transplant.</a:t>
              </a:r>
            </a:p>
          </p:txBody>
        </p:sp>
        <p:pic>
          <p:nvPicPr>
            <p:cNvPr id="12" name="Immagine 1995855307">
              <a:extLst>
                <a:ext uri="{FF2B5EF4-FFF2-40B4-BE49-F238E27FC236}">
                  <a16:creationId xmlns:a16="http://schemas.microsoft.com/office/drawing/2014/main" id="{DC134B86-DA37-83DF-D9A5-80D12E6B101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140" y="1833235"/>
              <a:ext cx="2854325" cy="1724025"/>
            </a:xfrm>
            <a:prstGeom prst="rect">
              <a:avLst/>
            </a:prstGeom>
            <a:noFill/>
            <a:ln>
              <a:noFill/>
            </a:ln>
          </p:spPr>
        </p:pic>
        <p:pic>
          <p:nvPicPr>
            <p:cNvPr id="13" name="Immagine 1995855308">
              <a:extLst>
                <a:ext uri="{FF2B5EF4-FFF2-40B4-BE49-F238E27FC236}">
                  <a16:creationId xmlns:a16="http://schemas.microsoft.com/office/drawing/2014/main" id="{F966DA55-DF9B-D3DB-B55E-E58961B4E8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4837" y="1844007"/>
              <a:ext cx="2854325" cy="1724025"/>
            </a:xfrm>
            <a:prstGeom prst="rect">
              <a:avLst/>
            </a:prstGeom>
            <a:noFill/>
            <a:ln>
              <a:noFill/>
            </a:ln>
          </p:spPr>
        </p:pic>
        <p:pic>
          <p:nvPicPr>
            <p:cNvPr id="14" name="Immagine 1995855309">
              <a:extLst>
                <a:ext uri="{FF2B5EF4-FFF2-40B4-BE49-F238E27FC236}">
                  <a16:creationId xmlns:a16="http://schemas.microsoft.com/office/drawing/2014/main" id="{6F9FC84C-D743-768B-B180-CAD18F5CDA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7399" y="1833234"/>
              <a:ext cx="2854325" cy="1724025"/>
            </a:xfrm>
            <a:prstGeom prst="rect">
              <a:avLst/>
            </a:prstGeom>
            <a:noFill/>
            <a:ln>
              <a:noFill/>
            </a:ln>
          </p:spPr>
        </p:pic>
        <p:pic>
          <p:nvPicPr>
            <p:cNvPr id="22" name="Immagine 1995855310">
              <a:extLst>
                <a:ext uri="{FF2B5EF4-FFF2-40B4-BE49-F238E27FC236}">
                  <a16:creationId xmlns:a16="http://schemas.microsoft.com/office/drawing/2014/main" id="{F8D004EA-6EF8-DAC8-F77A-224BB5FC93C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0512" y="3936274"/>
              <a:ext cx="2854325" cy="1724025"/>
            </a:xfrm>
            <a:prstGeom prst="rect">
              <a:avLst/>
            </a:prstGeom>
            <a:noFill/>
            <a:ln>
              <a:noFill/>
            </a:ln>
          </p:spPr>
        </p:pic>
        <p:pic>
          <p:nvPicPr>
            <p:cNvPr id="23" name="Immagine 1995855311">
              <a:extLst>
                <a:ext uri="{FF2B5EF4-FFF2-40B4-BE49-F238E27FC236}">
                  <a16:creationId xmlns:a16="http://schemas.microsoft.com/office/drawing/2014/main" id="{C56C133C-B09A-CE5B-AC0C-DF0389D9511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44836" y="3936274"/>
              <a:ext cx="2854325" cy="1724025"/>
            </a:xfrm>
            <a:prstGeom prst="rect">
              <a:avLst/>
            </a:prstGeom>
            <a:noFill/>
            <a:ln>
              <a:noFill/>
            </a:ln>
          </p:spPr>
        </p:pic>
        <p:pic>
          <p:nvPicPr>
            <p:cNvPr id="24" name="Immagine 1995855312">
              <a:extLst>
                <a:ext uri="{FF2B5EF4-FFF2-40B4-BE49-F238E27FC236}">
                  <a16:creationId xmlns:a16="http://schemas.microsoft.com/office/drawing/2014/main" id="{E209185A-CC84-D54B-3E76-CD7F813081F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68774" y="3936274"/>
              <a:ext cx="2854325" cy="1724025"/>
            </a:xfrm>
            <a:prstGeom prst="rect">
              <a:avLst/>
            </a:prstGeom>
            <a:noFill/>
            <a:ln>
              <a:noFill/>
            </a:ln>
          </p:spPr>
        </p:pic>
      </p:grpSp>
    </p:spTree>
    <p:extLst>
      <p:ext uri="{BB962C8B-B14F-4D97-AF65-F5344CB8AC3E}">
        <p14:creationId xmlns:p14="http://schemas.microsoft.com/office/powerpoint/2010/main" val="25081000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F16E4-9EBA-A47C-2A47-8203B344806D}"/>
            </a:ext>
          </a:extLst>
        </p:cNvPr>
        <p:cNvGrpSpPr/>
        <p:nvPr/>
      </p:nvGrpSpPr>
      <p:grpSpPr>
        <a:xfrm>
          <a:off x="0" y="0"/>
          <a:ext cx="0" cy="0"/>
          <a:chOff x="0" y="0"/>
          <a:chExt cx="0" cy="0"/>
        </a:xfrm>
      </p:grpSpPr>
      <p:grpSp>
        <p:nvGrpSpPr>
          <p:cNvPr id="7" name="Grupo 6">
            <a:extLst>
              <a:ext uri="{FF2B5EF4-FFF2-40B4-BE49-F238E27FC236}">
                <a16:creationId xmlns:a16="http://schemas.microsoft.com/office/drawing/2014/main" id="{E439DF01-F99D-8832-E866-7196C8C9D2CC}"/>
              </a:ext>
            </a:extLst>
          </p:cNvPr>
          <p:cNvGrpSpPr/>
          <p:nvPr/>
        </p:nvGrpSpPr>
        <p:grpSpPr>
          <a:xfrm>
            <a:off x="0" y="0"/>
            <a:ext cx="8357191" cy="6858000"/>
            <a:chOff x="0" y="0"/>
            <a:chExt cx="8357191" cy="6858000"/>
          </a:xfrm>
        </p:grpSpPr>
        <p:pic>
          <p:nvPicPr>
            <p:cNvPr id="2" name="Picture 1" descr="A blue hexagon with white and black triangles&#10;&#10;Description automatically generated">
              <a:extLst>
                <a:ext uri="{FF2B5EF4-FFF2-40B4-BE49-F238E27FC236}">
                  <a16:creationId xmlns:a16="http://schemas.microsoft.com/office/drawing/2014/main" id="{89212DF1-46A0-BFE0-F02E-ACCA161152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26120646-2390-2D41-706B-0BF30B40DE83}"/>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5" name="CuadroTexto 14">
              <a:extLst>
                <a:ext uri="{FF2B5EF4-FFF2-40B4-BE49-F238E27FC236}">
                  <a16:creationId xmlns:a16="http://schemas.microsoft.com/office/drawing/2014/main" id="{1E0555A4-EB82-7254-D099-FD80E468700F}"/>
                </a:ext>
              </a:extLst>
            </p:cNvPr>
            <p:cNvSpPr txBox="1"/>
            <p:nvPr/>
          </p:nvSpPr>
          <p:spPr>
            <a:xfrm>
              <a:off x="458314" y="1582397"/>
              <a:ext cx="2477386" cy="261610"/>
            </a:xfrm>
            <a:prstGeom prst="rect">
              <a:avLst/>
            </a:prstGeom>
            <a:noFill/>
          </p:spPr>
          <p:txBody>
            <a:bodyPr wrap="square" rtlCol="0">
              <a:spAutoFit/>
            </a:bodyPr>
            <a:lstStyle/>
            <a:p>
              <a:pPr algn="just"/>
              <a:r>
                <a:rPr lang="en-GB" sz="1100" dirty="0"/>
                <a:t>Quartiles of z-scores for BMI: UKRAINE</a:t>
              </a:r>
            </a:p>
          </p:txBody>
        </p:sp>
        <p:sp>
          <p:nvSpPr>
            <p:cNvPr id="19" name="CuadroTexto 18">
              <a:extLst>
                <a:ext uri="{FF2B5EF4-FFF2-40B4-BE49-F238E27FC236}">
                  <a16:creationId xmlns:a16="http://schemas.microsoft.com/office/drawing/2014/main" id="{DC48B9F4-F896-6DE1-6288-C214909C4FFA}"/>
                </a:ext>
              </a:extLst>
            </p:cNvPr>
            <p:cNvSpPr txBox="1"/>
            <p:nvPr/>
          </p:nvSpPr>
          <p:spPr>
            <a:xfrm>
              <a:off x="3154812" y="1571625"/>
              <a:ext cx="3053490" cy="261610"/>
            </a:xfrm>
            <a:prstGeom prst="rect">
              <a:avLst/>
            </a:prstGeom>
            <a:noFill/>
          </p:spPr>
          <p:txBody>
            <a:bodyPr wrap="square" rtlCol="0">
              <a:spAutoFit/>
            </a:bodyPr>
            <a:lstStyle/>
            <a:p>
              <a:pPr algn="just"/>
              <a:r>
                <a:rPr lang="en-GB" sz="1100" dirty="0"/>
                <a:t>Quartiles of z-scores for BMI: UNITED KINGDOM</a:t>
              </a:r>
            </a:p>
          </p:txBody>
        </p:sp>
        <p:sp>
          <p:nvSpPr>
            <p:cNvPr id="4" name="TextBox 5">
              <a:extLst>
                <a:ext uri="{FF2B5EF4-FFF2-40B4-BE49-F238E27FC236}">
                  <a16:creationId xmlns:a16="http://schemas.microsoft.com/office/drawing/2014/main" id="{BDE2A23F-1741-E389-F3AC-A53A0EDDF412}"/>
                </a:ext>
              </a:extLst>
            </p:cNvPr>
            <p:cNvSpPr txBox="1"/>
            <p:nvPr/>
          </p:nvSpPr>
          <p:spPr>
            <a:xfrm>
              <a:off x="1571625" y="333859"/>
              <a:ext cx="6785566"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median BMI of children and adolescents with CF is influenced by age and country of residence.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9" name="TextBox 6">
              <a:extLst>
                <a:ext uri="{FF2B5EF4-FFF2-40B4-BE49-F238E27FC236}">
                  <a16:creationId xmlns:a16="http://schemas.microsoft.com/office/drawing/2014/main" id="{951F4BC0-3359-BD1D-2373-E5B450C20EA9}"/>
                </a:ext>
              </a:extLst>
            </p:cNvPr>
            <p:cNvSpPr txBox="1"/>
            <p:nvPr/>
          </p:nvSpPr>
          <p:spPr>
            <a:xfrm>
              <a:off x="1571625" y="115288"/>
              <a:ext cx="4455774"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6.3</a:t>
              </a:r>
            </a:p>
          </p:txBody>
        </p:sp>
        <p:sp>
          <p:nvSpPr>
            <p:cNvPr id="21" name="TextBox 2">
              <a:extLst>
                <a:ext uri="{FF2B5EF4-FFF2-40B4-BE49-F238E27FC236}">
                  <a16:creationId xmlns:a16="http://schemas.microsoft.com/office/drawing/2014/main" id="{BD1178B2-CB42-EACB-1412-2A9867558889}"/>
                </a:ext>
              </a:extLst>
            </p:cNvPr>
            <p:cNvSpPr txBox="1"/>
            <p:nvPr/>
          </p:nvSpPr>
          <p:spPr>
            <a:xfrm>
              <a:off x="923717" y="606241"/>
              <a:ext cx="7316516"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Quartiles of z-scores for BMI by age group and country. Children and adolescents with CF aged 2-17 years in 2022 who have never had a transplant.</a:t>
              </a:r>
            </a:p>
          </p:txBody>
        </p:sp>
        <p:pic>
          <p:nvPicPr>
            <p:cNvPr id="3" name="Immagine 1995855313">
              <a:extLst>
                <a:ext uri="{FF2B5EF4-FFF2-40B4-BE49-F238E27FC236}">
                  <a16:creationId xmlns:a16="http://schemas.microsoft.com/office/drawing/2014/main" id="{4F273C0C-7347-7263-E7ED-EC1812E387A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291" y="1844006"/>
              <a:ext cx="2854325" cy="1724025"/>
            </a:xfrm>
            <a:prstGeom prst="rect">
              <a:avLst/>
            </a:prstGeom>
            <a:noFill/>
            <a:ln>
              <a:noFill/>
            </a:ln>
          </p:spPr>
        </p:pic>
        <p:pic>
          <p:nvPicPr>
            <p:cNvPr id="6" name="Immagine 1995855314">
              <a:extLst>
                <a:ext uri="{FF2B5EF4-FFF2-40B4-BE49-F238E27FC236}">
                  <a16:creationId xmlns:a16="http://schemas.microsoft.com/office/drawing/2014/main" id="{2DC1F3A5-E3F6-8662-8ADB-85071452895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4812" y="1865099"/>
              <a:ext cx="2854325" cy="1724025"/>
            </a:xfrm>
            <a:prstGeom prst="rect">
              <a:avLst/>
            </a:prstGeom>
            <a:noFill/>
            <a:ln>
              <a:noFill/>
            </a:ln>
          </p:spPr>
        </p:pic>
      </p:grpSp>
    </p:spTree>
    <p:extLst>
      <p:ext uri="{BB962C8B-B14F-4D97-AF65-F5344CB8AC3E}">
        <p14:creationId xmlns:p14="http://schemas.microsoft.com/office/powerpoint/2010/main" val="35983932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8AD15F42-72A4-C1C4-FEDB-B6354CFD69BD}"/>
              </a:ext>
            </a:extLst>
          </p:cNvPr>
          <p:cNvGrpSpPr/>
          <p:nvPr/>
        </p:nvGrpSpPr>
        <p:grpSpPr>
          <a:xfrm>
            <a:off x="0" y="0"/>
            <a:ext cx="8642555" cy="6858000"/>
            <a:chOff x="0" y="0"/>
            <a:chExt cx="8642555"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4" y="247878"/>
              <a:ext cx="7070931"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Being underweight is a clinical feature in children and adolescents with CF. There are considerable differences amongst the countries.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29307"/>
              <a:ext cx="4643160"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6.4</a:t>
              </a:r>
            </a:p>
          </p:txBody>
        </p:sp>
        <p:sp>
          <p:nvSpPr>
            <p:cNvPr id="3" name="TextBox 2">
              <a:extLst>
                <a:ext uri="{FF2B5EF4-FFF2-40B4-BE49-F238E27FC236}">
                  <a16:creationId xmlns:a16="http://schemas.microsoft.com/office/drawing/2014/main" id="{A865EFFA-0A6A-C5EE-3189-32D41E6E3F44}"/>
                </a:ext>
              </a:extLst>
            </p:cNvPr>
            <p:cNvSpPr txBox="1"/>
            <p:nvPr/>
          </p:nvSpPr>
          <p:spPr>
            <a:xfrm>
              <a:off x="915852" y="678942"/>
              <a:ext cx="7726703"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Proportion of children and adolescents with CF who are underweight (z-score of BMI &lt;-2) by sex and by country; aged 2-17 years in 2023 who have never had a transplant.</a:t>
              </a:r>
            </a:p>
          </p:txBody>
        </p:sp>
        <p:sp>
          <p:nvSpPr>
            <p:cNvPr id="2" name="TextBox 1">
              <a:extLst>
                <a:ext uri="{FF2B5EF4-FFF2-40B4-BE49-F238E27FC236}">
                  <a16:creationId xmlns:a16="http://schemas.microsoft.com/office/drawing/2014/main" id="{62A89D6A-31DD-6320-FB7C-A36FD41D7372}"/>
                </a:ext>
              </a:extLst>
            </p:cNvPr>
            <p:cNvSpPr txBox="1"/>
            <p:nvPr/>
          </p:nvSpPr>
          <p:spPr>
            <a:xfrm>
              <a:off x="700084" y="6348097"/>
              <a:ext cx="7726703" cy="261610"/>
            </a:xfrm>
            <a:prstGeom prst="rect">
              <a:avLst/>
            </a:prstGeom>
            <a:noFill/>
          </p:spPr>
          <p:txBody>
            <a:bodyPr wrap="square">
              <a:spAutoFit/>
            </a:bodyPr>
            <a:lstStyle/>
            <a:p>
              <a:pPr marL="201216" indent="-201216" algn="just"/>
              <a:r>
                <a:rPr lang="en-GB" sz="1100" dirty="0">
                  <a:solidFill>
                    <a:srgbClr val="55C2D2"/>
                  </a:solidFill>
                  <a:latin typeface="+mj-lt"/>
                </a:rPr>
                <a:t>Note: Cyprus and Iceland have been excluded from this graph because the number of children in one of the sex group is less than 5.</a:t>
              </a:r>
            </a:p>
          </p:txBody>
        </p:sp>
        <p:pic>
          <p:nvPicPr>
            <p:cNvPr id="8" name="Picture 7" descr="A blue hexagon with white and black triangles&#10;&#10;Description automatically generated">
              <a:extLst>
                <a:ext uri="{FF2B5EF4-FFF2-40B4-BE49-F238E27FC236}">
                  <a16:creationId xmlns:a16="http://schemas.microsoft.com/office/drawing/2014/main" id="{FFD7887E-0D9B-7A93-65A7-3E40AA3AB2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B115AC0C-476E-1B41-EE71-19D8D7903B48}"/>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9" name="Immagine 16">
              <a:extLst>
                <a:ext uri="{FF2B5EF4-FFF2-40B4-BE49-F238E27FC236}">
                  <a16:creationId xmlns:a16="http://schemas.microsoft.com/office/drawing/2014/main" id="{A2BB5068-3314-90B6-3642-FA9CB27070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0174" y="1117574"/>
              <a:ext cx="5534363" cy="5283915"/>
            </a:xfrm>
            <a:prstGeom prst="rect">
              <a:avLst/>
            </a:prstGeom>
            <a:noFill/>
            <a:ln>
              <a:noFill/>
            </a:ln>
          </p:spPr>
        </p:pic>
      </p:grpSp>
    </p:spTree>
    <p:extLst>
      <p:ext uri="{BB962C8B-B14F-4D97-AF65-F5344CB8AC3E}">
        <p14:creationId xmlns:p14="http://schemas.microsoft.com/office/powerpoint/2010/main" val="33928714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ED254393-468B-6E7A-F483-380F3B60C66A}"/>
              </a:ext>
            </a:extLst>
          </p:cNvPr>
          <p:cNvGrpSpPr/>
          <p:nvPr/>
        </p:nvGrpSpPr>
        <p:grpSpPr>
          <a:xfrm>
            <a:off x="0" y="0"/>
            <a:ext cx="8990488" cy="6858000"/>
            <a:chOff x="0" y="0"/>
            <a:chExt cx="8990488" cy="6858000"/>
          </a:xfrm>
        </p:grpSpPr>
        <p:pic>
          <p:nvPicPr>
            <p:cNvPr id="4" name="Immagine 23">
              <a:extLst>
                <a:ext uri="{FF2B5EF4-FFF2-40B4-BE49-F238E27FC236}">
                  <a16:creationId xmlns:a16="http://schemas.microsoft.com/office/drawing/2014/main" id="{BC5A8530-BCE7-975C-5618-1A6FB5D220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0171" y="980864"/>
              <a:ext cx="5523658" cy="5273695"/>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571624" y="218571"/>
              <a:ext cx="6947343"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Being underweight is a clinical feature in adults with CF and more common in female. There are considerable differences amongst the countries.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0"/>
              <a:ext cx="4562006"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6.5</a:t>
              </a:r>
            </a:p>
          </p:txBody>
        </p:sp>
        <p:sp>
          <p:nvSpPr>
            <p:cNvPr id="3" name="TextBox 2">
              <a:extLst>
                <a:ext uri="{FF2B5EF4-FFF2-40B4-BE49-F238E27FC236}">
                  <a16:creationId xmlns:a16="http://schemas.microsoft.com/office/drawing/2014/main" id="{A865EFFA-0A6A-C5EE-3189-32D41E6E3F44}"/>
                </a:ext>
              </a:extLst>
            </p:cNvPr>
            <p:cNvSpPr txBox="1"/>
            <p:nvPr/>
          </p:nvSpPr>
          <p:spPr>
            <a:xfrm>
              <a:off x="899797" y="708482"/>
              <a:ext cx="7538147"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Proportion of adults with BMI&lt;18.5 by sex and by country, aged 18 years or older in 2023 who never had a transplant.</a:t>
              </a:r>
            </a:p>
          </p:txBody>
        </p:sp>
        <p:sp>
          <p:nvSpPr>
            <p:cNvPr id="2" name="TextBox 1">
              <a:extLst>
                <a:ext uri="{FF2B5EF4-FFF2-40B4-BE49-F238E27FC236}">
                  <a16:creationId xmlns:a16="http://schemas.microsoft.com/office/drawing/2014/main" id="{62A89D6A-31DD-6320-FB7C-A36FD41D7372}"/>
                </a:ext>
              </a:extLst>
            </p:cNvPr>
            <p:cNvSpPr txBox="1"/>
            <p:nvPr/>
          </p:nvSpPr>
          <p:spPr>
            <a:xfrm>
              <a:off x="106792" y="6114071"/>
              <a:ext cx="8883696" cy="600164"/>
            </a:xfrm>
            <a:prstGeom prst="rect">
              <a:avLst/>
            </a:prstGeom>
            <a:noFill/>
          </p:spPr>
          <p:txBody>
            <a:bodyPr wrap="square">
              <a:spAutoFit/>
            </a:bodyPr>
            <a:lstStyle/>
            <a:p>
              <a:pPr marL="201216" indent="-201216" algn="just"/>
              <a:r>
                <a:rPr lang="en-GB" sz="1100" dirty="0">
                  <a:solidFill>
                    <a:srgbClr val="55C2D2"/>
                  </a:solidFill>
                  <a:latin typeface="+mj-lt"/>
                </a:rPr>
                <a:t>Note: We excluded from the graph the countries for which the information on underweight adults is missing for more than 10% of the individuals. </a:t>
              </a:r>
            </a:p>
            <a:p>
              <a:pPr algn="just"/>
              <a:r>
                <a:rPr lang="en-GB" sz="1100" dirty="0">
                  <a:solidFill>
                    <a:srgbClr val="55C2D2"/>
                  </a:solidFill>
                  <a:latin typeface="+mj-lt"/>
                </a:rPr>
                <a:t>Albania, Armenia, Cyprus, Iceland, Luxembourg and Montenegro have been excluded from this graph because the number of adults in one of the sex groups is less than 5.</a:t>
              </a:r>
            </a:p>
          </p:txBody>
        </p:sp>
        <p:pic>
          <p:nvPicPr>
            <p:cNvPr id="5" name="Picture 4" descr="A blue hexagon with white and black triangles&#10;&#10;Description automatically generated">
              <a:extLst>
                <a:ext uri="{FF2B5EF4-FFF2-40B4-BE49-F238E27FC236}">
                  <a16:creationId xmlns:a16="http://schemas.microsoft.com/office/drawing/2014/main" id="{204B6148-769E-2017-1450-D6BF606BA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EDE0A6C3-EAA6-0BF0-2849-44560DD1C8A5}"/>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Bakkeheim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39984948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BE32DD96-8B28-86BC-7F12-45D3B5A35AB7}"/>
              </a:ext>
            </a:extLst>
          </p:cNvPr>
          <p:cNvGrpSpPr/>
          <p:nvPr/>
        </p:nvGrpSpPr>
        <p:grpSpPr>
          <a:xfrm>
            <a:off x="0" y="0"/>
            <a:ext cx="8553691" cy="6858000"/>
            <a:chOff x="0" y="0"/>
            <a:chExt cx="8553691"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5" y="332539"/>
              <a:ext cx="6982066"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A significant improvement in BMI in 2023 from the age of 6 years is a reflection of the efficacy of CFTR modulator therapy in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113968"/>
              <a:ext cx="4584807"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6.6</a:t>
              </a:r>
            </a:p>
          </p:txBody>
        </p:sp>
        <p:sp>
          <p:nvSpPr>
            <p:cNvPr id="3" name="TextBox 2">
              <a:extLst>
                <a:ext uri="{FF2B5EF4-FFF2-40B4-BE49-F238E27FC236}">
                  <a16:creationId xmlns:a16="http://schemas.microsoft.com/office/drawing/2014/main" id="{A865EFFA-0A6A-C5EE-3189-32D41E6E3F44}"/>
                </a:ext>
              </a:extLst>
            </p:cNvPr>
            <p:cNvSpPr txBox="1"/>
            <p:nvPr/>
          </p:nvSpPr>
          <p:spPr>
            <a:xfrm>
              <a:off x="917225" y="824982"/>
              <a:ext cx="5642420"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Median z-score for BMI by age group in 2013, 2018 and 2023.</a:t>
              </a:r>
            </a:p>
          </p:txBody>
        </p:sp>
        <p:pic>
          <p:nvPicPr>
            <p:cNvPr id="2" name="Picture 1" descr="A blue hexagon with white and black triangles&#10;&#10;Description automatically generated">
              <a:extLst>
                <a:ext uri="{FF2B5EF4-FFF2-40B4-BE49-F238E27FC236}">
                  <a16:creationId xmlns:a16="http://schemas.microsoft.com/office/drawing/2014/main" id="{F7093DAA-A549-1ED6-B5DA-89424D992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8" name="TextBox 7">
              <a:extLst>
                <a:ext uri="{FF2B5EF4-FFF2-40B4-BE49-F238E27FC236}">
                  <a16:creationId xmlns:a16="http://schemas.microsoft.com/office/drawing/2014/main" id="{35410D13-E0BE-6D93-9A09-10B0049EE1E7}"/>
                </a:ext>
              </a:extLst>
            </p:cNvPr>
            <p:cNvSpPr txBox="1"/>
            <p:nvPr/>
          </p:nvSpPr>
          <p:spPr>
            <a:xfrm>
              <a:off x="1111050" y="6377819"/>
              <a:ext cx="6918793" cy="261610"/>
            </a:xfrm>
            <a:prstGeom prst="rect">
              <a:avLst/>
            </a:prstGeom>
            <a:noFill/>
          </p:spPr>
          <p:txBody>
            <a:bodyPr wrap="square">
              <a:spAutoFit/>
            </a:bodyPr>
            <a:lstStyle/>
            <a:p>
              <a:pPr marL="201216" indent="-201216" algn="ctr"/>
              <a:r>
                <a:rPr lang="en-GB" sz="1100" dirty="0">
                  <a:solidFill>
                    <a:srgbClr val="55C2D2"/>
                  </a:solidFill>
                  <a:latin typeface="+mj-lt"/>
                </a:rPr>
                <a:t>Note: Only people with CF aged 2 years or more at measurement and who have never had a lung or liver transplant</a:t>
              </a:r>
              <a:r>
                <a:rPr lang="en-GB" sz="900" dirty="0">
                  <a:solidFill>
                    <a:srgbClr val="55C2D2"/>
                  </a:solidFill>
                  <a:latin typeface="+mj-lt"/>
                </a:rPr>
                <a:t>.</a:t>
              </a:r>
            </a:p>
          </p:txBody>
        </p:sp>
        <p:sp>
          <p:nvSpPr>
            <p:cNvPr id="5" name="Text Placeholder 8">
              <a:extLst>
                <a:ext uri="{FF2B5EF4-FFF2-40B4-BE49-F238E27FC236}">
                  <a16:creationId xmlns:a16="http://schemas.microsoft.com/office/drawing/2014/main" id="{99ABE388-A8AC-2149-EC67-023DF1301EA3}"/>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1995855349">
              <a:extLst>
                <a:ext uri="{FF2B5EF4-FFF2-40B4-BE49-F238E27FC236}">
                  <a16:creationId xmlns:a16="http://schemas.microsoft.com/office/drawing/2014/main" id="{B812A6B5-0C3C-9092-7786-13F647A219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7658" y="1211332"/>
              <a:ext cx="7028683" cy="5029616"/>
            </a:xfrm>
            <a:prstGeom prst="rect">
              <a:avLst/>
            </a:prstGeom>
            <a:noFill/>
            <a:ln>
              <a:noFill/>
            </a:ln>
          </p:spPr>
        </p:pic>
      </p:grpSp>
    </p:spTree>
    <p:extLst>
      <p:ext uri="{BB962C8B-B14F-4D97-AF65-F5344CB8AC3E}">
        <p14:creationId xmlns:p14="http://schemas.microsoft.com/office/powerpoint/2010/main" val="35467613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213372"/>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7</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COMPLICATIONS</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3" name="Grupo 2">
            <a:extLst>
              <a:ext uri="{FF2B5EF4-FFF2-40B4-BE49-F238E27FC236}">
                <a16:creationId xmlns:a16="http://schemas.microsoft.com/office/drawing/2014/main" id="{1794DB35-8E32-365E-1F45-D563548EE310}"/>
              </a:ext>
            </a:extLst>
          </p:cNvPr>
          <p:cNvGrpSpPr/>
          <p:nvPr/>
        </p:nvGrpSpPr>
        <p:grpSpPr>
          <a:xfrm>
            <a:off x="6440562" y="5756188"/>
            <a:ext cx="2703438" cy="1101812"/>
            <a:chOff x="6440562" y="5756188"/>
            <a:chExt cx="2703438" cy="1101812"/>
          </a:xfrm>
        </p:grpSpPr>
        <p:sp>
          <p:nvSpPr>
            <p:cNvPr id="4" name="Sous-titre 2">
              <a:extLst>
                <a:ext uri="{FF2B5EF4-FFF2-40B4-BE49-F238E27FC236}">
                  <a16:creationId xmlns:a16="http://schemas.microsoft.com/office/drawing/2014/main" id="{195A0987-4A56-DED5-1639-E5F7A55434DC}"/>
                </a:ext>
              </a:extLst>
            </p:cNvPr>
            <p:cNvSpPr txBox="1">
              <a:spLocks/>
            </p:cNvSpPr>
            <p:nvPr/>
          </p:nvSpPr>
          <p:spPr>
            <a:xfrm>
              <a:off x="6440562" y="6628441"/>
              <a:ext cx="1620223" cy="139836"/>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750" dirty="0" err="1">
                  <a:solidFill>
                    <a:schemeClr val="tx1">
                      <a:lumMod val="65000"/>
                      <a:lumOff val="35000"/>
                    </a:schemeClr>
                  </a:solidFill>
                  <a:latin typeface="Arial" panose="020B0604020202020204" pitchFamily="34" charset="0"/>
                  <a:cs typeface="Arial" panose="020B0604020202020204" pitchFamily="34" charset="0"/>
                </a:rPr>
                <a:t>www.ecfs.eu</a:t>
              </a:r>
              <a:r>
                <a:rPr lang="fr-FR" sz="750" dirty="0">
                  <a:solidFill>
                    <a:schemeClr val="tx1">
                      <a:lumMod val="65000"/>
                      <a:lumOff val="35000"/>
                    </a:schemeClr>
                  </a:solidFill>
                  <a:latin typeface="Arial" panose="020B0604020202020204" pitchFamily="34" charset="0"/>
                  <a:cs typeface="Arial" panose="020B0604020202020204" pitchFamily="34" charset="0"/>
                </a:rPr>
                <a:t>/</a:t>
              </a:r>
              <a:r>
                <a:rPr lang="fr-FR" sz="750" dirty="0" err="1">
                  <a:solidFill>
                    <a:schemeClr val="tx1">
                      <a:lumMod val="65000"/>
                      <a:lumOff val="35000"/>
                    </a:schemeClr>
                  </a:solidFill>
                  <a:latin typeface="Arial" panose="020B0604020202020204" pitchFamily="34" charset="0"/>
                  <a:cs typeface="Arial" panose="020B0604020202020204" pitchFamily="34" charset="0"/>
                </a:rPr>
                <a:t>pr</a:t>
              </a:r>
              <a:endParaRPr lang="fr-FR" sz="75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6" name="Grupo 5">
              <a:extLst>
                <a:ext uri="{FF2B5EF4-FFF2-40B4-BE49-F238E27FC236}">
                  <a16:creationId xmlns:a16="http://schemas.microsoft.com/office/drawing/2014/main" id="{A33709FD-1312-33A6-9B01-3805751B1698}"/>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15178879-1AA7-9818-C415-E4D7F1950DBA}"/>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7A5C7BE0-5AC4-4761-4B2F-149C16AD9FEB}"/>
                  </a:ext>
                </a:extLst>
              </p:cNvPr>
              <p:cNvPicPr>
                <a:picLocks noChangeAspect="1"/>
              </p:cNvPicPr>
              <p:nvPr/>
            </p:nvPicPr>
            <p:blipFill>
              <a:blip r:embed="rId5"/>
              <a:stretch>
                <a:fillRect/>
              </a:stretch>
            </p:blipFill>
            <p:spPr>
              <a:xfrm>
                <a:off x="7924756" y="4898938"/>
                <a:ext cx="1204934" cy="1062201"/>
              </a:xfrm>
              <a:prstGeom prst="rect">
                <a:avLst/>
              </a:prstGeom>
            </p:spPr>
          </p:pic>
        </p:grpSp>
      </p:grpSp>
    </p:spTree>
    <p:extLst>
      <p:ext uri="{BB962C8B-B14F-4D97-AF65-F5344CB8AC3E}">
        <p14:creationId xmlns:p14="http://schemas.microsoft.com/office/powerpoint/2010/main" val="1865581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97564FC1-CCD5-CFD1-1B8C-6511CE5E5184}"/>
              </a:ext>
            </a:extLst>
          </p:cNvPr>
          <p:cNvGrpSpPr/>
          <p:nvPr/>
        </p:nvGrpSpPr>
        <p:grpSpPr>
          <a:xfrm>
            <a:off x="0" y="0"/>
            <a:ext cx="8957114" cy="6858000"/>
            <a:chOff x="0" y="0"/>
            <a:chExt cx="8957114" cy="6858000"/>
          </a:xfrm>
        </p:grpSpPr>
        <p:pic>
          <p:nvPicPr>
            <p:cNvPr id="4" name="Immagine 28">
              <a:extLst>
                <a:ext uri="{FF2B5EF4-FFF2-40B4-BE49-F238E27FC236}">
                  <a16:creationId xmlns:a16="http://schemas.microsoft.com/office/drawing/2014/main" id="{1C2EA193-82B0-42A7-FDDA-FC7DED3BFB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7044" y="1001255"/>
              <a:ext cx="5214798" cy="5135466"/>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571624" y="300951"/>
              <a:ext cx="7263034"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ABPA prevalence is lower in children than in adults.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82380"/>
              <a:ext cx="4769306"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7.1</a:t>
              </a:r>
            </a:p>
          </p:txBody>
        </p:sp>
        <p:sp>
          <p:nvSpPr>
            <p:cNvPr id="3" name="TextBox 2">
              <a:extLst>
                <a:ext uri="{FF2B5EF4-FFF2-40B4-BE49-F238E27FC236}">
                  <a16:creationId xmlns:a16="http://schemas.microsoft.com/office/drawing/2014/main" id="{A865EFFA-0A6A-C5EE-3189-32D41E6E3F44}"/>
                </a:ext>
              </a:extLst>
            </p:cNvPr>
            <p:cNvSpPr txBox="1"/>
            <p:nvPr/>
          </p:nvSpPr>
          <p:spPr>
            <a:xfrm>
              <a:off x="907504" y="570368"/>
              <a:ext cx="7805461"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allergic bronchopulmonary aspergillosis in children and adults seen in 2023 who have never had a transplant, by country.</a:t>
              </a:r>
            </a:p>
          </p:txBody>
        </p:sp>
        <p:sp>
          <p:nvSpPr>
            <p:cNvPr id="2" name="TextBox 1">
              <a:extLst>
                <a:ext uri="{FF2B5EF4-FFF2-40B4-BE49-F238E27FC236}">
                  <a16:creationId xmlns:a16="http://schemas.microsoft.com/office/drawing/2014/main" id="{62A89D6A-31DD-6320-FB7C-A36FD41D7372}"/>
                </a:ext>
              </a:extLst>
            </p:cNvPr>
            <p:cNvSpPr txBox="1"/>
            <p:nvPr/>
          </p:nvSpPr>
          <p:spPr>
            <a:xfrm>
              <a:off x="146837" y="6036611"/>
              <a:ext cx="8810277" cy="600164"/>
            </a:xfrm>
            <a:prstGeom prst="rect">
              <a:avLst/>
            </a:prstGeom>
            <a:noFill/>
          </p:spPr>
          <p:txBody>
            <a:bodyPr wrap="square">
              <a:spAutoFit/>
            </a:bodyPr>
            <a:lstStyle/>
            <a:p>
              <a:pPr algn="just"/>
              <a:r>
                <a:rPr lang="en-GB" sz="1100" dirty="0">
                  <a:solidFill>
                    <a:srgbClr val="55C2D2"/>
                  </a:solidFill>
                  <a:latin typeface="+mj-lt"/>
                </a:rPr>
                <a:t>Note: We excluded from the graph the countries for which the information on allergic bronchopulmonary aspergillosis (ABPA) is missing for more than 10% of the children/adults with CF. </a:t>
              </a:r>
            </a:p>
            <a:p>
              <a:pPr algn="just"/>
              <a:r>
                <a:rPr lang="en-GB" sz="1100" dirty="0">
                  <a:solidFill>
                    <a:srgbClr val="55C2D2"/>
                  </a:solidFill>
                  <a:latin typeface="+mj-lt"/>
                </a:rPr>
                <a:t>Note: Albania and Georgia have &lt;5 adults seen in 2023 and are excluded from the graph for adults.</a:t>
              </a:r>
            </a:p>
          </p:txBody>
        </p:sp>
        <p:pic>
          <p:nvPicPr>
            <p:cNvPr id="8" name="Picture 7" descr="A blue hexagon with white and black triangles&#10;&#10;Description automatically generated">
              <a:extLst>
                <a:ext uri="{FF2B5EF4-FFF2-40B4-BE49-F238E27FC236}">
                  <a16:creationId xmlns:a16="http://schemas.microsoft.com/office/drawing/2014/main" id="{3EA534FC-C3E2-AFD8-1088-54D05C91AF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266502F2-A33B-2222-5B9E-81D216CC9C5F}"/>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39234731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66B651F-9F81-0124-3363-7CB0F0204E8A}"/>
              </a:ext>
            </a:extLst>
          </p:cNvPr>
          <p:cNvGrpSpPr/>
          <p:nvPr/>
        </p:nvGrpSpPr>
        <p:grpSpPr>
          <a:xfrm>
            <a:off x="0" y="0"/>
            <a:ext cx="8846288" cy="6858000"/>
            <a:chOff x="0" y="0"/>
            <a:chExt cx="8846288" cy="6858000"/>
          </a:xfrm>
        </p:grpSpPr>
        <p:pic>
          <p:nvPicPr>
            <p:cNvPr id="4" name="Immagine 1995855351">
              <a:extLst>
                <a:ext uri="{FF2B5EF4-FFF2-40B4-BE49-F238E27FC236}">
                  <a16:creationId xmlns:a16="http://schemas.microsoft.com/office/drawing/2014/main" id="{BBDACF4B-A504-9CE8-AEB3-B7FE895C27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1963" y="1004934"/>
              <a:ext cx="5380074" cy="5314804"/>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571624" y="293920"/>
              <a:ext cx="7274664"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Important differences in the prevalence of CF-related diabetes in adults with CF throughout Europe might reflect genetic backgrounds but could also be linked to life expectancy.</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75349"/>
              <a:ext cx="4776943"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7.2</a:t>
              </a:r>
            </a:p>
          </p:txBody>
        </p:sp>
        <p:sp>
          <p:nvSpPr>
            <p:cNvPr id="3" name="TextBox 2">
              <a:extLst>
                <a:ext uri="{FF2B5EF4-FFF2-40B4-BE49-F238E27FC236}">
                  <a16:creationId xmlns:a16="http://schemas.microsoft.com/office/drawing/2014/main" id="{A865EFFA-0A6A-C5EE-3189-32D41E6E3F44}"/>
                </a:ext>
              </a:extLst>
            </p:cNvPr>
            <p:cNvSpPr txBox="1"/>
            <p:nvPr/>
          </p:nvSpPr>
          <p:spPr>
            <a:xfrm>
              <a:off x="903162" y="768604"/>
              <a:ext cx="7549722"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of CFRD, by country. All adults with CF seen in 2023 aged 18 years or older who have never had a transplant. .</a:t>
              </a:r>
            </a:p>
          </p:txBody>
        </p:sp>
        <p:sp>
          <p:nvSpPr>
            <p:cNvPr id="2" name="TextBox 1">
              <a:extLst>
                <a:ext uri="{FF2B5EF4-FFF2-40B4-BE49-F238E27FC236}">
                  <a16:creationId xmlns:a16="http://schemas.microsoft.com/office/drawing/2014/main" id="{62A89D6A-31DD-6320-FB7C-A36FD41D7372}"/>
                </a:ext>
              </a:extLst>
            </p:cNvPr>
            <p:cNvSpPr txBox="1"/>
            <p:nvPr/>
          </p:nvSpPr>
          <p:spPr>
            <a:xfrm>
              <a:off x="353749" y="6210475"/>
              <a:ext cx="8452495" cy="430887"/>
            </a:xfrm>
            <a:prstGeom prst="rect">
              <a:avLst/>
            </a:prstGeom>
            <a:noFill/>
          </p:spPr>
          <p:txBody>
            <a:bodyPr wrap="square">
              <a:spAutoFit/>
            </a:bodyPr>
            <a:lstStyle/>
            <a:p>
              <a:pPr marL="200025" indent="-200025" algn="ctr"/>
              <a:r>
                <a:rPr lang="en-GB" sz="1100" dirty="0">
                  <a:solidFill>
                    <a:srgbClr val="55C2D2"/>
                  </a:solidFill>
                  <a:latin typeface="+mj-lt"/>
                </a:rPr>
                <a:t>Note: We excluded from the graph the countries for which the information on CFRD is missing for more than 10% of the adults.</a:t>
              </a:r>
            </a:p>
            <a:p>
              <a:pPr marL="200025" indent="-200025" algn="ctr"/>
              <a:r>
                <a:rPr lang="en-GB" sz="1100" dirty="0">
                  <a:solidFill>
                    <a:srgbClr val="55C2D2"/>
                  </a:solidFill>
                  <a:latin typeface="+mj-lt"/>
                </a:rPr>
                <a:t>Note: Albania and Georgia have &lt;5 adults seen in 2023 and are excluded from the graph for adults.</a:t>
              </a:r>
            </a:p>
          </p:txBody>
        </p:sp>
        <p:pic>
          <p:nvPicPr>
            <p:cNvPr id="5" name="Picture 4" descr="A blue hexagon with white and black triangles&#10;&#10;Description automatically generated">
              <a:extLst>
                <a:ext uri="{FF2B5EF4-FFF2-40B4-BE49-F238E27FC236}">
                  <a16:creationId xmlns:a16="http://schemas.microsoft.com/office/drawing/2014/main" id="{9D53559D-247E-468A-8554-409964E7FC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9F4C39BA-593A-94D4-323D-04A29BBB6502}"/>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29497981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9A000652-4D11-7B9C-7CA6-EF4356E49CD2}"/>
              </a:ext>
            </a:extLst>
          </p:cNvPr>
          <p:cNvGrpSpPr/>
          <p:nvPr/>
        </p:nvGrpSpPr>
        <p:grpSpPr>
          <a:xfrm>
            <a:off x="0" y="0"/>
            <a:ext cx="9037675" cy="6858000"/>
            <a:chOff x="0" y="0"/>
            <a:chExt cx="9037675"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4" y="218571"/>
              <a:ext cx="7147074"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prevalence of liver disease with or without cirrhosis is heterogenous across the countries.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0"/>
              <a:ext cx="4693160"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7.3</a:t>
              </a:r>
            </a:p>
          </p:txBody>
        </p:sp>
        <p:sp>
          <p:nvSpPr>
            <p:cNvPr id="3" name="TextBox 2">
              <a:extLst>
                <a:ext uri="{FF2B5EF4-FFF2-40B4-BE49-F238E27FC236}">
                  <a16:creationId xmlns:a16="http://schemas.microsoft.com/office/drawing/2014/main" id="{A865EFFA-0A6A-C5EE-3189-32D41E6E3F44}"/>
                </a:ext>
              </a:extLst>
            </p:cNvPr>
            <p:cNvSpPr txBox="1"/>
            <p:nvPr/>
          </p:nvSpPr>
          <p:spPr>
            <a:xfrm>
              <a:off x="925249" y="490953"/>
              <a:ext cx="7793449"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Prevalence and severity of liver disease in children (&lt;18 years) and adults (≥ 18 years) with CF seen in 2023 who have never had a transplant, by country. </a:t>
              </a:r>
            </a:p>
          </p:txBody>
        </p:sp>
        <p:sp>
          <p:nvSpPr>
            <p:cNvPr id="2" name="TextBox 1">
              <a:extLst>
                <a:ext uri="{FF2B5EF4-FFF2-40B4-BE49-F238E27FC236}">
                  <a16:creationId xmlns:a16="http://schemas.microsoft.com/office/drawing/2014/main" id="{62A89D6A-31DD-6320-FB7C-A36FD41D7372}"/>
                </a:ext>
              </a:extLst>
            </p:cNvPr>
            <p:cNvSpPr txBox="1"/>
            <p:nvPr/>
          </p:nvSpPr>
          <p:spPr>
            <a:xfrm>
              <a:off x="106791" y="5993097"/>
              <a:ext cx="8930884" cy="600164"/>
            </a:xfrm>
            <a:prstGeom prst="rect">
              <a:avLst/>
            </a:prstGeom>
            <a:noFill/>
          </p:spPr>
          <p:txBody>
            <a:bodyPr wrap="square">
              <a:spAutoFit/>
            </a:bodyPr>
            <a:lstStyle/>
            <a:p>
              <a:pPr algn="just"/>
              <a:r>
                <a:rPr lang="en-GB" sz="1100" dirty="0">
                  <a:solidFill>
                    <a:srgbClr val="55C2D2"/>
                  </a:solidFill>
                  <a:latin typeface="+mj-lt"/>
                </a:rPr>
                <a:t>Notes: We excluded from the graph the countries for which the information on liver disease is missing for more than 10% of the children/adults with CF. Albania and Georgia have &lt;5 adults seen in 2023 and are excluded from the graph for adults.</a:t>
              </a:r>
            </a:p>
            <a:p>
              <a:pPr algn="just"/>
              <a:r>
                <a:rPr lang="en-GB" sz="1100" dirty="0">
                  <a:solidFill>
                    <a:srgbClr val="55C2D2"/>
                  </a:solidFill>
                  <a:latin typeface="+mj-lt"/>
                </a:rPr>
                <a:t>Serbia: cirrhosis without portal hypertension/hypersplenism means ultrasound changes in liver tissue and/or abnormal liver function tests.</a:t>
              </a:r>
            </a:p>
          </p:txBody>
        </p:sp>
        <p:pic>
          <p:nvPicPr>
            <p:cNvPr id="5" name="Picture 4" descr="A blue hexagon with white and black triangles&#10;&#10;Description automatically generated">
              <a:extLst>
                <a:ext uri="{FF2B5EF4-FFF2-40B4-BE49-F238E27FC236}">
                  <a16:creationId xmlns:a16="http://schemas.microsoft.com/office/drawing/2014/main" id="{549BBB1A-FF89-34CF-6BF9-C0B85807C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2DD1BC72-78C7-EAAA-93A0-D775EFCEB2F7}"/>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1995855352">
              <a:extLst>
                <a:ext uri="{FF2B5EF4-FFF2-40B4-BE49-F238E27FC236}">
                  <a16:creationId xmlns:a16="http://schemas.microsoft.com/office/drawing/2014/main" id="{8FD15C6D-B94D-99DF-6267-E7B01499B1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50065" y="918822"/>
              <a:ext cx="5348177" cy="5111819"/>
            </a:xfrm>
            <a:prstGeom prst="rect">
              <a:avLst/>
            </a:prstGeom>
            <a:noFill/>
            <a:ln>
              <a:noFill/>
            </a:ln>
          </p:spPr>
        </p:pic>
      </p:grpSp>
    </p:spTree>
    <p:extLst>
      <p:ext uri="{BB962C8B-B14F-4D97-AF65-F5344CB8AC3E}">
        <p14:creationId xmlns:p14="http://schemas.microsoft.com/office/powerpoint/2010/main" val="2653067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043ED6D4-186F-CBFF-513D-996111D97930}"/>
              </a:ext>
            </a:extLst>
          </p:cNvPr>
          <p:cNvGrpSpPr/>
          <p:nvPr/>
        </p:nvGrpSpPr>
        <p:grpSpPr>
          <a:xfrm>
            <a:off x="0" y="0"/>
            <a:ext cx="8420123" cy="6858000"/>
            <a:chOff x="0" y="0"/>
            <a:chExt cx="8420123" cy="6858000"/>
          </a:xfrm>
        </p:grpSpPr>
        <p:pic>
          <p:nvPicPr>
            <p:cNvPr id="2" name="Picture 1" descr="A blue hexagon with white and black triangles&#10;&#10;Description automatically generated">
              <a:extLst>
                <a:ext uri="{FF2B5EF4-FFF2-40B4-BE49-F238E27FC236}">
                  <a16:creationId xmlns:a16="http://schemas.microsoft.com/office/drawing/2014/main" id="{89262322-5244-1A53-F2A3-AEDA82481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6" name="TextBox 5">
              <a:extLst>
                <a:ext uri="{FF2B5EF4-FFF2-40B4-BE49-F238E27FC236}">
                  <a16:creationId xmlns:a16="http://schemas.microsoft.com/office/drawing/2014/main" id="{1A806116-3061-CA1F-2E89-5033E454FA4A}"/>
                </a:ext>
              </a:extLst>
            </p:cNvPr>
            <p:cNvSpPr txBox="1"/>
            <p:nvPr/>
          </p:nvSpPr>
          <p:spPr>
            <a:xfrm>
              <a:off x="1807459" y="454366"/>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Age distribution demonstrates a sharp decline from the third decade of life.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807459" y="155709"/>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1.4</a:t>
              </a:r>
            </a:p>
          </p:txBody>
        </p:sp>
        <p:sp>
          <p:nvSpPr>
            <p:cNvPr id="3" name="TextBox 2">
              <a:extLst>
                <a:ext uri="{FF2B5EF4-FFF2-40B4-BE49-F238E27FC236}">
                  <a16:creationId xmlns:a16="http://schemas.microsoft.com/office/drawing/2014/main" id="{A865EFFA-0A6A-C5EE-3189-32D41E6E3F44}"/>
                </a:ext>
              </a:extLst>
            </p:cNvPr>
            <p:cNvSpPr txBox="1"/>
            <p:nvPr/>
          </p:nvSpPr>
          <p:spPr>
            <a:xfrm>
              <a:off x="1147000" y="873664"/>
              <a:ext cx="6280934"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Distribution of age at follow-up. Registered people with CF alive on 31/12/2023.</a:t>
              </a:r>
            </a:p>
          </p:txBody>
        </p:sp>
        <p:sp>
          <p:nvSpPr>
            <p:cNvPr id="5" name="Text Placeholder 8">
              <a:extLst>
                <a:ext uri="{FF2B5EF4-FFF2-40B4-BE49-F238E27FC236}">
                  <a16:creationId xmlns:a16="http://schemas.microsoft.com/office/drawing/2014/main" id="{642F37E4-A5C4-88DE-987E-F9FC6FA98D3D}"/>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9" name="Immagine 22">
              <a:extLst>
                <a:ext uri="{FF2B5EF4-FFF2-40B4-BE49-F238E27FC236}">
                  <a16:creationId xmlns:a16="http://schemas.microsoft.com/office/drawing/2014/main" id="{82541A3B-FF00-16C5-DEE5-80A50FA345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877" y="1377387"/>
              <a:ext cx="7696246" cy="5154543"/>
            </a:xfrm>
            <a:prstGeom prst="rect">
              <a:avLst/>
            </a:prstGeom>
            <a:noFill/>
            <a:ln>
              <a:noFill/>
            </a:ln>
          </p:spPr>
        </p:pic>
      </p:grpSp>
    </p:spTree>
    <p:extLst>
      <p:ext uri="{BB962C8B-B14F-4D97-AF65-F5344CB8AC3E}">
        <p14:creationId xmlns:p14="http://schemas.microsoft.com/office/powerpoint/2010/main" val="36067969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163366"/>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8</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THERAPIES</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3" name="Grupo 2">
            <a:extLst>
              <a:ext uri="{FF2B5EF4-FFF2-40B4-BE49-F238E27FC236}">
                <a16:creationId xmlns:a16="http://schemas.microsoft.com/office/drawing/2014/main" id="{6DB419E3-55C6-16D2-45A0-5219F6F63AE4}"/>
              </a:ext>
            </a:extLst>
          </p:cNvPr>
          <p:cNvGrpSpPr/>
          <p:nvPr/>
        </p:nvGrpSpPr>
        <p:grpSpPr>
          <a:xfrm>
            <a:off x="6440562" y="5756188"/>
            <a:ext cx="2703438" cy="1101812"/>
            <a:chOff x="6440562" y="5756188"/>
            <a:chExt cx="2703438" cy="1101812"/>
          </a:xfrm>
        </p:grpSpPr>
        <p:sp>
          <p:nvSpPr>
            <p:cNvPr id="4" name="Sous-titre 2">
              <a:extLst>
                <a:ext uri="{FF2B5EF4-FFF2-40B4-BE49-F238E27FC236}">
                  <a16:creationId xmlns:a16="http://schemas.microsoft.com/office/drawing/2014/main" id="{9026C133-9B7B-6BE1-5002-6B3B9E3F68A7}"/>
                </a:ext>
              </a:extLst>
            </p:cNvPr>
            <p:cNvSpPr txBox="1">
              <a:spLocks/>
            </p:cNvSpPr>
            <p:nvPr/>
          </p:nvSpPr>
          <p:spPr>
            <a:xfrm>
              <a:off x="6440562" y="6628441"/>
              <a:ext cx="1620223" cy="139836"/>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750" dirty="0" err="1">
                  <a:solidFill>
                    <a:schemeClr val="tx1">
                      <a:lumMod val="65000"/>
                      <a:lumOff val="35000"/>
                    </a:schemeClr>
                  </a:solidFill>
                  <a:latin typeface="Arial" panose="020B0604020202020204" pitchFamily="34" charset="0"/>
                  <a:cs typeface="Arial" panose="020B0604020202020204" pitchFamily="34" charset="0"/>
                </a:rPr>
                <a:t>www.ecfs.eu</a:t>
              </a:r>
              <a:r>
                <a:rPr lang="fr-FR" sz="750" dirty="0">
                  <a:solidFill>
                    <a:schemeClr val="tx1">
                      <a:lumMod val="65000"/>
                      <a:lumOff val="35000"/>
                    </a:schemeClr>
                  </a:solidFill>
                  <a:latin typeface="Arial" panose="020B0604020202020204" pitchFamily="34" charset="0"/>
                  <a:cs typeface="Arial" panose="020B0604020202020204" pitchFamily="34" charset="0"/>
                </a:rPr>
                <a:t>/</a:t>
              </a:r>
              <a:r>
                <a:rPr lang="fr-FR" sz="750" dirty="0" err="1">
                  <a:solidFill>
                    <a:schemeClr val="tx1">
                      <a:lumMod val="65000"/>
                      <a:lumOff val="35000"/>
                    </a:schemeClr>
                  </a:solidFill>
                  <a:latin typeface="Arial" panose="020B0604020202020204" pitchFamily="34" charset="0"/>
                  <a:cs typeface="Arial" panose="020B0604020202020204" pitchFamily="34" charset="0"/>
                </a:rPr>
                <a:t>pr</a:t>
              </a:r>
              <a:endParaRPr lang="fr-FR" sz="75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6" name="Grupo 5">
              <a:extLst>
                <a:ext uri="{FF2B5EF4-FFF2-40B4-BE49-F238E27FC236}">
                  <a16:creationId xmlns:a16="http://schemas.microsoft.com/office/drawing/2014/main" id="{F40A03E0-B784-C777-37ED-9CFA6C292507}"/>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21FF3438-21A0-2A71-B9C0-3482D2D67814}"/>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89D43D42-F7BB-D64F-E299-381F91699884}"/>
                  </a:ext>
                </a:extLst>
              </p:cNvPr>
              <p:cNvPicPr>
                <a:picLocks noChangeAspect="1"/>
              </p:cNvPicPr>
              <p:nvPr/>
            </p:nvPicPr>
            <p:blipFill>
              <a:blip r:embed="rId5"/>
              <a:stretch>
                <a:fillRect/>
              </a:stretch>
            </p:blipFill>
            <p:spPr>
              <a:xfrm>
                <a:off x="7924756" y="4898938"/>
                <a:ext cx="1204934" cy="1062201"/>
              </a:xfrm>
              <a:prstGeom prst="rect">
                <a:avLst/>
              </a:prstGeom>
            </p:spPr>
          </p:pic>
        </p:grpSp>
      </p:grpSp>
    </p:spTree>
    <p:extLst>
      <p:ext uri="{BB962C8B-B14F-4D97-AF65-F5344CB8AC3E}">
        <p14:creationId xmlns:p14="http://schemas.microsoft.com/office/powerpoint/2010/main" val="26452503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88498385-1135-2DC6-4FCC-ADAA4F436B18}"/>
              </a:ext>
            </a:extLst>
          </p:cNvPr>
          <p:cNvGrpSpPr/>
          <p:nvPr/>
        </p:nvGrpSpPr>
        <p:grpSpPr>
          <a:xfrm>
            <a:off x="0" y="-5829"/>
            <a:ext cx="9048307" cy="6863829"/>
            <a:chOff x="0" y="-5829"/>
            <a:chExt cx="9048307" cy="6863829"/>
          </a:xfrm>
        </p:grpSpPr>
        <p:pic>
          <p:nvPicPr>
            <p:cNvPr id="4" name="Immagine 1995855353">
              <a:extLst>
                <a:ext uri="{FF2B5EF4-FFF2-40B4-BE49-F238E27FC236}">
                  <a16:creationId xmlns:a16="http://schemas.microsoft.com/office/drawing/2014/main" id="{6D2367BB-C9D6-C5B6-AD05-82A2A7A9A3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99585" y="896477"/>
              <a:ext cx="4965405" cy="5104548"/>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401503" y="218571"/>
              <a:ext cx="7646804"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Variation in the use of inhaled hypertonic saline indicates both inequalities in availability and different therapeutic approaches.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401504" y="26696"/>
              <a:ext cx="5021310"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8.1</a:t>
              </a:r>
            </a:p>
          </p:txBody>
        </p:sp>
        <p:sp>
          <p:nvSpPr>
            <p:cNvPr id="3" name="TextBox 2">
              <a:extLst>
                <a:ext uri="{FF2B5EF4-FFF2-40B4-BE49-F238E27FC236}">
                  <a16:creationId xmlns:a16="http://schemas.microsoft.com/office/drawing/2014/main" id="{A865EFFA-0A6A-C5EE-3189-32D41E6E3F44}"/>
                </a:ext>
              </a:extLst>
            </p:cNvPr>
            <p:cNvSpPr txBox="1"/>
            <p:nvPr/>
          </p:nvSpPr>
          <p:spPr>
            <a:xfrm>
              <a:off x="748598" y="634867"/>
              <a:ext cx="7646804"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inhaled hypertonic saline in children and adults seen in 2023 who have never had a transplant, by country. </a:t>
              </a:r>
            </a:p>
          </p:txBody>
        </p:sp>
        <p:sp>
          <p:nvSpPr>
            <p:cNvPr id="2" name="TextBox 1">
              <a:extLst>
                <a:ext uri="{FF2B5EF4-FFF2-40B4-BE49-F238E27FC236}">
                  <a16:creationId xmlns:a16="http://schemas.microsoft.com/office/drawing/2014/main" id="{62A89D6A-31DD-6320-FB7C-A36FD41D7372}"/>
                </a:ext>
              </a:extLst>
            </p:cNvPr>
            <p:cNvSpPr txBox="1"/>
            <p:nvPr/>
          </p:nvSpPr>
          <p:spPr>
            <a:xfrm>
              <a:off x="106791" y="5906336"/>
              <a:ext cx="8941516" cy="738664"/>
            </a:xfrm>
            <a:prstGeom prst="rect">
              <a:avLst/>
            </a:prstGeom>
            <a:noFill/>
          </p:spPr>
          <p:txBody>
            <a:bodyPr wrap="square">
              <a:spAutoFit/>
            </a:bodyPr>
            <a:lstStyle/>
            <a:p>
              <a:pPr algn="just"/>
              <a:r>
                <a:rPr lang="en-GB" sz="1050" dirty="0">
                  <a:solidFill>
                    <a:srgbClr val="55C2D2"/>
                  </a:solidFill>
                  <a:latin typeface="+mj-lt"/>
                </a:rPr>
                <a:t>Note: We excluded from the graph the countries for which the information on inhaled hypertonic saline is missing for more than 10% of the children/adults with CF. Albania and Georgia have &lt;5 adults seen in 2023 and are excluded from the graph for adults.</a:t>
              </a:r>
            </a:p>
            <a:p>
              <a:pPr algn="just"/>
              <a:r>
                <a:rPr lang="en-GB" sz="1050" dirty="0">
                  <a:solidFill>
                    <a:srgbClr val="55C2D2"/>
                  </a:solidFill>
                  <a:latin typeface="+mj-lt"/>
                </a:rPr>
                <a:t>Note: Inhaled hypertonic saline is reimbursed in most countries except in Albania, Armenia, Bulgaria, Estonia, Georgia, Kazakhstan, Lithuania, the Republic of Moldova, Poland and Romania. In Türkiye it is reimbursed for children ≥ 6 years.</a:t>
              </a:r>
            </a:p>
          </p:txBody>
        </p:sp>
        <p:pic>
          <p:nvPicPr>
            <p:cNvPr id="5" name="Picture 4" descr="A blue hexagon with white and black triangles&#10;&#10;Description automatically generated">
              <a:extLst>
                <a:ext uri="{FF2B5EF4-FFF2-40B4-BE49-F238E27FC236}">
                  <a16:creationId xmlns:a16="http://schemas.microsoft.com/office/drawing/2014/main" id="{DC665FB4-C121-3775-CFA8-105739163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29"/>
              <a:ext cx="1571625" cy="1571625"/>
            </a:xfrm>
            <a:prstGeom prst="rect">
              <a:avLst/>
            </a:prstGeom>
          </p:spPr>
        </p:pic>
        <p:sp>
          <p:nvSpPr>
            <p:cNvPr id="9" name="Text Placeholder 8">
              <a:extLst>
                <a:ext uri="{FF2B5EF4-FFF2-40B4-BE49-F238E27FC236}">
                  <a16:creationId xmlns:a16="http://schemas.microsoft.com/office/drawing/2014/main" id="{85412145-39BC-421C-748C-C78F534F2830}"/>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12297632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75395538-7B91-A34C-569A-ACEF624FE5C4}"/>
              </a:ext>
            </a:extLst>
          </p:cNvPr>
          <p:cNvGrpSpPr/>
          <p:nvPr/>
        </p:nvGrpSpPr>
        <p:grpSpPr>
          <a:xfrm>
            <a:off x="0" y="3742"/>
            <a:ext cx="9144000" cy="6854258"/>
            <a:chOff x="0" y="3742"/>
            <a:chExt cx="9144000" cy="6854258"/>
          </a:xfrm>
        </p:grpSpPr>
        <p:pic>
          <p:nvPicPr>
            <p:cNvPr id="4" name="Immagine 1995855354">
              <a:extLst>
                <a:ext uri="{FF2B5EF4-FFF2-40B4-BE49-F238E27FC236}">
                  <a16:creationId xmlns:a16="http://schemas.microsoft.com/office/drawing/2014/main" id="{69CA1EAD-111B-5E5B-5642-F1DC3F4D78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7993" y="737006"/>
              <a:ext cx="5109550" cy="5258766"/>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571624" y="231952"/>
              <a:ext cx="7572376"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Variation in the use of </a:t>
              </a:r>
              <a:r>
                <a:rPr lang="en-GB" sz="1300" dirty="0" err="1">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rhDNAse</a:t>
              </a: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 indicates both inequalities in availability and different therapeutic approaches.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33403"/>
              <a:ext cx="4972437"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8.2</a:t>
              </a:r>
            </a:p>
          </p:txBody>
        </p:sp>
        <p:sp>
          <p:nvSpPr>
            <p:cNvPr id="3" name="TextBox 2">
              <a:extLst>
                <a:ext uri="{FF2B5EF4-FFF2-40B4-BE49-F238E27FC236}">
                  <a16:creationId xmlns:a16="http://schemas.microsoft.com/office/drawing/2014/main" id="{A865EFFA-0A6A-C5EE-3189-32D41E6E3F44}"/>
                </a:ext>
              </a:extLst>
            </p:cNvPr>
            <p:cNvSpPr txBox="1"/>
            <p:nvPr/>
          </p:nvSpPr>
          <p:spPr>
            <a:xfrm>
              <a:off x="961638" y="513973"/>
              <a:ext cx="6523683"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a:t>
              </a:r>
              <a:r>
                <a:rPr lang="en-GB" sz="1100" kern="100" dirty="0" err="1">
                  <a:solidFill>
                    <a:schemeClr val="tx1">
                      <a:lumMod val="75000"/>
                      <a:lumOff val="25000"/>
                    </a:schemeClr>
                  </a:solidFill>
                  <a:latin typeface="+mj-lt"/>
                  <a:ea typeface="Calibri" panose="020F0502020204030204" pitchFamily="34" charset="0"/>
                  <a:cs typeface="Calibri Light" panose="020F0302020204030204" pitchFamily="34" charset="0"/>
                </a:rPr>
                <a:t>rhDNase</a:t>
              </a: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 in children and adults seen in 2023 who have never had a transplant, by country. </a:t>
              </a:r>
            </a:p>
          </p:txBody>
        </p:sp>
        <p:sp>
          <p:nvSpPr>
            <p:cNvPr id="2" name="TextBox 1">
              <a:extLst>
                <a:ext uri="{FF2B5EF4-FFF2-40B4-BE49-F238E27FC236}">
                  <a16:creationId xmlns:a16="http://schemas.microsoft.com/office/drawing/2014/main" id="{62A89D6A-31DD-6320-FB7C-A36FD41D7372}"/>
                </a:ext>
              </a:extLst>
            </p:cNvPr>
            <p:cNvSpPr txBox="1"/>
            <p:nvPr/>
          </p:nvSpPr>
          <p:spPr>
            <a:xfrm>
              <a:off x="113466" y="5848935"/>
              <a:ext cx="8917068" cy="900246"/>
            </a:xfrm>
            <a:prstGeom prst="rect">
              <a:avLst/>
            </a:prstGeom>
            <a:noFill/>
          </p:spPr>
          <p:txBody>
            <a:bodyPr wrap="square">
              <a:spAutoFit/>
            </a:bodyPr>
            <a:lstStyle/>
            <a:p>
              <a:pPr algn="just"/>
              <a:r>
                <a:rPr lang="en-GB" sz="1050" dirty="0">
                  <a:solidFill>
                    <a:srgbClr val="55C2D2"/>
                  </a:solidFill>
                  <a:latin typeface="+mj-lt"/>
                </a:rPr>
                <a:t>Note: We excluded from the graph the countries for which the information on </a:t>
              </a:r>
              <a:r>
                <a:rPr lang="en-GB" sz="1050" dirty="0" err="1">
                  <a:solidFill>
                    <a:srgbClr val="55C2D2"/>
                  </a:solidFill>
                  <a:latin typeface="+mj-lt"/>
                </a:rPr>
                <a:t>rhDNase</a:t>
              </a:r>
              <a:r>
                <a:rPr lang="en-GB" sz="1050" dirty="0">
                  <a:solidFill>
                    <a:srgbClr val="55C2D2"/>
                  </a:solidFill>
                  <a:latin typeface="+mj-lt"/>
                </a:rPr>
                <a:t> is missing for more than 10% of the children/adults with CF. Albania and Georgia have &lt;5 adults seen in 2023 and are excluded from the graph for adults.</a:t>
              </a:r>
            </a:p>
            <a:p>
              <a:pPr algn="just"/>
              <a:r>
                <a:rPr lang="en-GB" sz="1050" dirty="0">
                  <a:solidFill>
                    <a:srgbClr val="55C2D2"/>
                  </a:solidFill>
                  <a:latin typeface="+mj-lt"/>
                </a:rPr>
                <a:t>Note: Inhaled </a:t>
              </a:r>
              <a:r>
                <a:rPr lang="en-GB" sz="1050" dirty="0" err="1">
                  <a:solidFill>
                    <a:srgbClr val="55C2D2"/>
                  </a:solidFill>
                  <a:latin typeface="+mj-lt"/>
                </a:rPr>
                <a:t>rhDNase</a:t>
              </a:r>
              <a:r>
                <a:rPr lang="en-GB" sz="1050" dirty="0">
                  <a:solidFill>
                    <a:srgbClr val="55C2D2"/>
                  </a:solidFill>
                  <a:latin typeface="+mj-lt"/>
                </a:rPr>
                <a:t> is reimbursed in most countries except in Albania, Armenia and Belarus. It is reimbursed in Georgia for people with CF ≥ 2 years; in Bulgaria, Germany, Luxembourg, Macedonia, The Republic of Moldova, Norway, Romania, Spain and the United Kingdom for individuals ≥ 5 years and in Latvia and Hungary for individuals ≥ 6 years.</a:t>
              </a:r>
            </a:p>
          </p:txBody>
        </p:sp>
        <p:pic>
          <p:nvPicPr>
            <p:cNvPr id="5" name="Picture 4" descr="A blue hexagon with white and black triangles&#10;&#10;Description automatically generated">
              <a:extLst>
                <a:ext uri="{FF2B5EF4-FFF2-40B4-BE49-F238E27FC236}">
                  <a16:creationId xmlns:a16="http://schemas.microsoft.com/office/drawing/2014/main" id="{DC665FB4-C121-3775-CFA8-105739163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42"/>
              <a:ext cx="1571625" cy="1571625"/>
            </a:xfrm>
            <a:prstGeom prst="rect">
              <a:avLst/>
            </a:prstGeom>
          </p:spPr>
        </p:pic>
        <p:sp>
          <p:nvSpPr>
            <p:cNvPr id="9" name="Text Placeholder 8">
              <a:extLst>
                <a:ext uri="{FF2B5EF4-FFF2-40B4-BE49-F238E27FC236}">
                  <a16:creationId xmlns:a16="http://schemas.microsoft.com/office/drawing/2014/main" id="{1B494FD0-7C19-DB53-0E85-2898D3006D3C}"/>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38003394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EA035F39-2528-B92F-F066-9B97213B41A2}"/>
              </a:ext>
            </a:extLst>
          </p:cNvPr>
          <p:cNvGrpSpPr/>
          <p:nvPr/>
        </p:nvGrpSpPr>
        <p:grpSpPr>
          <a:xfrm>
            <a:off x="0" y="0"/>
            <a:ext cx="8983813" cy="6858000"/>
            <a:chOff x="0" y="0"/>
            <a:chExt cx="8983813" cy="6858000"/>
          </a:xfrm>
        </p:grpSpPr>
        <p:pic>
          <p:nvPicPr>
            <p:cNvPr id="4" name="Immagine 1995855355">
              <a:extLst>
                <a:ext uri="{FF2B5EF4-FFF2-40B4-BE49-F238E27FC236}">
                  <a16:creationId xmlns:a16="http://schemas.microsoft.com/office/drawing/2014/main" id="{634D95F3-B31A-E0FF-86CA-C45A5165F1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494" y="924720"/>
              <a:ext cx="5007937" cy="5148271"/>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622269" y="268945"/>
              <a:ext cx="7064531"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Inhaled antibiotics are still an important therapeutic strategy in the prevention of pulmonary exacerbations, especially in adults with CF.</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622270" y="50374"/>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8.3</a:t>
              </a:r>
            </a:p>
          </p:txBody>
        </p:sp>
        <p:sp>
          <p:nvSpPr>
            <p:cNvPr id="3" name="TextBox 2">
              <a:extLst>
                <a:ext uri="{FF2B5EF4-FFF2-40B4-BE49-F238E27FC236}">
                  <a16:creationId xmlns:a16="http://schemas.microsoft.com/office/drawing/2014/main" id="{A865EFFA-0A6A-C5EE-3189-32D41E6E3F44}"/>
                </a:ext>
              </a:extLst>
            </p:cNvPr>
            <p:cNvSpPr txBox="1"/>
            <p:nvPr/>
          </p:nvSpPr>
          <p:spPr>
            <a:xfrm>
              <a:off x="952419" y="741288"/>
              <a:ext cx="7214604"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inhaled antibiotics in children and adults seen in 2023 who have never had a transplant, by country.</a:t>
              </a:r>
            </a:p>
          </p:txBody>
        </p:sp>
        <p:sp>
          <p:nvSpPr>
            <p:cNvPr id="2" name="TextBox 1">
              <a:extLst>
                <a:ext uri="{FF2B5EF4-FFF2-40B4-BE49-F238E27FC236}">
                  <a16:creationId xmlns:a16="http://schemas.microsoft.com/office/drawing/2014/main" id="{62A89D6A-31DD-6320-FB7C-A36FD41D7372}"/>
                </a:ext>
              </a:extLst>
            </p:cNvPr>
            <p:cNvSpPr txBox="1"/>
            <p:nvPr/>
          </p:nvSpPr>
          <p:spPr>
            <a:xfrm>
              <a:off x="93443" y="5907179"/>
              <a:ext cx="8890370" cy="900246"/>
            </a:xfrm>
            <a:prstGeom prst="rect">
              <a:avLst/>
            </a:prstGeom>
            <a:noFill/>
          </p:spPr>
          <p:txBody>
            <a:bodyPr wrap="square">
              <a:spAutoFit/>
            </a:bodyPr>
            <a:lstStyle/>
            <a:p>
              <a:pPr algn="just"/>
              <a:r>
                <a:rPr lang="en-GB" sz="1050" dirty="0">
                  <a:solidFill>
                    <a:srgbClr val="55C2D2"/>
                  </a:solidFill>
                  <a:latin typeface="+mj-lt"/>
                </a:rPr>
                <a:t>Note: We excluded from the graph the countries for which the information on inhaled antibiotics is missing for more than 10% of the children/adults with CF. Albania and Georgia have &lt;5 adults seen in 2023 and are excluded from the graph for adults.</a:t>
              </a:r>
            </a:p>
            <a:p>
              <a:pPr algn="just"/>
              <a:r>
                <a:rPr lang="en-GB" sz="1050" dirty="0">
                  <a:solidFill>
                    <a:srgbClr val="55C2D2"/>
                  </a:solidFill>
                  <a:latin typeface="+mj-lt"/>
                </a:rPr>
                <a:t>Note: Inhaled antibiotics are reimbursed in all countries except Armenia and Georgia. In Bulgaria, colistin is reimbursed for all, tobramycin for &gt;7 years, and levofloxacin for &gt;18 years. In Estonia, tobramycin and colistin are reimbursed and in Romania only tobramycin solution and colistin dry powder are reimbursed for  ≥ 6 years.</a:t>
              </a:r>
            </a:p>
          </p:txBody>
        </p:sp>
        <p:pic>
          <p:nvPicPr>
            <p:cNvPr id="5" name="Picture 4" descr="A blue hexagon with white and black triangles&#10;&#10;Description automatically generated">
              <a:extLst>
                <a:ext uri="{FF2B5EF4-FFF2-40B4-BE49-F238E27FC236}">
                  <a16:creationId xmlns:a16="http://schemas.microsoft.com/office/drawing/2014/main" id="{DC665FB4-C121-3775-CFA8-105739163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61DF6971-8753-572D-5812-23496B997A90}"/>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26541136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06DA56E6-9615-8101-D588-7AFC8DE775DA}"/>
              </a:ext>
            </a:extLst>
          </p:cNvPr>
          <p:cNvGrpSpPr/>
          <p:nvPr/>
        </p:nvGrpSpPr>
        <p:grpSpPr>
          <a:xfrm>
            <a:off x="-1" y="0"/>
            <a:ext cx="9017185" cy="6858000"/>
            <a:chOff x="-1" y="0"/>
            <a:chExt cx="9017185" cy="6858000"/>
          </a:xfrm>
        </p:grpSpPr>
        <p:pic>
          <p:nvPicPr>
            <p:cNvPr id="4" name="Immagine 1995855356">
              <a:extLst>
                <a:ext uri="{FF2B5EF4-FFF2-40B4-BE49-F238E27FC236}">
                  <a16:creationId xmlns:a16="http://schemas.microsoft.com/office/drawing/2014/main" id="{A7A60E3D-B9D9-7004-6EE0-69307FCB3A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967886"/>
              <a:ext cx="4933507" cy="5069194"/>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571623" y="278952"/>
              <a:ext cx="7253400"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Bronchodilators (both short and long acting) are used as widespread supportive treatment in many countries in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4" y="60381"/>
              <a:ext cx="4762980"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8.4</a:t>
              </a:r>
            </a:p>
          </p:txBody>
        </p:sp>
        <p:sp>
          <p:nvSpPr>
            <p:cNvPr id="3" name="TextBox 2">
              <a:extLst>
                <a:ext uri="{FF2B5EF4-FFF2-40B4-BE49-F238E27FC236}">
                  <a16:creationId xmlns:a16="http://schemas.microsoft.com/office/drawing/2014/main" id="{A865EFFA-0A6A-C5EE-3189-32D41E6E3F44}"/>
                </a:ext>
              </a:extLst>
            </p:cNvPr>
            <p:cNvSpPr txBox="1"/>
            <p:nvPr/>
          </p:nvSpPr>
          <p:spPr>
            <a:xfrm>
              <a:off x="933671" y="726402"/>
              <a:ext cx="7891351"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bronchodilators (short- or long-acting) in children and adults seen in 2023 who have never had a transplant, by country.</a:t>
              </a:r>
            </a:p>
          </p:txBody>
        </p:sp>
        <p:sp>
          <p:nvSpPr>
            <p:cNvPr id="2" name="TextBox 1">
              <a:extLst>
                <a:ext uri="{FF2B5EF4-FFF2-40B4-BE49-F238E27FC236}">
                  <a16:creationId xmlns:a16="http://schemas.microsoft.com/office/drawing/2014/main" id="{62A89D6A-31DD-6320-FB7C-A36FD41D7372}"/>
                </a:ext>
              </a:extLst>
            </p:cNvPr>
            <p:cNvSpPr txBox="1"/>
            <p:nvPr/>
          </p:nvSpPr>
          <p:spPr>
            <a:xfrm>
              <a:off x="100115" y="5873201"/>
              <a:ext cx="8917069" cy="900246"/>
            </a:xfrm>
            <a:prstGeom prst="rect">
              <a:avLst/>
            </a:prstGeom>
            <a:noFill/>
          </p:spPr>
          <p:txBody>
            <a:bodyPr wrap="square">
              <a:spAutoFit/>
            </a:bodyPr>
            <a:lstStyle/>
            <a:p>
              <a:pPr algn="just"/>
              <a:r>
                <a:rPr lang="en-GB" sz="1050" dirty="0">
                  <a:solidFill>
                    <a:srgbClr val="55C2D2"/>
                  </a:solidFill>
                  <a:latin typeface="+mj-lt"/>
                </a:rPr>
                <a:t>Note: We excluded from the graph the countries for which the information on the use of bronchodilators is missing for more than 10% of the children/adults with CF. Albania and Georgia have &lt;5 adults seen in 2023 and are excluded from the graph for adults.</a:t>
              </a:r>
            </a:p>
            <a:p>
              <a:pPr algn="just"/>
              <a:r>
                <a:rPr lang="en-GB" sz="1050" dirty="0">
                  <a:solidFill>
                    <a:srgbClr val="55C2D2"/>
                  </a:solidFill>
                  <a:latin typeface="+mj-lt"/>
                </a:rPr>
                <a:t>Note: Inhaled bronchodilators are reimbursed in most countries except in Bulgaria, Georgia, The Republic of Moldova (reimbursed for people diagnosed with asthma), Poland and Serbia. In Kazakhstan it is subject to the availability of the regional budget. In Estonia long- and short-acting bronchodilators are reimbursed for people with CF diagnosed with asthma.  </a:t>
              </a:r>
            </a:p>
          </p:txBody>
        </p:sp>
        <p:pic>
          <p:nvPicPr>
            <p:cNvPr id="5" name="Picture 4" descr="A blue hexagon with white and black triangles&#10;&#10;Description automatically generated">
              <a:extLst>
                <a:ext uri="{FF2B5EF4-FFF2-40B4-BE49-F238E27FC236}">
                  <a16:creationId xmlns:a16="http://schemas.microsoft.com/office/drawing/2014/main" id="{F6348167-A33F-C74E-5228-1E9EF45AA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571625" cy="1571625"/>
            </a:xfrm>
            <a:prstGeom prst="rect">
              <a:avLst/>
            </a:prstGeom>
          </p:spPr>
        </p:pic>
        <p:sp>
          <p:nvSpPr>
            <p:cNvPr id="9" name="Text Placeholder 8">
              <a:extLst>
                <a:ext uri="{FF2B5EF4-FFF2-40B4-BE49-F238E27FC236}">
                  <a16:creationId xmlns:a16="http://schemas.microsoft.com/office/drawing/2014/main" id="{A20BA924-B295-4377-6514-30CCCFE14A35}"/>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13110732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9F9A4598-8973-D339-33BC-2094612193F8}"/>
              </a:ext>
            </a:extLst>
          </p:cNvPr>
          <p:cNvGrpSpPr/>
          <p:nvPr/>
        </p:nvGrpSpPr>
        <p:grpSpPr>
          <a:xfrm>
            <a:off x="0" y="0"/>
            <a:ext cx="8977139" cy="6858000"/>
            <a:chOff x="0" y="0"/>
            <a:chExt cx="8977139" cy="6858000"/>
          </a:xfrm>
        </p:grpSpPr>
        <p:pic>
          <p:nvPicPr>
            <p:cNvPr id="4" name="Immagine 1995855357">
              <a:extLst>
                <a:ext uri="{FF2B5EF4-FFF2-40B4-BE49-F238E27FC236}">
                  <a16:creationId xmlns:a16="http://schemas.microsoft.com/office/drawing/2014/main" id="{3B99F720-B7B5-9450-5F99-D1F45B8237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16407" y="963183"/>
              <a:ext cx="5017536" cy="5164065"/>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587134" y="263041"/>
              <a:ext cx="6770057"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Azithromycin is widely used as an antibiotic and anti-inflammatory mediator throughout Europe, mostly by adults with CF.</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87135" y="44470"/>
              <a:ext cx="4445590"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8.5</a:t>
              </a:r>
            </a:p>
          </p:txBody>
        </p:sp>
        <p:sp>
          <p:nvSpPr>
            <p:cNvPr id="3" name="TextBox 2">
              <a:extLst>
                <a:ext uri="{FF2B5EF4-FFF2-40B4-BE49-F238E27FC236}">
                  <a16:creationId xmlns:a16="http://schemas.microsoft.com/office/drawing/2014/main" id="{A865EFFA-0A6A-C5EE-3189-32D41E6E3F44}"/>
                </a:ext>
              </a:extLst>
            </p:cNvPr>
            <p:cNvSpPr txBox="1"/>
            <p:nvPr/>
          </p:nvSpPr>
          <p:spPr>
            <a:xfrm>
              <a:off x="949181" y="701573"/>
              <a:ext cx="6929545"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macrolides in children and adults seen in 2023 who have never had a transplant, by country.</a:t>
              </a:r>
            </a:p>
          </p:txBody>
        </p:sp>
        <p:sp>
          <p:nvSpPr>
            <p:cNvPr id="2" name="TextBox 1">
              <a:extLst>
                <a:ext uri="{FF2B5EF4-FFF2-40B4-BE49-F238E27FC236}">
                  <a16:creationId xmlns:a16="http://schemas.microsoft.com/office/drawing/2014/main" id="{62A89D6A-31DD-6320-FB7C-A36FD41D7372}"/>
                </a:ext>
              </a:extLst>
            </p:cNvPr>
            <p:cNvSpPr txBox="1"/>
            <p:nvPr/>
          </p:nvSpPr>
          <p:spPr>
            <a:xfrm>
              <a:off x="140164" y="5985906"/>
              <a:ext cx="8836975" cy="738664"/>
            </a:xfrm>
            <a:prstGeom prst="rect">
              <a:avLst/>
            </a:prstGeom>
            <a:noFill/>
          </p:spPr>
          <p:txBody>
            <a:bodyPr wrap="square">
              <a:spAutoFit/>
            </a:bodyPr>
            <a:lstStyle/>
            <a:p>
              <a:pPr algn="just"/>
              <a:r>
                <a:rPr lang="en-GB" sz="1050" dirty="0">
                  <a:solidFill>
                    <a:srgbClr val="55C2D2"/>
                  </a:solidFill>
                  <a:latin typeface="+mj-lt"/>
                </a:rPr>
                <a:t>Note: We excluded from the graph the countries for which the information on the use of macrolides is missing for more than 10% of the children/adults with CF. Albania and Georgia have &lt;5 adults seen in 2023 and are excluded from the graph for adults.</a:t>
              </a:r>
            </a:p>
            <a:p>
              <a:pPr algn="just"/>
              <a:r>
                <a:rPr lang="en-GB" sz="1050" dirty="0">
                  <a:solidFill>
                    <a:srgbClr val="55C2D2"/>
                  </a:solidFill>
                  <a:latin typeface="+mj-lt"/>
                </a:rPr>
                <a:t>Note: Oral macrolides are reimbursed in most countries except in Bulgaria, Georgia, Kazakhstan and Serbia. In Armenia, they are reimbursed for some outpatients</a:t>
              </a:r>
            </a:p>
          </p:txBody>
        </p:sp>
        <p:pic>
          <p:nvPicPr>
            <p:cNvPr id="5" name="Picture 4" descr="A blue hexagon with white and black triangles&#10;&#10;Description automatically generated">
              <a:extLst>
                <a:ext uri="{FF2B5EF4-FFF2-40B4-BE49-F238E27FC236}">
                  <a16:creationId xmlns:a16="http://schemas.microsoft.com/office/drawing/2014/main" id="{FAC565F3-190F-341D-9073-106AD44C34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DDAEEDFC-DFF3-60B3-56D7-620CC99F9420}"/>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39141940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12DCC872-2417-E8D3-7630-C4493B976B1B}"/>
              </a:ext>
            </a:extLst>
          </p:cNvPr>
          <p:cNvGrpSpPr/>
          <p:nvPr/>
        </p:nvGrpSpPr>
        <p:grpSpPr>
          <a:xfrm>
            <a:off x="0" y="0"/>
            <a:ext cx="8957115" cy="6858000"/>
            <a:chOff x="0" y="0"/>
            <a:chExt cx="8957115" cy="6858000"/>
          </a:xfrm>
        </p:grpSpPr>
        <p:pic>
          <p:nvPicPr>
            <p:cNvPr id="10" name="Immagine 1995855358">
              <a:extLst>
                <a:ext uri="{FF2B5EF4-FFF2-40B4-BE49-F238E27FC236}">
                  <a16:creationId xmlns:a16="http://schemas.microsoft.com/office/drawing/2014/main" id="{0F34F820-8C09-C0D6-A920-FB3650DF9C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8408" y="955244"/>
              <a:ext cx="4907796" cy="5045324"/>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571624" y="255102"/>
              <a:ext cx="6806832"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Oxygen treatment is an indicator of severe lung disease, mostly seen in the adult population.</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36531"/>
              <a:ext cx="446973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8.6</a:t>
              </a:r>
            </a:p>
          </p:txBody>
        </p:sp>
        <p:sp>
          <p:nvSpPr>
            <p:cNvPr id="3" name="TextBox 2">
              <a:extLst>
                <a:ext uri="{FF2B5EF4-FFF2-40B4-BE49-F238E27FC236}">
                  <a16:creationId xmlns:a16="http://schemas.microsoft.com/office/drawing/2014/main" id="{A865EFFA-0A6A-C5EE-3189-32D41E6E3F44}"/>
                </a:ext>
              </a:extLst>
            </p:cNvPr>
            <p:cNvSpPr txBox="1"/>
            <p:nvPr/>
          </p:nvSpPr>
          <p:spPr>
            <a:xfrm>
              <a:off x="913795" y="741037"/>
              <a:ext cx="6192409"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oxygen in children and adults seen in 2023 who have never had a transplant, by country.</a:t>
              </a:r>
            </a:p>
          </p:txBody>
        </p:sp>
        <p:sp>
          <p:nvSpPr>
            <p:cNvPr id="2" name="TextBox 1">
              <a:extLst>
                <a:ext uri="{FF2B5EF4-FFF2-40B4-BE49-F238E27FC236}">
                  <a16:creationId xmlns:a16="http://schemas.microsoft.com/office/drawing/2014/main" id="{62A89D6A-31DD-6320-FB7C-A36FD41D7372}"/>
                </a:ext>
              </a:extLst>
            </p:cNvPr>
            <p:cNvSpPr txBox="1"/>
            <p:nvPr/>
          </p:nvSpPr>
          <p:spPr>
            <a:xfrm>
              <a:off x="160187" y="5919681"/>
              <a:ext cx="8796928" cy="738664"/>
            </a:xfrm>
            <a:prstGeom prst="rect">
              <a:avLst/>
            </a:prstGeom>
            <a:noFill/>
          </p:spPr>
          <p:txBody>
            <a:bodyPr wrap="square">
              <a:spAutoFit/>
            </a:bodyPr>
            <a:lstStyle/>
            <a:p>
              <a:pPr algn="just"/>
              <a:r>
                <a:rPr lang="en-GB" sz="1050" dirty="0">
                  <a:solidFill>
                    <a:srgbClr val="55C2D2"/>
                  </a:solidFill>
                  <a:latin typeface="+mj-lt"/>
                </a:rPr>
                <a:t>Note: We excluded from the graph the countries for which the information on the use of oxygen is missing for more than 10% of the children/adults with CF. Albania and Georgia have &lt;5 adults seen in 2023 and are excluded from the graph for adults.</a:t>
              </a:r>
            </a:p>
            <a:p>
              <a:pPr algn="just"/>
              <a:r>
                <a:rPr lang="en-GB" sz="1050" dirty="0">
                  <a:solidFill>
                    <a:srgbClr val="55C2D2"/>
                  </a:solidFill>
                  <a:latin typeface="+mj-lt"/>
                </a:rPr>
                <a:t>Note: Oxygen therapy is reimbursed in most countries except in Bulgaria and the Republic of Moldova. In Armenia and Georgia it is only reimbursed if the individual is hospitalised; in Serbia therapy at home is reimbursed.</a:t>
              </a:r>
            </a:p>
          </p:txBody>
        </p:sp>
        <p:pic>
          <p:nvPicPr>
            <p:cNvPr id="5" name="Picture 4" descr="A blue hexagon with white and black triangles&#10;&#10;Description automatically generated">
              <a:extLst>
                <a:ext uri="{FF2B5EF4-FFF2-40B4-BE49-F238E27FC236}">
                  <a16:creationId xmlns:a16="http://schemas.microsoft.com/office/drawing/2014/main" id="{0C10B8D6-9483-B7D7-5B84-C4F00239E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4580647F-E566-0935-C268-D9E0AAB2EF05}"/>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29053802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3578367C-788D-306E-96C6-49B1EB027A9F}"/>
              </a:ext>
            </a:extLst>
          </p:cNvPr>
          <p:cNvGrpSpPr/>
          <p:nvPr/>
        </p:nvGrpSpPr>
        <p:grpSpPr>
          <a:xfrm>
            <a:off x="0" y="0"/>
            <a:ext cx="8997161" cy="6858000"/>
            <a:chOff x="0" y="0"/>
            <a:chExt cx="8997161" cy="6858000"/>
          </a:xfrm>
        </p:grpSpPr>
        <p:pic>
          <p:nvPicPr>
            <p:cNvPr id="4" name="Immagine 1995855359">
              <a:extLst>
                <a:ext uri="{FF2B5EF4-FFF2-40B4-BE49-F238E27FC236}">
                  <a16:creationId xmlns:a16="http://schemas.microsoft.com/office/drawing/2014/main" id="{D55D091E-DBDF-16C8-1F05-774C638476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0307" y="710578"/>
              <a:ext cx="5017570" cy="5158174"/>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571624" y="220675"/>
              <a:ext cx="6517270"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Pulmonary inflammation, including obstructive symptoms, is often treated with corticosteroids.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2104"/>
              <a:ext cx="4279596"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8.7</a:t>
              </a:r>
            </a:p>
          </p:txBody>
        </p:sp>
        <p:sp>
          <p:nvSpPr>
            <p:cNvPr id="3" name="TextBox 2">
              <a:extLst>
                <a:ext uri="{FF2B5EF4-FFF2-40B4-BE49-F238E27FC236}">
                  <a16:creationId xmlns:a16="http://schemas.microsoft.com/office/drawing/2014/main" id="{A865EFFA-0A6A-C5EE-3189-32D41E6E3F44}"/>
                </a:ext>
              </a:extLst>
            </p:cNvPr>
            <p:cNvSpPr txBox="1"/>
            <p:nvPr/>
          </p:nvSpPr>
          <p:spPr>
            <a:xfrm>
              <a:off x="923039" y="470024"/>
              <a:ext cx="6796198"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inhaled steroids in children and adults seen in 2023 who have never had a transplant, by country.</a:t>
              </a:r>
            </a:p>
          </p:txBody>
        </p:sp>
        <p:sp>
          <p:nvSpPr>
            <p:cNvPr id="2" name="TextBox 1">
              <a:extLst>
                <a:ext uri="{FF2B5EF4-FFF2-40B4-BE49-F238E27FC236}">
                  <a16:creationId xmlns:a16="http://schemas.microsoft.com/office/drawing/2014/main" id="{62A89D6A-31DD-6320-FB7C-A36FD41D7372}"/>
                </a:ext>
              </a:extLst>
            </p:cNvPr>
            <p:cNvSpPr txBox="1"/>
            <p:nvPr/>
          </p:nvSpPr>
          <p:spPr>
            <a:xfrm>
              <a:off x="86768" y="5722174"/>
              <a:ext cx="8910393" cy="900246"/>
            </a:xfrm>
            <a:prstGeom prst="rect">
              <a:avLst/>
            </a:prstGeom>
            <a:noFill/>
          </p:spPr>
          <p:txBody>
            <a:bodyPr wrap="square">
              <a:spAutoFit/>
            </a:bodyPr>
            <a:lstStyle/>
            <a:p>
              <a:pPr algn="just"/>
              <a:r>
                <a:rPr lang="en-GB" sz="1050" dirty="0">
                  <a:solidFill>
                    <a:srgbClr val="55C2D2"/>
                  </a:solidFill>
                  <a:latin typeface="+mj-lt"/>
                </a:rPr>
                <a:t>Note: We excluded from the graph the countries for which the information on use of inhaled steroids is missing for more than 10% of the children and adults with CF. Albania and Georgia have &lt;5 adults seen in 2023 and are excluded from the graph for adults.</a:t>
              </a:r>
            </a:p>
            <a:p>
              <a:pPr algn="just"/>
              <a:r>
                <a:rPr lang="en-GB" sz="1050" dirty="0">
                  <a:solidFill>
                    <a:srgbClr val="55C2D2"/>
                  </a:solidFill>
                  <a:latin typeface="+mj-lt"/>
                </a:rPr>
                <a:t>Note: Inhaled steroids are reimbursed in most countries except in Armenia, Georgia, Kazakhstan, Lithuania, Poland, Serbia and the Republic of Moldova (in the latter they are reimbursed for </a:t>
              </a:r>
              <a:r>
                <a:rPr lang="en-GB" sz="1050" dirty="0" err="1">
                  <a:solidFill>
                    <a:srgbClr val="55C2D2"/>
                  </a:solidFill>
                  <a:latin typeface="+mj-lt"/>
                </a:rPr>
                <a:t>pwCF</a:t>
              </a:r>
              <a:r>
                <a:rPr lang="en-GB" sz="1050" dirty="0">
                  <a:solidFill>
                    <a:srgbClr val="55C2D2"/>
                  </a:solidFill>
                  <a:latin typeface="+mj-lt"/>
                </a:rPr>
                <a:t> also diagnosed with asthma). In Bulgaria they are reimbursed for </a:t>
              </a:r>
              <a:r>
                <a:rPr lang="en-GB" sz="1050" dirty="0" err="1">
                  <a:solidFill>
                    <a:srgbClr val="55C2D2"/>
                  </a:solidFill>
                  <a:latin typeface="+mj-lt"/>
                </a:rPr>
                <a:t>pwCF</a:t>
              </a:r>
              <a:r>
                <a:rPr lang="en-GB" sz="1050" dirty="0">
                  <a:solidFill>
                    <a:srgbClr val="55C2D2"/>
                  </a:solidFill>
                  <a:latin typeface="+mj-lt"/>
                </a:rPr>
                <a:t> who are also diagnosed with asthma or chronic obstructive pulmonary disease (COPD). In Estonia and Romania inhaled steroids are reimbursed for </a:t>
              </a:r>
              <a:r>
                <a:rPr lang="en-GB" sz="1050" dirty="0" err="1">
                  <a:solidFill>
                    <a:srgbClr val="55C2D2"/>
                  </a:solidFill>
                  <a:latin typeface="+mj-lt"/>
                </a:rPr>
                <a:t>pwCF</a:t>
              </a:r>
              <a:r>
                <a:rPr lang="en-GB" sz="1050" dirty="0">
                  <a:solidFill>
                    <a:srgbClr val="55C2D2"/>
                  </a:solidFill>
                  <a:latin typeface="+mj-lt"/>
                </a:rPr>
                <a:t> who are also diagnosed with asthma.</a:t>
              </a:r>
            </a:p>
          </p:txBody>
        </p:sp>
        <p:pic>
          <p:nvPicPr>
            <p:cNvPr id="5" name="Picture 4" descr="A blue hexagon with white and black triangles&#10;&#10;Description automatically generated">
              <a:extLst>
                <a:ext uri="{FF2B5EF4-FFF2-40B4-BE49-F238E27FC236}">
                  <a16:creationId xmlns:a16="http://schemas.microsoft.com/office/drawing/2014/main" id="{012B3E6D-92E0-8626-B139-817A6EB4C7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DA2FA5C3-5D0D-0645-A3A2-7292F1FBB2A7}"/>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10577827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E9345D58-A302-6E92-37E3-6AE94B74A340}"/>
              </a:ext>
            </a:extLst>
          </p:cNvPr>
          <p:cNvGrpSpPr/>
          <p:nvPr/>
        </p:nvGrpSpPr>
        <p:grpSpPr>
          <a:xfrm>
            <a:off x="-1" y="0"/>
            <a:ext cx="8937093" cy="6858000"/>
            <a:chOff x="-1" y="0"/>
            <a:chExt cx="8937093"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4" y="274159"/>
              <a:ext cx="6517270"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Oral steroids are less prescribed than inhaled steroids.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55588"/>
              <a:ext cx="4279596"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8.8</a:t>
              </a:r>
            </a:p>
          </p:txBody>
        </p:sp>
        <p:sp>
          <p:nvSpPr>
            <p:cNvPr id="3" name="TextBox 2">
              <a:extLst>
                <a:ext uri="{FF2B5EF4-FFF2-40B4-BE49-F238E27FC236}">
                  <a16:creationId xmlns:a16="http://schemas.microsoft.com/office/drawing/2014/main" id="{A865EFFA-0A6A-C5EE-3189-32D41E6E3F44}"/>
                </a:ext>
              </a:extLst>
            </p:cNvPr>
            <p:cNvSpPr txBox="1"/>
            <p:nvPr/>
          </p:nvSpPr>
          <p:spPr>
            <a:xfrm>
              <a:off x="901774" y="565813"/>
              <a:ext cx="6517270"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oral steroids in children and adults seen in 2023 who have never had a transplant, by country. </a:t>
              </a:r>
            </a:p>
          </p:txBody>
        </p:sp>
        <p:sp>
          <p:nvSpPr>
            <p:cNvPr id="2" name="TextBox 1">
              <a:extLst>
                <a:ext uri="{FF2B5EF4-FFF2-40B4-BE49-F238E27FC236}">
                  <a16:creationId xmlns:a16="http://schemas.microsoft.com/office/drawing/2014/main" id="{62A89D6A-31DD-6320-FB7C-A36FD41D7372}"/>
                </a:ext>
              </a:extLst>
            </p:cNvPr>
            <p:cNvSpPr txBox="1"/>
            <p:nvPr/>
          </p:nvSpPr>
          <p:spPr>
            <a:xfrm>
              <a:off x="166861" y="6044834"/>
              <a:ext cx="8770231" cy="577081"/>
            </a:xfrm>
            <a:prstGeom prst="rect">
              <a:avLst/>
            </a:prstGeom>
            <a:noFill/>
          </p:spPr>
          <p:txBody>
            <a:bodyPr wrap="square">
              <a:spAutoFit/>
            </a:bodyPr>
            <a:lstStyle/>
            <a:p>
              <a:pPr algn="just"/>
              <a:r>
                <a:rPr lang="en-GB" sz="1050" dirty="0">
                  <a:solidFill>
                    <a:srgbClr val="55C2D2"/>
                  </a:solidFill>
                  <a:latin typeface="+mj-lt"/>
                </a:rPr>
                <a:t>Note: We excluded from the graph the countries for which the information on use of inhaled steroids is missing for more than 10% of the children and adults with CF. Albania and Georgia have &lt;5 adults seen in 2023 and are excluded from the graph for adults.</a:t>
              </a:r>
            </a:p>
            <a:p>
              <a:pPr algn="just"/>
              <a:r>
                <a:rPr lang="en-GB" sz="1050" dirty="0">
                  <a:solidFill>
                    <a:srgbClr val="55C2D2"/>
                  </a:solidFill>
                  <a:latin typeface="+mj-lt"/>
                </a:rPr>
                <a:t>Note: Oral steroids are reimbursed in most countries except in Armenia, Bulgaria, Georgia, Kazakhstan, Lithuania, the Republic of Moldova and Serbia.</a:t>
              </a:r>
            </a:p>
          </p:txBody>
        </p:sp>
        <p:pic>
          <p:nvPicPr>
            <p:cNvPr id="5" name="Picture 4" descr="A blue hexagon with white and black triangles&#10;&#10;Description automatically generated">
              <a:extLst>
                <a:ext uri="{FF2B5EF4-FFF2-40B4-BE49-F238E27FC236}">
                  <a16:creationId xmlns:a16="http://schemas.microsoft.com/office/drawing/2014/main" id="{012B3E6D-92E0-8626-B139-817A6EB4C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571625" cy="1571625"/>
            </a:xfrm>
            <a:prstGeom prst="rect">
              <a:avLst/>
            </a:prstGeom>
          </p:spPr>
        </p:pic>
        <p:sp>
          <p:nvSpPr>
            <p:cNvPr id="9" name="Text Placeholder 8">
              <a:extLst>
                <a:ext uri="{FF2B5EF4-FFF2-40B4-BE49-F238E27FC236}">
                  <a16:creationId xmlns:a16="http://schemas.microsoft.com/office/drawing/2014/main" id="{F78A1EE5-4363-B41F-A6AB-556FF71F8A2E}"/>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903402752">
              <a:extLst>
                <a:ext uri="{FF2B5EF4-FFF2-40B4-BE49-F238E27FC236}">
                  <a16:creationId xmlns:a16="http://schemas.microsoft.com/office/drawing/2014/main" id="{B3F74D14-23D3-9F98-2AF8-8F0A559BB7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1932" y="785118"/>
              <a:ext cx="5200743" cy="5346480"/>
            </a:xfrm>
            <a:prstGeom prst="rect">
              <a:avLst/>
            </a:prstGeom>
            <a:noFill/>
            <a:ln>
              <a:noFill/>
            </a:ln>
          </p:spPr>
        </p:pic>
      </p:grpSp>
    </p:spTree>
    <p:extLst>
      <p:ext uri="{BB962C8B-B14F-4D97-AF65-F5344CB8AC3E}">
        <p14:creationId xmlns:p14="http://schemas.microsoft.com/office/powerpoint/2010/main" val="38500385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5C8EA8A8-C548-4278-27EA-6A1230F1B1BC}"/>
              </a:ext>
            </a:extLst>
          </p:cNvPr>
          <p:cNvGrpSpPr/>
          <p:nvPr/>
        </p:nvGrpSpPr>
        <p:grpSpPr>
          <a:xfrm>
            <a:off x="0" y="3468"/>
            <a:ext cx="8963790" cy="6854532"/>
            <a:chOff x="0" y="3468"/>
            <a:chExt cx="8963790" cy="6854532"/>
          </a:xfrm>
        </p:grpSpPr>
        <p:pic>
          <p:nvPicPr>
            <p:cNvPr id="4" name="Immagine 903402753">
              <a:extLst>
                <a:ext uri="{FF2B5EF4-FFF2-40B4-BE49-F238E27FC236}">
                  <a16:creationId xmlns:a16="http://schemas.microsoft.com/office/drawing/2014/main" id="{B4434711-266C-A1EB-2479-A98A5E5DBA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7795" y="783817"/>
              <a:ext cx="5067284" cy="5209281"/>
            </a:xfrm>
            <a:prstGeom prst="rect">
              <a:avLst/>
            </a:prstGeom>
            <a:noFill/>
            <a:ln>
              <a:noFill/>
            </a:ln>
          </p:spPr>
        </p:pic>
        <p:sp>
          <p:nvSpPr>
            <p:cNvPr id="6" name="TextBox 5">
              <a:extLst>
                <a:ext uri="{FF2B5EF4-FFF2-40B4-BE49-F238E27FC236}">
                  <a16:creationId xmlns:a16="http://schemas.microsoft.com/office/drawing/2014/main" id="{1A806116-3061-CA1F-2E89-5033E454FA4A}"/>
                </a:ext>
              </a:extLst>
            </p:cNvPr>
            <p:cNvSpPr txBox="1"/>
            <p:nvPr/>
          </p:nvSpPr>
          <p:spPr>
            <a:xfrm>
              <a:off x="1571624" y="293921"/>
              <a:ext cx="6966320"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Ursodeoxycholic acid is often prescribed to treat cholestasis or liver disease in people with CF.</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75350"/>
              <a:ext cx="4574467"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8.9</a:t>
              </a:r>
            </a:p>
          </p:txBody>
        </p:sp>
        <p:sp>
          <p:nvSpPr>
            <p:cNvPr id="3" name="TextBox 2">
              <a:extLst>
                <a:ext uri="{FF2B5EF4-FFF2-40B4-BE49-F238E27FC236}">
                  <a16:creationId xmlns:a16="http://schemas.microsoft.com/office/drawing/2014/main" id="{A865EFFA-0A6A-C5EE-3189-32D41E6E3F44}"/>
                </a:ext>
              </a:extLst>
            </p:cNvPr>
            <p:cNvSpPr txBox="1"/>
            <p:nvPr/>
          </p:nvSpPr>
          <p:spPr>
            <a:xfrm>
              <a:off x="908230" y="566303"/>
              <a:ext cx="6966320"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ursodeoxycholic acid in children and adults seen in 2023 who have never had a transplant, by country. </a:t>
              </a:r>
            </a:p>
          </p:txBody>
        </p:sp>
        <p:sp>
          <p:nvSpPr>
            <p:cNvPr id="2" name="TextBox 1">
              <a:extLst>
                <a:ext uri="{FF2B5EF4-FFF2-40B4-BE49-F238E27FC236}">
                  <a16:creationId xmlns:a16="http://schemas.microsoft.com/office/drawing/2014/main" id="{62A89D6A-31DD-6320-FB7C-A36FD41D7372}"/>
                </a:ext>
              </a:extLst>
            </p:cNvPr>
            <p:cNvSpPr txBox="1"/>
            <p:nvPr/>
          </p:nvSpPr>
          <p:spPr>
            <a:xfrm>
              <a:off x="173536" y="5866286"/>
              <a:ext cx="8790254" cy="738664"/>
            </a:xfrm>
            <a:prstGeom prst="rect">
              <a:avLst/>
            </a:prstGeom>
            <a:noFill/>
          </p:spPr>
          <p:txBody>
            <a:bodyPr wrap="square">
              <a:spAutoFit/>
            </a:bodyPr>
            <a:lstStyle/>
            <a:p>
              <a:pPr algn="just"/>
              <a:r>
                <a:rPr lang="en-GB" sz="1050" dirty="0">
                  <a:solidFill>
                    <a:srgbClr val="55C2D2"/>
                  </a:solidFill>
                  <a:latin typeface="+mj-lt"/>
                </a:rPr>
                <a:t>Note: We excluded from the graph the countries for which the information on oral ursodeoxycholic acid use is missing for more than 10% of the children/adults with CF. Albania and Georgia have &lt;5 adults seen in 2023 and are excluded from the graph for adults.</a:t>
              </a:r>
            </a:p>
            <a:p>
              <a:pPr algn="just"/>
              <a:r>
                <a:rPr lang="en-GB" sz="1050" dirty="0">
                  <a:solidFill>
                    <a:srgbClr val="55C2D2"/>
                  </a:solidFill>
                  <a:latin typeface="+mj-lt"/>
                </a:rPr>
                <a:t>Note: Oral ursodeoxycholic acid is reimbursed in most countries in Europe, except in Armenia, Bulgaria, Georgia, Lithuania and Serbia. In the Republic of Moldova, it is reimbursed at 100% for children and at 70% for adults.</a:t>
              </a:r>
            </a:p>
          </p:txBody>
        </p:sp>
        <p:pic>
          <p:nvPicPr>
            <p:cNvPr id="5" name="Picture 4" descr="A blue hexagon with white and black triangles&#10;&#10;Description automatically generated">
              <a:extLst>
                <a:ext uri="{FF2B5EF4-FFF2-40B4-BE49-F238E27FC236}">
                  <a16:creationId xmlns:a16="http://schemas.microsoft.com/office/drawing/2014/main" id="{012B3E6D-92E0-8626-B139-817A6EB4C7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68"/>
              <a:ext cx="1571625" cy="1571625"/>
            </a:xfrm>
            <a:prstGeom prst="rect">
              <a:avLst/>
            </a:prstGeom>
          </p:spPr>
        </p:pic>
        <p:sp>
          <p:nvSpPr>
            <p:cNvPr id="9" name="Text Placeholder 8">
              <a:extLst>
                <a:ext uri="{FF2B5EF4-FFF2-40B4-BE49-F238E27FC236}">
                  <a16:creationId xmlns:a16="http://schemas.microsoft.com/office/drawing/2014/main" id="{A4A3AE66-930B-CB94-CD91-80C6FEC5E583}"/>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232070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08615438-CA0A-882A-2929-9FA0F20DB11A}"/>
              </a:ext>
            </a:extLst>
          </p:cNvPr>
          <p:cNvGrpSpPr/>
          <p:nvPr/>
        </p:nvGrpSpPr>
        <p:grpSpPr>
          <a:xfrm>
            <a:off x="0" y="0"/>
            <a:ext cx="8663573" cy="6858000"/>
            <a:chOff x="0" y="0"/>
            <a:chExt cx="8663573" cy="6858000"/>
          </a:xfrm>
        </p:grpSpPr>
        <p:pic>
          <p:nvPicPr>
            <p:cNvPr id="2" name="Picture 1" descr="A blue hexagon with white and black triangles&#10;&#10;Description automatically generated">
              <a:extLst>
                <a:ext uri="{FF2B5EF4-FFF2-40B4-BE49-F238E27FC236}">
                  <a16:creationId xmlns:a16="http://schemas.microsoft.com/office/drawing/2014/main" id="{89262322-5244-1A53-F2A3-AEDA82481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6" name="TextBox 5">
              <a:extLst>
                <a:ext uri="{FF2B5EF4-FFF2-40B4-BE49-F238E27FC236}">
                  <a16:creationId xmlns:a16="http://schemas.microsoft.com/office/drawing/2014/main" id="{1A806116-3061-CA1F-2E89-5033E454FA4A}"/>
                </a:ext>
              </a:extLst>
            </p:cNvPr>
            <p:cNvSpPr txBox="1"/>
            <p:nvPr/>
          </p:nvSpPr>
          <p:spPr>
            <a:xfrm>
              <a:off x="1807459" y="344841"/>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Age distribution is significantly skewed towards childhood and adolescence in CF.</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807459" y="72459"/>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1.5</a:t>
              </a:r>
            </a:p>
          </p:txBody>
        </p:sp>
        <p:sp>
          <p:nvSpPr>
            <p:cNvPr id="3" name="TextBox 2">
              <a:extLst>
                <a:ext uri="{FF2B5EF4-FFF2-40B4-BE49-F238E27FC236}">
                  <a16:creationId xmlns:a16="http://schemas.microsoft.com/office/drawing/2014/main" id="{A865EFFA-0A6A-C5EE-3189-32D41E6E3F44}"/>
                </a:ext>
              </a:extLst>
            </p:cNvPr>
            <p:cNvSpPr txBox="1"/>
            <p:nvPr/>
          </p:nvSpPr>
          <p:spPr>
            <a:xfrm>
              <a:off x="1122909" y="648001"/>
              <a:ext cx="5642420"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Distribution of age at follow-up (in years) by sex.</a:t>
              </a:r>
            </a:p>
          </p:txBody>
        </p:sp>
        <p:sp>
          <p:nvSpPr>
            <p:cNvPr id="5" name="Text Placeholder 8">
              <a:extLst>
                <a:ext uri="{FF2B5EF4-FFF2-40B4-BE49-F238E27FC236}">
                  <a16:creationId xmlns:a16="http://schemas.microsoft.com/office/drawing/2014/main" id="{44290DAC-039C-62F7-116A-788ECCE43B83}"/>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9" name="Immagine 29">
              <a:extLst>
                <a:ext uri="{FF2B5EF4-FFF2-40B4-BE49-F238E27FC236}">
                  <a16:creationId xmlns:a16="http://schemas.microsoft.com/office/drawing/2014/main" id="{C04BF21E-8634-3B2C-2F86-FBA01C8CB6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427" y="1077864"/>
              <a:ext cx="8183146" cy="5289183"/>
            </a:xfrm>
            <a:prstGeom prst="rect">
              <a:avLst/>
            </a:prstGeom>
            <a:noFill/>
            <a:ln>
              <a:noFill/>
            </a:ln>
          </p:spPr>
        </p:pic>
      </p:grpSp>
    </p:spTree>
    <p:extLst>
      <p:ext uri="{BB962C8B-B14F-4D97-AF65-F5344CB8AC3E}">
        <p14:creationId xmlns:p14="http://schemas.microsoft.com/office/powerpoint/2010/main" val="3707998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23CAC02B-DE77-F5D5-C5FA-E3EC524A5A28}"/>
              </a:ext>
            </a:extLst>
          </p:cNvPr>
          <p:cNvGrpSpPr/>
          <p:nvPr/>
        </p:nvGrpSpPr>
        <p:grpSpPr>
          <a:xfrm>
            <a:off x="0" y="0"/>
            <a:ext cx="8950441" cy="6858000"/>
            <a:chOff x="0" y="0"/>
            <a:chExt cx="8950441"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5" y="282825"/>
              <a:ext cx="7200235"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Proton Pump Inhibitors are used to treat gastroesophageal reflux or gastritis, both common complications in CF, or to enhance pancreatic enzyme efficacy.</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6" y="64254"/>
              <a:ext cx="472806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8.10</a:t>
              </a:r>
            </a:p>
          </p:txBody>
        </p:sp>
        <p:sp>
          <p:nvSpPr>
            <p:cNvPr id="3" name="TextBox 2">
              <a:extLst>
                <a:ext uri="{FF2B5EF4-FFF2-40B4-BE49-F238E27FC236}">
                  <a16:creationId xmlns:a16="http://schemas.microsoft.com/office/drawing/2014/main" id="{A865EFFA-0A6A-C5EE-3189-32D41E6E3F44}"/>
                </a:ext>
              </a:extLst>
            </p:cNvPr>
            <p:cNvSpPr txBox="1"/>
            <p:nvPr/>
          </p:nvSpPr>
          <p:spPr>
            <a:xfrm>
              <a:off x="933670" y="731320"/>
              <a:ext cx="7497947"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proton pump inhibitors (PPI) in children and adults seen in 2023 who have never had a transplant, by country. </a:t>
              </a:r>
            </a:p>
          </p:txBody>
        </p:sp>
        <p:sp>
          <p:nvSpPr>
            <p:cNvPr id="2" name="TextBox 1">
              <a:extLst>
                <a:ext uri="{FF2B5EF4-FFF2-40B4-BE49-F238E27FC236}">
                  <a16:creationId xmlns:a16="http://schemas.microsoft.com/office/drawing/2014/main" id="{62A89D6A-31DD-6320-FB7C-A36FD41D7372}"/>
                </a:ext>
              </a:extLst>
            </p:cNvPr>
            <p:cNvSpPr txBox="1"/>
            <p:nvPr/>
          </p:nvSpPr>
          <p:spPr>
            <a:xfrm>
              <a:off x="173537" y="6024812"/>
              <a:ext cx="8776904" cy="738664"/>
            </a:xfrm>
            <a:prstGeom prst="rect">
              <a:avLst/>
            </a:prstGeom>
            <a:noFill/>
          </p:spPr>
          <p:txBody>
            <a:bodyPr wrap="square">
              <a:spAutoFit/>
            </a:bodyPr>
            <a:lstStyle/>
            <a:p>
              <a:pPr algn="just"/>
              <a:r>
                <a:rPr lang="en-GB" sz="1050" dirty="0">
                  <a:solidFill>
                    <a:srgbClr val="55C2D2"/>
                  </a:solidFill>
                  <a:latin typeface="+mj-lt"/>
                </a:rPr>
                <a:t>Note: We excluded from the graph the countries for which the information on the use of PPI is missing for more than 10% of the children/adults with CF. Albania and Georgia have &lt;5 adults seen in 2023 and are excluded from the graph for adults.</a:t>
              </a:r>
            </a:p>
            <a:p>
              <a:pPr algn="just"/>
              <a:r>
                <a:rPr lang="en-GB" sz="1050" dirty="0">
                  <a:solidFill>
                    <a:srgbClr val="55C2D2"/>
                  </a:solidFill>
                  <a:latin typeface="+mj-lt"/>
                </a:rPr>
                <a:t>Note: Oral proton pump inhibitors are reimbursed in most countries except in Bulgaria, Georgia, Kazakhstan, Lithuania and Serbia. In Armenia, they are reimbursed for some outpatients. </a:t>
              </a:r>
            </a:p>
          </p:txBody>
        </p:sp>
        <p:pic>
          <p:nvPicPr>
            <p:cNvPr id="5" name="Picture 4" descr="A blue hexagon with white and black triangles&#10;&#10;Description automatically generated">
              <a:extLst>
                <a:ext uri="{FF2B5EF4-FFF2-40B4-BE49-F238E27FC236}">
                  <a16:creationId xmlns:a16="http://schemas.microsoft.com/office/drawing/2014/main" id="{012B3E6D-92E0-8626-B139-817A6EB4C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9" name="Text Placeholder 8">
              <a:extLst>
                <a:ext uri="{FF2B5EF4-FFF2-40B4-BE49-F238E27FC236}">
                  <a16:creationId xmlns:a16="http://schemas.microsoft.com/office/drawing/2014/main" id="{F6A16BCE-0CF3-D9F1-8F7D-33F85BB762BD}"/>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903402754">
              <a:extLst>
                <a:ext uri="{FF2B5EF4-FFF2-40B4-BE49-F238E27FC236}">
                  <a16:creationId xmlns:a16="http://schemas.microsoft.com/office/drawing/2014/main" id="{1837D041-7E25-4689-403C-C4A8B43A04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89297" y="1027051"/>
              <a:ext cx="4965405" cy="5104547"/>
            </a:xfrm>
            <a:prstGeom prst="rect">
              <a:avLst/>
            </a:prstGeom>
            <a:noFill/>
            <a:ln>
              <a:noFill/>
            </a:ln>
          </p:spPr>
        </p:pic>
      </p:grpSp>
    </p:spTree>
    <p:extLst>
      <p:ext uri="{BB962C8B-B14F-4D97-AF65-F5344CB8AC3E}">
        <p14:creationId xmlns:p14="http://schemas.microsoft.com/office/powerpoint/2010/main" val="2163932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36B7BC02-0F8A-D5EF-8DC2-F4CB60CE52F3}"/>
              </a:ext>
            </a:extLst>
          </p:cNvPr>
          <p:cNvGrpSpPr/>
          <p:nvPr/>
        </p:nvGrpSpPr>
        <p:grpSpPr>
          <a:xfrm>
            <a:off x="0" y="0"/>
            <a:ext cx="8814391" cy="6858000"/>
            <a:chOff x="0" y="0"/>
            <a:chExt cx="8814391"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5" y="298591"/>
              <a:ext cx="7242766" cy="692497"/>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increased use of CFTR modulators in children with CF in Europe goes hand in hand with a decrease in the prescription of azithromycin and inhaled antibiotics, while that of inhaled mucolytics remains mostly unchanged</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80020"/>
              <a:ext cx="4755997"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8.11</a:t>
              </a:r>
            </a:p>
          </p:txBody>
        </p:sp>
        <p:sp>
          <p:nvSpPr>
            <p:cNvPr id="3" name="TextBox 2">
              <a:extLst>
                <a:ext uri="{FF2B5EF4-FFF2-40B4-BE49-F238E27FC236}">
                  <a16:creationId xmlns:a16="http://schemas.microsoft.com/office/drawing/2014/main" id="{A865EFFA-0A6A-C5EE-3189-32D41E6E3F44}"/>
                </a:ext>
              </a:extLst>
            </p:cNvPr>
            <p:cNvSpPr txBox="1"/>
            <p:nvPr/>
          </p:nvSpPr>
          <p:spPr>
            <a:xfrm>
              <a:off x="923551" y="991088"/>
              <a:ext cx="5642420"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therapies among adults from 2013 to 2023.</a:t>
              </a:r>
            </a:p>
          </p:txBody>
        </p:sp>
        <p:pic>
          <p:nvPicPr>
            <p:cNvPr id="5" name="Picture 4" descr="A blue hexagon with white and black triangles&#10;&#10;Description automatically generated">
              <a:extLst>
                <a:ext uri="{FF2B5EF4-FFF2-40B4-BE49-F238E27FC236}">
                  <a16:creationId xmlns:a16="http://schemas.microsoft.com/office/drawing/2014/main" id="{C414E5E0-0C0F-7887-BE23-F26939FBE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2" name="Text Placeholder 8">
              <a:extLst>
                <a:ext uri="{FF2B5EF4-FFF2-40B4-BE49-F238E27FC236}">
                  <a16:creationId xmlns:a16="http://schemas.microsoft.com/office/drawing/2014/main" id="{BBA60912-509F-977C-1064-B8AA62B6DEF6}"/>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1">
              <a:extLst>
                <a:ext uri="{FF2B5EF4-FFF2-40B4-BE49-F238E27FC236}">
                  <a16:creationId xmlns:a16="http://schemas.microsoft.com/office/drawing/2014/main" id="{DA6E894F-43D7-F94D-9D1A-F954C62BBF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4703" y="1629774"/>
              <a:ext cx="7054593" cy="4847170"/>
            </a:xfrm>
            <a:prstGeom prst="rect">
              <a:avLst/>
            </a:prstGeom>
            <a:noFill/>
            <a:ln>
              <a:noFill/>
            </a:ln>
          </p:spPr>
        </p:pic>
      </p:grpSp>
    </p:spTree>
    <p:extLst>
      <p:ext uri="{BB962C8B-B14F-4D97-AF65-F5344CB8AC3E}">
        <p14:creationId xmlns:p14="http://schemas.microsoft.com/office/powerpoint/2010/main" val="9817511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1D417011-0CAF-EEFC-3D30-142C799F6AF4}"/>
              </a:ext>
            </a:extLst>
          </p:cNvPr>
          <p:cNvGrpSpPr/>
          <p:nvPr/>
        </p:nvGrpSpPr>
        <p:grpSpPr>
          <a:xfrm>
            <a:off x="0" y="0"/>
            <a:ext cx="8559209" cy="6858000"/>
            <a:chOff x="0" y="0"/>
            <a:chExt cx="8559209"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5" y="309223"/>
              <a:ext cx="6987584"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increased use of CFTR modulators in adults with CF in Europe goes hand in hand with a decrease in the prescription of azithromycin and inhaled antibiotics, inhaled antibiotics and inhaled mucolytics.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90652"/>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8.12</a:t>
              </a:r>
            </a:p>
          </p:txBody>
        </p:sp>
        <p:sp>
          <p:nvSpPr>
            <p:cNvPr id="3" name="TextBox 2">
              <a:extLst>
                <a:ext uri="{FF2B5EF4-FFF2-40B4-BE49-F238E27FC236}">
                  <a16:creationId xmlns:a16="http://schemas.microsoft.com/office/drawing/2014/main" id="{A865EFFA-0A6A-C5EE-3189-32D41E6E3F44}"/>
                </a:ext>
              </a:extLst>
            </p:cNvPr>
            <p:cNvSpPr txBox="1"/>
            <p:nvPr/>
          </p:nvSpPr>
          <p:spPr>
            <a:xfrm>
              <a:off x="934183" y="1001720"/>
              <a:ext cx="5642420"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Therapy use in adults between 2013 and 2023.</a:t>
              </a:r>
            </a:p>
          </p:txBody>
        </p:sp>
        <p:pic>
          <p:nvPicPr>
            <p:cNvPr id="5" name="Picture 4" descr="A blue hexagon with white and black triangles&#10;&#10;Description automatically generated">
              <a:extLst>
                <a:ext uri="{FF2B5EF4-FFF2-40B4-BE49-F238E27FC236}">
                  <a16:creationId xmlns:a16="http://schemas.microsoft.com/office/drawing/2014/main" id="{F9B85F0E-BBF0-F4C5-DABC-2A3FC7143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2" name="Text Placeholder 8">
              <a:extLst>
                <a:ext uri="{FF2B5EF4-FFF2-40B4-BE49-F238E27FC236}">
                  <a16:creationId xmlns:a16="http://schemas.microsoft.com/office/drawing/2014/main" id="{2F3CAAF6-0C99-53F4-6BBB-CA7D8CF2D8CF}"/>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903402756">
              <a:extLst>
                <a:ext uri="{FF2B5EF4-FFF2-40B4-BE49-F238E27FC236}">
                  <a16:creationId xmlns:a16="http://schemas.microsoft.com/office/drawing/2014/main" id="{E1B0BAAD-556A-142F-1FCE-F67945EE24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1167" y="1605875"/>
              <a:ext cx="6827315" cy="4691008"/>
            </a:xfrm>
            <a:prstGeom prst="rect">
              <a:avLst/>
            </a:prstGeom>
            <a:noFill/>
            <a:ln>
              <a:noFill/>
            </a:ln>
          </p:spPr>
        </p:pic>
      </p:grpSp>
    </p:spTree>
    <p:extLst>
      <p:ext uri="{BB962C8B-B14F-4D97-AF65-F5344CB8AC3E}">
        <p14:creationId xmlns:p14="http://schemas.microsoft.com/office/powerpoint/2010/main" val="12576569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163366"/>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9</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CFTR MODULATOR THERAPIES</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3" name="Grupo 2">
            <a:extLst>
              <a:ext uri="{FF2B5EF4-FFF2-40B4-BE49-F238E27FC236}">
                <a16:creationId xmlns:a16="http://schemas.microsoft.com/office/drawing/2014/main" id="{50811D3B-AE7A-DBE1-ADAE-7E3A165456E4}"/>
              </a:ext>
            </a:extLst>
          </p:cNvPr>
          <p:cNvGrpSpPr/>
          <p:nvPr/>
        </p:nvGrpSpPr>
        <p:grpSpPr>
          <a:xfrm>
            <a:off x="6440562" y="5756188"/>
            <a:ext cx="2703438" cy="1101812"/>
            <a:chOff x="6440562" y="5756188"/>
            <a:chExt cx="2703438" cy="1101812"/>
          </a:xfrm>
        </p:grpSpPr>
        <p:sp>
          <p:nvSpPr>
            <p:cNvPr id="4" name="Sous-titre 2">
              <a:extLst>
                <a:ext uri="{FF2B5EF4-FFF2-40B4-BE49-F238E27FC236}">
                  <a16:creationId xmlns:a16="http://schemas.microsoft.com/office/drawing/2014/main" id="{56C75BA5-16EC-477B-2CCE-6E74BBFF1D01}"/>
                </a:ext>
              </a:extLst>
            </p:cNvPr>
            <p:cNvSpPr txBox="1">
              <a:spLocks/>
            </p:cNvSpPr>
            <p:nvPr/>
          </p:nvSpPr>
          <p:spPr>
            <a:xfrm>
              <a:off x="6440562" y="6628441"/>
              <a:ext cx="1620223" cy="139836"/>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750" dirty="0" err="1">
                  <a:solidFill>
                    <a:schemeClr val="tx1">
                      <a:lumMod val="65000"/>
                      <a:lumOff val="35000"/>
                    </a:schemeClr>
                  </a:solidFill>
                  <a:latin typeface="Arial" panose="020B0604020202020204" pitchFamily="34" charset="0"/>
                  <a:cs typeface="Arial" panose="020B0604020202020204" pitchFamily="34" charset="0"/>
                </a:rPr>
                <a:t>www.ecfs.eu</a:t>
              </a:r>
              <a:r>
                <a:rPr lang="fr-FR" sz="750" dirty="0">
                  <a:solidFill>
                    <a:schemeClr val="tx1">
                      <a:lumMod val="65000"/>
                      <a:lumOff val="35000"/>
                    </a:schemeClr>
                  </a:solidFill>
                  <a:latin typeface="Arial" panose="020B0604020202020204" pitchFamily="34" charset="0"/>
                  <a:cs typeface="Arial" panose="020B0604020202020204" pitchFamily="34" charset="0"/>
                </a:rPr>
                <a:t>/</a:t>
              </a:r>
              <a:r>
                <a:rPr lang="fr-FR" sz="750" dirty="0" err="1">
                  <a:solidFill>
                    <a:schemeClr val="tx1">
                      <a:lumMod val="65000"/>
                      <a:lumOff val="35000"/>
                    </a:schemeClr>
                  </a:solidFill>
                  <a:latin typeface="Arial" panose="020B0604020202020204" pitchFamily="34" charset="0"/>
                  <a:cs typeface="Arial" panose="020B0604020202020204" pitchFamily="34" charset="0"/>
                </a:rPr>
                <a:t>pr</a:t>
              </a:r>
              <a:endParaRPr lang="fr-FR" sz="75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6" name="Grupo 5">
              <a:extLst>
                <a:ext uri="{FF2B5EF4-FFF2-40B4-BE49-F238E27FC236}">
                  <a16:creationId xmlns:a16="http://schemas.microsoft.com/office/drawing/2014/main" id="{2BD25817-EC2A-AD24-2393-1C1B79A5A0C7}"/>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89E35FD3-18C0-5B91-E5C3-7455C27C9457}"/>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63B86378-C14B-DBF9-269C-14C29A7AC61B}"/>
                  </a:ext>
                </a:extLst>
              </p:cNvPr>
              <p:cNvPicPr>
                <a:picLocks noChangeAspect="1"/>
              </p:cNvPicPr>
              <p:nvPr/>
            </p:nvPicPr>
            <p:blipFill>
              <a:blip r:embed="rId5"/>
              <a:stretch>
                <a:fillRect/>
              </a:stretch>
            </p:blipFill>
            <p:spPr>
              <a:xfrm>
                <a:off x="7924756" y="4898938"/>
                <a:ext cx="1204934" cy="1062201"/>
              </a:xfrm>
              <a:prstGeom prst="rect">
                <a:avLst/>
              </a:prstGeom>
            </p:spPr>
          </p:pic>
        </p:grpSp>
      </p:grpSp>
    </p:spTree>
    <p:extLst>
      <p:ext uri="{BB962C8B-B14F-4D97-AF65-F5344CB8AC3E}">
        <p14:creationId xmlns:p14="http://schemas.microsoft.com/office/powerpoint/2010/main" val="20659028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C9F88F04-7BD9-E05C-90BA-82A6BC0ED7C9}"/>
              </a:ext>
            </a:extLst>
          </p:cNvPr>
          <p:cNvGrpSpPr/>
          <p:nvPr/>
        </p:nvGrpSpPr>
        <p:grpSpPr>
          <a:xfrm>
            <a:off x="0" y="0"/>
            <a:ext cx="8951990" cy="6858000"/>
            <a:chOff x="0" y="0"/>
            <a:chExt cx="8951990"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606842" y="342811"/>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Countries where ivacaftor was licensed and reimbursed in 2023.</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606843" y="12424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9.1</a:t>
              </a:r>
            </a:p>
          </p:txBody>
        </p:sp>
        <p:pic>
          <p:nvPicPr>
            <p:cNvPr id="2" name="Picture 1" descr="A blue hexagon with white and black triangles&#10;&#10;Description automatically generated">
              <a:extLst>
                <a:ext uri="{FF2B5EF4-FFF2-40B4-BE49-F238E27FC236}">
                  <a16:creationId xmlns:a16="http://schemas.microsoft.com/office/drawing/2014/main" id="{4DAA921C-1AE5-9628-C84E-E45C2CC80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3" name="Text Placeholder 8">
              <a:extLst>
                <a:ext uri="{FF2B5EF4-FFF2-40B4-BE49-F238E27FC236}">
                  <a16:creationId xmlns:a16="http://schemas.microsoft.com/office/drawing/2014/main" id="{11753D20-E74A-509C-515F-F6AB38FA2482}"/>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42">
              <a:extLst>
                <a:ext uri="{FF2B5EF4-FFF2-40B4-BE49-F238E27FC236}">
                  <a16:creationId xmlns:a16="http://schemas.microsoft.com/office/drawing/2014/main" id="{78F9EB64-7CED-F7FA-3247-EC0D7AD8C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3282" y="666795"/>
              <a:ext cx="5597436" cy="5597436"/>
            </a:xfrm>
            <a:prstGeom prst="rect">
              <a:avLst/>
            </a:prstGeom>
          </p:spPr>
        </p:pic>
        <p:sp>
          <p:nvSpPr>
            <p:cNvPr id="5" name="TextBox 10">
              <a:extLst>
                <a:ext uri="{FF2B5EF4-FFF2-40B4-BE49-F238E27FC236}">
                  <a16:creationId xmlns:a16="http://schemas.microsoft.com/office/drawing/2014/main" id="{006B0F34-EB45-F06A-0463-E266BC4977B9}"/>
                </a:ext>
              </a:extLst>
            </p:cNvPr>
            <p:cNvSpPr txBox="1"/>
            <p:nvPr/>
          </p:nvSpPr>
          <p:spPr>
            <a:xfrm>
              <a:off x="186885" y="6317827"/>
              <a:ext cx="8765105" cy="415498"/>
            </a:xfrm>
            <a:prstGeom prst="rect">
              <a:avLst/>
            </a:prstGeom>
            <a:noFill/>
          </p:spPr>
          <p:txBody>
            <a:bodyPr wrap="square">
              <a:spAutoFit/>
            </a:bodyPr>
            <a:lstStyle/>
            <a:p>
              <a:pPr algn="just"/>
              <a:r>
                <a:rPr lang="en-GB" sz="1050" dirty="0">
                  <a:solidFill>
                    <a:srgbClr val="55C2D2"/>
                  </a:solidFill>
                  <a:latin typeface="+mj-lt"/>
                </a:rPr>
                <a:t>Note: Norway – ivacaftor was reimbursed for children with CF if weight ≥5kg. United Kingdom – ivacaftor was reimbursed for people with CF with the variant R117H who were ≥6 months old. </a:t>
              </a:r>
              <a:endParaRPr lang="en-GB" sz="1050" dirty="0">
                <a:solidFill>
                  <a:srgbClr val="55C2D2"/>
                </a:solidFill>
                <a:latin typeface="+mj-lt"/>
                <a:ea typeface="Calibri" panose="020F0502020204030204" pitchFamily="34" charset="0"/>
                <a:cs typeface="Calibri Light" panose="020F0302020204030204" pitchFamily="34" charset="0"/>
              </a:endParaRPr>
            </a:p>
          </p:txBody>
        </p:sp>
      </p:grpSp>
    </p:spTree>
    <p:extLst>
      <p:ext uri="{BB962C8B-B14F-4D97-AF65-F5344CB8AC3E}">
        <p14:creationId xmlns:p14="http://schemas.microsoft.com/office/powerpoint/2010/main" val="18276897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806116-3061-CA1F-2E89-5033E454FA4A}"/>
              </a:ext>
            </a:extLst>
          </p:cNvPr>
          <p:cNvSpPr txBox="1"/>
          <p:nvPr/>
        </p:nvSpPr>
        <p:spPr>
          <a:xfrm>
            <a:off x="1604995" y="340506"/>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Countries where lumacaftor/ivacaftor was licensed and reimbursed in 2023.</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604996" y="121935"/>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9.2</a:t>
            </a:r>
          </a:p>
        </p:txBody>
      </p:sp>
      <p:sp>
        <p:nvSpPr>
          <p:cNvPr id="10" name="TextBox 9">
            <a:extLst>
              <a:ext uri="{FF2B5EF4-FFF2-40B4-BE49-F238E27FC236}">
                <a16:creationId xmlns:a16="http://schemas.microsoft.com/office/drawing/2014/main" id="{984547CF-1343-EA15-B08B-034674B22E30}"/>
              </a:ext>
            </a:extLst>
          </p:cNvPr>
          <p:cNvSpPr txBox="1"/>
          <p:nvPr/>
        </p:nvSpPr>
        <p:spPr>
          <a:xfrm>
            <a:off x="377456" y="5956489"/>
            <a:ext cx="8389088" cy="415498"/>
          </a:xfrm>
          <a:prstGeom prst="rect">
            <a:avLst/>
          </a:prstGeom>
          <a:noFill/>
        </p:spPr>
        <p:txBody>
          <a:bodyPr wrap="square">
            <a:spAutoFit/>
          </a:bodyPr>
          <a:lstStyle/>
          <a:p>
            <a:pPr algn="just"/>
            <a:r>
              <a:rPr lang="en-GB" sz="1050" dirty="0">
                <a:solidFill>
                  <a:srgbClr val="55C2D2"/>
                </a:solidFill>
                <a:latin typeface="+mj-lt"/>
              </a:rPr>
              <a:t>Note: - Denmark: ≥ 1 year from June 2023. - Finland and Hungary: ≥ 2 years (F508 homozygous). - Iceland: ≥ 1 year from December 2023. - Norway: ≥ 1 year from October 2023. - Russian Federation: &gt; 2 years and &lt;18 years. - Spain: ≥ 2 years and &lt; 11 years. - Sweden: ≥ 1 year from summer 2023.</a:t>
            </a:r>
            <a:endParaRPr lang="en-GB" sz="900" dirty="0">
              <a:solidFill>
                <a:srgbClr val="55C2D2"/>
              </a:solidFill>
              <a:latin typeface="+mj-lt"/>
            </a:endParaRPr>
          </a:p>
        </p:txBody>
      </p:sp>
      <p:pic>
        <p:nvPicPr>
          <p:cNvPr id="2" name="Picture 1" descr="A blue hexagon with white and black triangles&#10;&#10;Description automatically generated">
            <a:extLst>
              <a:ext uri="{FF2B5EF4-FFF2-40B4-BE49-F238E27FC236}">
                <a16:creationId xmlns:a16="http://schemas.microsoft.com/office/drawing/2014/main" id="{B505BF7C-D707-FCEB-42E8-606C5D9F66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3" name="Text Placeholder 8">
            <a:extLst>
              <a:ext uri="{FF2B5EF4-FFF2-40B4-BE49-F238E27FC236}">
                <a16:creationId xmlns:a16="http://schemas.microsoft.com/office/drawing/2014/main" id="{3C8F6F9C-D977-0FD8-57C4-8A8FC81E0AFC}"/>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8" name="Immagine 43">
            <a:extLst>
              <a:ext uri="{FF2B5EF4-FFF2-40B4-BE49-F238E27FC236}">
                <a16:creationId xmlns:a16="http://schemas.microsoft.com/office/drawing/2014/main" id="{FF03649F-40A0-5A54-4DAF-0C1F5388A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464" y="667122"/>
            <a:ext cx="5741744" cy="5148000"/>
          </a:xfrm>
          <a:prstGeom prst="rect">
            <a:avLst/>
          </a:prstGeom>
        </p:spPr>
      </p:pic>
    </p:spTree>
    <p:extLst>
      <p:ext uri="{BB962C8B-B14F-4D97-AF65-F5344CB8AC3E}">
        <p14:creationId xmlns:p14="http://schemas.microsoft.com/office/powerpoint/2010/main" val="10168282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8E39136A-D8B1-1CAB-C88F-62975D1AED21}"/>
              </a:ext>
            </a:extLst>
          </p:cNvPr>
          <p:cNvGrpSpPr/>
          <p:nvPr/>
        </p:nvGrpSpPr>
        <p:grpSpPr>
          <a:xfrm>
            <a:off x="-14326" y="-26696"/>
            <a:ext cx="7473545" cy="6858000"/>
            <a:chOff x="-14326" y="0"/>
            <a:chExt cx="7473545"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90669" y="368182"/>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Countries where tezacaftor/ivacaftor was licensed and reimbursed in year 2023.</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90670" y="149611"/>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9.3</a:t>
              </a:r>
            </a:p>
          </p:txBody>
        </p:sp>
        <p:pic>
          <p:nvPicPr>
            <p:cNvPr id="5" name="Picture 4" descr="A blue hexagon with white and black triangles&#10;&#10;Description automatically generated">
              <a:extLst>
                <a:ext uri="{FF2B5EF4-FFF2-40B4-BE49-F238E27FC236}">
                  <a16:creationId xmlns:a16="http://schemas.microsoft.com/office/drawing/2014/main" id="{0987CCF9-DE53-F432-CABD-21700FAF28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6" y="0"/>
              <a:ext cx="1571625" cy="1571625"/>
            </a:xfrm>
            <a:prstGeom prst="rect">
              <a:avLst/>
            </a:prstGeom>
          </p:spPr>
        </p:pic>
        <p:sp>
          <p:nvSpPr>
            <p:cNvPr id="2" name="Text Placeholder 8">
              <a:extLst>
                <a:ext uri="{FF2B5EF4-FFF2-40B4-BE49-F238E27FC236}">
                  <a16:creationId xmlns:a16="http://schemas.microsoft.com/office/drawing/2014/main" id="{E1418CF8-F57D-32DF-3580-5D5C7042BACE}"/>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3" name="Immagine 44">
              <a:extLst>
                <a:ext uri="{FF2B5EF4-FFF2-40B4-BE49-F238E27FC236}">
                  <a16:creationId xmlns:a16="http://schemas.microsoft.com/office/drawing/2014/main" id="{F4EDAA21-6BAC-D80E-BE58-C6DBFA971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7475" y="700630"/>
              <a:ext cx="5741744" cy="5148000"/>
            </a:xfrm>
            <a:prstGeom prst="rect">
              <a:avLst/>
            </a:prstGeom>
          </p:spPr>
        </p:pic>
      </p:grpSp>
    </p:spTree>
    <p:extLst>
      <p:ext uri="{BB962C8B-B14F-4D97-AF65-F5344CB8AC3E}">
        <p14:creationId xmlns:p14="http://schemas.microsoft.com/office/powerpoint/2010/main" val="8300949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14145-7381-7D46-DFD0-7E9BB278028A}"/>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FB8B5558-7BD1-74B3-D6DD-AD52D51BF74D}"/>
              </a:ext>
            </a:extLst>
          </p:cNvPr>
          <p:cNvGrpSpPr/>
          <p:nvPr/>
        </p:nvGrpSpPr>
        <p:grpSpPr>
          <a:xfrm>
            <a:off x="0" y="0"/>
            <a:ext cx="9003836" cy="6858000"/>
            <a:chOff x="0" y="0"/>
            <a:chExt cx="9003836" cy="6858000"/>
          </a:xfrm>
        </p:grpSpPr>
        <p:sp>
          <p:nvSpPr>
            <p:cNvPr id="6" name="TextBox 5">
              <a:extLst>
                <a:ext uri="{FF2B5EF4-FFF2-40B4-BE49-F238E27FC236}">
                  <a16:creationId xmlns:a16="http://schemas.microsoft.com/office/drawing/2014/main" id="{CAC9C232-C4E5-4B99-69F5-E01A6A7A6D7E}"/>
                </a:ext>
              </a:extLst>
            </p:cNvPr>
            <p:cNvSpPr txBox="1"/>
            <p:nvPr/>
          </p:nvSpPr>
          <p:spPr>
            <a:xfrm>
              <a:off x="1584973" y="329462"/>
              <a:ext cx="6297930" cy="292388"/>
            </a:xfrm>
            <a:prstGeom prst="rect">
              <a:avLst/>
            </a:prstGeom>
            <a:noFill/>
          </p:spPr>
          <p:txBody>
            <a:bodyPr wrap="square">
              <a:spAutoFit/>
            </a:bodyPr>
            <a:lstStyle/>
            <a:p>
              <a:pPr algn="just" defTabSz="685800">
                <a:defRPr/>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Countries where </a:t>
              </a:r>
              <a:r>
                <a:rPr lang="en-GB" sz="1300" dirty="0" err="1">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elexacaftor</a:t>
              </a: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a:t>
              </a:r>
              <a:r>
                <a:rPr lang="en-GB" sz="1300" dirty="0" err="1">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tezacaftor</a:t>
              </a: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/ivacaftor is licensed and reimbursed in year 2023.</a:t>
              </a:r>
              <a:endParaRPr lang="en-GB" sz="1300" dirty="0">
                <a:solidFill>
                  <a:prstClr val="black"/>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BC3AFA30-EF42-8968-BED9-0033C9855E99}"/>
                </a:ext>
              </a:extLst>
            </p:cNvPr>
            <p:cNvSpPr txBox="1"/>
            <p:nvPr/>
          </p:nvSpPr>
          <p:spPr>
            <a:xfrm>
              <a:off x="1584974" y="110891"/>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9.4</a:t>
              </a:r>
            </a:p>
          </p:txBody>
        </p:sp>
        <p:pic>
          <p:nvPicPr>
            <p:cNvPr id="5" name="Picture 4" descr="A blue hexagon with white and black triangles&#10;&#10;Description automatically generated">
              <a:extLst>
                <a:ext uri="{FF2B5EF4-FFF2-40B4-BE49-F238E27FC236}">
                  <a16:creationId xmlns:a16="http://schemas.microsoft.com/office/drawing/2014/main" id="{1B554255-465D-8BC3-5A49-8D592C614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3" name="TextBox 9">
              <a:extLst>
                <a:ext uri="{FF2B5EF4-FFF2-40B4-BE49-F238E27FC236}">
                  <a16:creationId xmlns:a16="http://schemas.microsoft.com/office/drawing/2014/main" id="{903CD43A-6D9F-D203-56A9-BEDF69A5888D}"/>
                </a:ext>
              </a:extLst>
            </p:cNvPr>
            <p:cNvSpPr txBox="1"/>
            <p:nvPr/>
          </p:nvSpPr>
          <p:spPr>
            <a:xfrm>
              <a:off x="160187" y="5946013"/>
              <a:ext cx="8843649" cy="415498"/>
            </a:xfrm>
            <a:prstGeom prst="rect">
              <a:avLst/>
            </a:prstGeom>
            <a:noFill/>
          </p:spPr>
          <p:txBody>
            <a:bodyPr wrap="square">
              <a:spAutoFit/>
            </a:bodyPr>
            <a:lstStyle/>
            <a:p>
              <a:r>
                <a:rPr lang="en-GB" sz="1050" dirty="0">
                  <a:solidFill>
                    <a:srgbClr val="55C2D2"/>
                  </a:solidFill>
                  <a:latin typeface="+mj-lt"/>
                </a:rPr>
                <a:t>Note: Denmark: ≥ 2 years from November 2023; Finland and Hungary: ≥ 6 years with at least one F508 mutation; France: from September 2023 was reimbursed for people with CF 2-5 years (early access programme); Ukraine: ≥ 6 years from August 2023; United Kingdom: ≥ 2 years from November 2023. </a:t>
              </a:r>
            </a:p>
          </p:txBody>
        </p:sp>
        <p:sp>
          <p:nvSpPr>
            <p:cNvPr id="4" name="Text Placeholder 8">
              <a:extLst>
                <a:ext uri="{FF2B5EF4-FFF2-40B4-BE49-F238E27FC236}">
                  <a16:creationId xmlns:a16="http://schemas.microsoft.com/office/drawing/2014/main" id="{BC1604E3-DF12-79F1-A7A5-75953E73232B}"/>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8" name="Immagine 45">
              <a:extLst>
                <a:ext uri="{FF2B5EF4-FFF2-40B4-BE49-F238E27FC236}">
                  <a16:creationId xmlns:a16="http://schemas.microsoft.com/office/drawing/2014/main" id="{93B5E1B2-8B64-64EF-15E2-79EE3AB91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862" y="671436"/>
              <a:ext cx="5621288" cy="5040000"/>
            </a:xfrm>
            <a:prstGeom prst="rect">
              <a:avLst/>
            </a:prstGeom>
          </p:spPr>
        </p:pic>
      </p:grpSp>
    </p:spTree>
    <p:extLst>
      <p:ext uri="{BB962C8B-B14F-4D97-AF65-F5344CB8AC3E}">
        <p14:creationId xmlns:p14="http://schemas.microsoft.com/office/powerpoint/2010/main" val="35140110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F3DC6A1E-DDA8-B914-F81B-B0ED433B1363}"/>
              </a:ext>
            </a:extLst>
          </p:cNvPr>
          <p:cNvGrpSpPr/>
          <p:nvPr/>
        </p:nvGrpSpPr>
        <p:grpSpPr>
          <a:xfrm>
            <a:off x="0" y="0"/>
            <a:ext cx="8942096" cy="6858000"/>
            <a:chOff x="0" y="0"/>
            <a:chExt cx="8942096"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84973" y="319972"/>
              <a:ext cx="6961888"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Elexacaftor/tezacaftor/ivacaftor is the CFTR modulator most commonly used in children, followed by lumacaftor/ivacaftor.</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84973" y="101401"/>
              <a:ext cx="4571557"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9.5</a:t>
              </a:r>
            </a:p>
          </p:txBody>
        </p:sp>
        <p:sp>
          <p:nvSpPr>
            <p:cNvPr id="3" name="TextBox 2">
              <a:extLst>
                <a:ext uri="{FF2B5EF4-FFF2-40B4-BE49-F238E27FC236}">
                  <a16:creationId xmlns:a16="http://schemas.microsoft.com/office/drawing/2014/main" id="{A865EFFA-0A6A-C5EE-3189-32D41E6E3F44}"/>
                </a:ext>
              </a:extLst>
            </p:cNvPr>
            <p:cNvSpPr txBox="1"/>
            <p:nvPr/>
          </p:nvSpPr>
          <p:spPr>
            <a:xfrm>
              <a:off x="888164" y="804404"/>
              <a:ext cx="7479659"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Children and adolescents with CF (&lt;18 years), eligible for and treated with at least one modulator, by country and last CFTR modulator prescribed, seen in 2023 and who have never had a transplant.</a:t>
              </a:r>
            </a:p>
          </p:txBody>
        </p:sp>
        <p:sp>
          <p:nvSpPr>
            <p:cNvPr id="11" name="TextBox 10">
              <a:extLst>
                <a:ext uri="{FF2B5EF4-FFF2-40B4-BE49-F238E27FC236}">
                  <a16:creationId xmlns:a16="http://schemas.microsoft.com/office/drawing/2014/main" id="{505ECA10-70C8-B5CF-8F61-7DA0BE62D1A0}"/>
                </a:ext>
              </a:extLst>
            </p:cNvPr>
            <p:cNvSpPr txBox="1"/>
            <p:nvPr/>
          </p:nvSpPr>
          <p:spPr>
            <a:xfrm>
              <a:off x="1403475" y="6099843"/>
              <a:ext cx="6337082" cy="253916"/>
            </a:xfrm>
            <a:prstGeom prst="rect">
              <a:avLst/>
            </a:prstGeom>
            <a:noFill/>
          </p:spPr>
          <p:txBody>
            <a:bodyPr wrap="square">
              <a:spAutoFit/>
            </a:bodyPr>
            <a:lstStyle/>
            <a:p>
              <a:pPr algn="ctr"/>
              <a:r>
                <a:rPr lang="en-GB" sz="1050" dirty="0">
                  <a:solidFill>
                    <a:srgbClr val="55C2D2"/>
                  </a:solidFill>
                  <a:latin typeface="+mj-lt"/>
                </a:rPr>
                <a:t>Note: Armenia, Cyprus and Georgia have &lt;5 eligible children seen in 2023 and are excluded from the graph..</a:t>
              </a:r>
            </a:p>
          </p:txBody>
        </p:sp>
        <p:pic>
          <p:nvPicPr>
            <p:cNvPr id="2" name="Picture 1" descr="A blue hexagon with white and black triangles&#10;&#10;Description automatically generated">
              <a:extLst>
                <a:ext uri="{FF2B5EF4-FFF2-40B4-BE49-F238E27FC236}">
                  <a16:creationId xmlns:a16="http://schemas.microsoft.com/office/drawing/2014/main" id="{94FA13CD-0543-BEAC-1245-99E8378FC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8" name="Text Placeholder 8">
              <a:extLst>
                <a:ext uri="{FF2B5EF4-FFF2-40B4-BE49-F238E27FC236}">
                  <a16:creationId xmlns:a16="http://schemas.microsoft.com/office/drawing/2014/main" id="{BD59D514-4614-FFDC-1A6D-F39E3DD189CF}"/>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903402757">
              <a:extLst>
                <a:ext uri="{FF2B5EF4-FFF2-40B4-BE49-F238E27FC236}">
                  <a16:creationId xmlns:a16="http://schemas.microsoft.com/office/drawing/2014/main" id="{236B1CC3-56DE-FBAF-F946-82A973033F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904" y="1571625"/>
              <a:ext cx="8740192" cy="4219464"/>
            </a:xfrm>
            <a:prstGeom prst="rect">
              <a:avLst/>
            </a:prstGeom>
            <a:noFill/>
            <a:ln>
              <a:noFill/>
            </a:ln>
          </p:spPr>
        </p:pic>
      </p:grpSp>
    </p:spTree>
    <p:extLst>
      <p:ext uri="{BB962C8B-B14F-4D97-AF65-F5344CB8AC3E}">
        <p14:creationId xmlns:p14="http://schemas.microsoft.com/office/powerpoint/2010/main" val="27218110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5AD118A6-CA7E-4390-EA2C-BDEEB0C94C1A}"/>
              </a:ext>
            </a:extLst>
          </p:cNvPr>
          <p:cNvGrpSpPr/>
          <p:nvPr/>
        </p:nvGrpSpPr>
        <p:grpSpPr>
          <a:xfrm>
            <a:off x="0" y="0"/>
            <a:ext cx="8875947" cy="6858000"/>
            <a:chOff x="0" y="0"/>
            <a:chExt cx="8875947"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5" y="293053"/>
              <a:ext cx="6828096"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In most countries in Europe, the majority of all adults with CF are eligible for CFTR modulator treatment.  </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74482"/>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9.6</a:t>
              </a:r>
            </a:p>
          </p:txBody>
        </p:sp>
        <p:sp>
          <p:nvSpPr>
            <p:cNvPr id="3" name="TextBox 2">
              <a:extLst>
                <a:ext uri="{FF2B5EF4-FFF2-40B4-BE49-F238E27FC236}">
                  <a16:creationId xmlns:a16="http://schemas.microsoft.com/office/drawing/2014/main" id="{A865EFFA-0A6A-C5EE-3189-32D41E6E3F44}"/>
                </a:ext>
              </a:extLst>
            </p:cNvPr>
            <p:cNvSpPr txBox="1"/>
            <p:nvPr/>
          </p:nvSpPr>
          <p:spPr>
            <a:xfrm>
              <a:off x="920062" y="801550"/>
              <a:ext cx="7479659"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Adults with CF (≥18 years), eligible for and treated with at least one modulator, by country and last CFTR modulator  prescribed, seen in 2023 and who have never had a transplant.</a:t>
              </a:r>
            </a:p>
          </p:txBody>
        </p:sp>
        <p:sp>
          <p:nvSpPr>
            <p:cNvPr id="11" name="TextBox 10">
              <a:extLst>
                <a:ext uri="{FF2B5EF4-FFF2-40B4-BE49-F238E27FC236}">
                  <a16:creationId xmlns:a16="http://schemas.microsoft.com/office/drawing/2014/main" id="{505ECA10-70C8-B5CF-8F61-7DA0BE62D1A0}"/>
                </a:ext>
              </a:extLst>
            </p:cNvPr>
            <p:cNvSpPr txBox="1"/>
            <p:nvPr/>
          </p:nvSpPr>
          <p:spPr>
            <a:xfrm>
              <a:off x="1049810" y="6061683"/>
              <a:ext cx="7059658" cy="261610"/>
            </a:xfrm>
            <a:prstGeom prst="rect">
              <a:avLst/>
            </a:prstGeom>
            <a:noFill/>
          </p:spPr>
          <p:txBody>
            <a:bodyPr wrap="square">
              <a:spAutoFit/>
            </a:bodyPr>
            <a:lstStyle/>
            <a:p>
              <a:pPr algn="ctr"/>
              <a:r>
                <a:rPr lang="en-GB" sz="1100" dirty="0">
                  <a:solidFill>
                    <a:srgbClr val="55C2D2"/>
                  </a:solidFill>
                  <a:latin typeface="+mj-lt"/>
                </a:rPr>
                <a:t>Note: Albania, Armenia,, Georgia and Luxembourg have &lt;5 eligible adults seen in 2023 and are excluded from the graph.</a:t>
              </a:r>
            </a:p>
          </p:txBody>
        </p:sp>
        <p:pic>
          <p:nvPicPr>
            <p:cNvPr id="5" name="Picture 4" descr="A blue hexagon with white and black triangles&#10;&#10;Description automatically generated">
              <a:extLst>
                <a:ext uri="{FF2B5EF4-FFF2-40B4-BE49-F238E27FC236}">
                  <a16:creationId xmlns:a16="http://schemas.microsoft.com/office/drawing/2014/main" id="{4A915DF4-8B7E-4206-7E5E-119E69C17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2" name="Text Placeholder 8">
              <a:extLst>
                <a:ext uri="{FF2B5EF4-FFF2-40B4-BE49-F238E27FC236}">
                  <a16:creationId xmlns:a16="http://schemas.microsoft.com/office/drawing/2014/main" id="{D36FB9DF-C46D-C6C6-5E5D-BA39CEC177D1}"/>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903402758">
              <a:extLst>
                <a:ext uri="{FF2B5EF4-FFF2-40B4-BE49-F238E27FC236}">
                  <a16:creationId xmlns:a16="http://schemas.microsoft.com/office/drawing/2014/main" id="{1A3101A5-4D72-D659-D78F-823D0AEC70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052" y="1646107"/>
              <a:ext cx="8607895" cy="4155596"/>
            </a:xfrm>
            <a:prstGeom prst="rect">
              <a:avLst/>
            </a:prstGeom>
            <a:noFill/>
            <a:ln>
              <a:noFill/>
            </a:ln>
          </p:spPr>
        </p:pic>
      </p:grpSp>
    </p:spTree>
    <p:extLst>
      <p:ext uri="{BB962C8B-B14F-4D97-AF65-F5344CB8AC3E}">
        <p14:creationId xmlns:p14="http://schemas.microsoft.com/office/powerpoint/2010/main" val="767494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49A9543B-4828-8A0A-F97D-76C23591D3E0}"/>
              </a:ext>
            </a:extLst>
          </p:cNvPr>
          <p:cNvGrpSpPr/>
          <p:nvPr/>
        </p:nvGrpSpPr>
        <p:grpSpPr>
          <a:xfrm>
            <a:off x="0" y="0"/>
            <a:ext cx="8751328" cy="6858000"/>
            <a:chOff x="0" y="0"/>
            <a:chExt cx="8751328" cy="6858000"/>
          </a:xfrm>
        </p:grpSpPr>
        <p:pic>
          <p:nvPicPr>
            <p:cNvPr id="5" name="Picture 4" descr="A blue hexagon with white and black triangles&#10;&#10;Description automatically generated">
              <a:extLst>
                <a:ext uri="{FF2B5EF4-FFF2-40B4-BE49-F238E27FC236}">
                  <a16:creationId xmlns:a16="http://schemas.microsoft.com/office/drawing/2014/main" id="{FE4AAB7E-CEE9-1B09-8CB6-B4F4F3D322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6" name="TextBox 5">
              <a:extLst>
                <a:ext uri="{FF2B5EF4-FFF2-40B4-BE49-F238E27FC236}">
                  <a16:creationId xmlns:a16="http://schemas.microsoft.com/office/drawing/2014/main" id="{1A806116-3061-CA1F-2E89-5033E454FA4A}"/>
                </a:ext>
              </a:extLst>
            </p:cNvPr>
            <p:cNvSpPr txBox="1"/>
            <p:nvPr/>
          </p:nvSpPr>
          <p:spPr>
            <a:xfrm>
              <a:off x="1807459" y="388864"/>
              <a:ext cx="5804921"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proportion of adults with CF varies considerably between European countries.</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807459" y="89921"/>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1.6</a:t>
              </a:r>
            </a:p>
          </p:txBody>
        </p:sp>
        <p:sp>
          <p:nvSpPr>
            <p:cNvPr id="3" name="TextBox 2">
              <a:extLst>
                <a:ext uri="{FF2B5EF4-FFF2-40B4-BE49-F238E27FC236}">
                  <a16:creationId xmlns:a16="http://schemas.microsoft.com/office/drawing/2014/main" id="{A865EFFA-0A6A-C5EE-3189-32D41E6E3F44}"/>
                </a:ext>
              </a:extLst>
            </p:cNvPr>
            <p:cNvSpPr txBox="1"/>
            <p:nvPr/>
          </p:nvSpPr>
          <p:spPr>
            <a:xfrm>
              <a:off x="1135425" y="681252"/>
              <a:ext cx="6476955" cy="430887"/>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Proportion of children (&lt;18 years) and adults (≥18 years), by country and overall. Registered people with CF alive on 31/12/20223.</a:t>
              </a:r>
            </a:p>
          </p:txBody>
        </p:sp>
        <p:sp>
          <p:nvSpPr>
            <p:cNvPr id="2" name="Text Placeholder 8">
              <a:extLst>
                <a:ext uri="{FF2B5EF4-FFF2-40B4-BE49-F238E27FC236}">
                  <a16:creationId xmlns:a16="http://schemas.microsoft.com/office/drawing/2014/main" id="{0D455E26-9327-D499-2B72-A4F37CF55617}"/>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9" name="Immagine 34">
              <a:extLst>
                <a:ext uri="{FF2B5EF4-FFF2-40B4-BE49-F238E27FC236}">
                  <a16:creationId xmlns:a16="http://schemas.microsoft.com/office/drawing/2014/main" id="{2BE182AF-54BD-5F37-3323-C6E400D5748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671" y="1567968"/>
              <a:ext cx="8358657" cy="4499639"/>
            </a:xfrm>
            <a:prstGeom prst="rect">
              <a:avLst/>
            </a:prstGeom>
            <a:noFill/>
            <a:ln>
              <a:noFill/>
            </a:ln>
          </p:spPr>
        </p:pic>
      </p:grpSp>
    </p:spTree>
    <p:extLst>
      <p:ext uri="{BB962C8B-B14F-4D97-AF65-F5344CB8AC3E}">
        <p14:creationId xmlns:p14="http://schemas.microsoft.com/office/powerpoint/2010/main" val="26075858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3497E605-66A4-64DA-C4AF-CD3BE240D349}"/>
              </a:ext>
            </a:extLst>
          </p:cNvPr>
          <p:cNvGrpSpPr/>
          <p:nvPr/>
        </p:nvGrpSpPr>
        <p:grpSpPr>
          <a:xfrm>
            <a:off x="0" y="0"/>
            <a:ext cx="8633637" cy="6858000"/>
            <a:chOff x="0" y="0"/>
            <a:chExt cx="8633637"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5" y="298591"/>
              <a:ext cx="7062012"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With expansion of the eligibility criteria and a more extensive reimbursement programme for CFTR modulators in Europe there has been a considerable increase in their use since 2020. </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80020"/>
              <a:ext cx="4637304"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9.7</a:t>
              </a:r>
            </a:p>
          </p:txBody>
        </p:sp>
        <p:sp>
          <p:nvSpPr>
            <p:cNvPr id="3" name="TextBox 2">
              <a:extLst>
                <a:ext uri="{FF2B5EF4-FFF2-40B4-BE49-F238E27FC236}">
                  <a16:creationId xmlns:a16="http://schemas.microsoft.com/office/drawing/2014/main" id="{A865EFFA-0A6A-C5EE-3189-32D41E6E3F44}"/>
                </a:ext>
              </a:extLst>
            </p:cNvPr>
            <p:cNvSpPr txBox="1"/>
            <p:nvPr/>
          </p:nvSpPr>
          <p:spPr>
            <a:xfrm>
              <a:off x="909429" y="788914"/>
              <a:ext cx="5642420"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Use of CFTR modulator therapy from 2018 to 2023.</a:t>
              </a:r>
            </a:p>
          </p:txBody>
        </p:sp>
        <p:pic>
          <p:nvPicPr>
            <p:cNvPr id="2" name="Picture 1" descr="A blue hexagon with white and black triangles&#10;&#10;Description automatically generated">
              <a:extLst>
                <a:ext uri="{FF2B5EF4-FFF2-40B4-BE49-F238E27FC236}">
                  <a16:creationId xmlns:a16="http://schemas.microsoft.com/office/drawing/2014/main" id="{346C082F-4EEA-D00D-717F-D2E57EA2A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A821E7C8-F267-F5F2-446B-31714CE0F375}"/>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903402759">
              <a:extLst>
                <a:ext uri="{FF2B5EF4-FFF2-40B4-BE49-F238E27FC236}">
                  <a16:creationId xmlns:a16="http://schemas.microsoft.com/office/drawing/2014/main" id="{D36C9D4E-6861-F5A9-0AEA-2F9F9CEE42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9157" y="1141316"/>
              <a:ext cx="7605048" cy="5321623"/>
            </a:xfrm>
            <a:prstGeom prst="rect">
              <a:avLst/>
            </a:prstGeom>
            <a:noFill/>
            <a:ln>
              <a:noFill/>
            </a:ln>
          </p:spPr>
        </p:pic>
      </p:grpSp>
    </p:spTree>
    <p:extLst>
      <p:ext uri="{BB962C8B-B14F-4D97-AF65-F5344CB8AC3E}">
        <p14:creationId xmlns:p14="http://schemas.microsoft.com/office/powerpoint/2010/main" val="22667021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163366"/>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10</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PREGNANCY</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3" name="Grupo 2">
            <a:extLst>
              <a:ext uri="{FF2B5EF4-FFF2-40B4-BE49-F238E27FC236}">
                <a16:creationId xmlns:a16="http://schemas.microsoft.com/office/drawing/2014/main" id="{4B5B7E1C-CF45-619D-55F7-1A790FFFAB06}"/>
              </a:ext>
            </a:extLst>
          </p:cNvPr>
          <p:cNvGrpSpPr/>
          <p:nvPr/>
        </p:nvGrpSpPr>
        <p:grpSpPr>
          <a:xfrm>
            <a:off x="6440562" y="5756188"/>
            <a:ext cx="2703438" cy="1101812"/>
            <a:chOff x="6440562" y="5756188"/>
            <a:chExt cx="2703438" cy="1101812"/>
          </a:xfrm>
        </p:grpSpPr>
        <p:sp>
          <p:nvSpPr>
            <p:cNvPr id="4" name="Sous-titre 2">
              <a:extLst>
                <a:ext uri="{FF2B5EF4-FFF2-40B4-BE49-F238E27FC236}">
                  <a16:creationId xmlns:a16="http://schemas.microsoft.com/office/drawing/2014/main" id="{AEBD807A-6784-894E-72B0-6835A0B1065C}"/>
                </a:ext>
              </a:extLst>
            </p:cNvPr>
            <p:cNvSpPr txBox="1">
              <a:spLocks/>
            </p:cNvSpPr>
            <p:nvPr/>
          </p:nvSpPr>
          <p:spPr>
            <a:xfrm>
              <a:off x="6440562" y="6628441"/>
              <a:ext cx="1620223" cy="139836"/>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750" dirty="0" err="1">
                  <a:solidFill>
                    <a:schemeClr val="tx1">
                      <a:lumMod val="65000"/>
                      <a:lumOff val="35000"/>
                    </a:schemeClr>
                  </a:solidFill>
                  <a:latin typeface="Arial" panose="020B0604020202020204" pitchFamily="34" charset="0"/>
                  <a:cs typeface="Arial" panose="020B0604020202020204" pitchFamily="34" charset="0"/>
                </a:rPr>
                <a:t>www.ecfs.eu</a:t>
              </a:r>
              <a:r>
                <a:rPr lang="fr-FR" sz="750" dirty="0">
                  <a:solidFill>
                    <a:schemeClr val="tx1">
                      <a:lumMod val="65000"/>
                      <a:lumOff val="35000"/>
                    </a:schemeClr>
                  </a:solidFill>
                  <a:latin typeface="Arial" panose="020B0604020202020204" pitchFamily="34" charset="0"/>
                  <a:cs typeface="Arial" panose="020B0604020202020204" pitchFamily="34" charset="0"/>
                </a:rPr>
                <a:t>/</a:t>
              </a:r>
              <a:r>
                <a:rPr lang="fr-FR" sz="750" dirty="0" err="1">
                  <a:solidFill>
                    <a:schemeClr val="tx1">
                      <a:lumMod val="65000"/>
                      <a:lumOff val="35000"/>
                    </a:schemeClr>
                  </a:solidFill>
                  <a:latin typeface="Arial" panose="020B0604020202020204" pitchFamily="34" charset="0"/>
                  <a:cs typeface="Arial" panose="020B0604020202020204" pitchFamily="34" charset="0"/>
                </a:rPr>
                <a:t>pr</a:t>
              </a:r>
              <a:endParaRPr lang="fr-FR" sz="75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6" name="Grupo 5">
              <a:extLst>
                <a:ext uri="{FF2B5EF4-FFF2-40B4-BE49-F238E27FC236}">
                  <a16:creationId xmlns:a16="http://schemas.microsoft.com/office/drawing/2014/main" id="{B351C688-D139-E47C-0079-18B67ECF5AB7}"/>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61AFB897-EC37-6287-D884-B5CF2E845BD6}"/>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B6B6F6F2-4DCE-7305-91E3-62068DC56E61}"/>
                  </a:ext>
                </a:extLst>
              </p:cNvPr>
              <p:cNvPicPr>
                <a:picLocks noChangeAspect="1"/>
              </p:cNvPicPr>
              <p:nvPr/>
            </p:nvPicPr>
            <p:blipFill>
              <a:blip r:embed="rId5"/>
              <a:stretch>
                <a:fillRect/>
              </a:stretch>
            </p:blipFill>
            <p:spPr>
              <a:xfrm>
                <a:off x="7924756" y="4898938"/>
                <a:ext cx="1204934" cy="1062201"/>
              </a:xfrm>
              <a:prstGeom prst="rect">
                <a:avLst/>
              </a:prstGeom>
            </p:spPr>
          </p:pic>
        </p:grpSp>
      </p:grpSp>
    </p:spTree>
    <p:extLst>
      <p:ext uri="{BB962C8B-B14F-4D97-AF65-F5344CB8AC3E}">
        <p14:creationId xmlns:p14="http://schemas.microsoft.com/office/powerpoint/2010/main" val="37464696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DD5BF-0FF4-C59F-B13B-CC4B3005AF5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287E7B5-CCF6-CDA6-A3CF-F564E9E572AF}"/>
              </a:ext>
            </a:extLst>
          </p:cNvPr>
          <p:cNvSpPr txBox="1"/>
          <p:nvPr/>
        </p:nvSpPr>
        <p:spPr>
          <a:xfrm>
            <a:off x="1571625" y="705026"/>
            <a:ext cx="7016956"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Pregnancy and pregnancy outcomes in women with CF (≥16 years) seen in 2023 who have never had a transplant. </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E63BD955-942A-C837-C16E-D405045AA3C3}"/>
              </a:ext>
            </a:extLst>
          </p:cNvPr>
          <p:cNvSpPr txBox="1"/>
          <p:nvPr/>
        </p:nvSpPr>
        <p:spPr>
          <a:xfrm>
            <a:off x="1571625" y="486455"/>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Table 10.1</a:t>
            </a:r>
          </a:p>
        </p:txBody>
      </p:sp>
      <p:pic>
        <p:nvPicPr>
          <p:cNvPr id="2" name="Picture 1" descr="A blue hexagon with white and black triangles&#10;&#10;Description automatically generated">
            <a:extLst>
              <a:ext uri="{FF2B5EF4-FFF2-40B4-BE49-F238E27FC236}">
                <a16:creationId xmlns:a16="http://schemas.microsoft.com/office/drawing/2014/main" id="{69E6C98C-6DFF-8F84-1AE5-C8DAFF43C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727E9B5A-DCF1-17D5-1167-6E750D030DDE}"/>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graphicFrame>
        <p:nvGraphicFramePr>
          <p:cNvPr id="10" name="Tabla 9">
            <a:extLst>
              <a:ext uri="{FF2B5EF4-FFF2-40B4-BE49-F238E27FC236}">
                <a16:creationId xmlns:a16="http://schemas.microsoft.com/office/drawing/2014/main" id="{3B9F4F94-3D74-DD9C-800A-648EE28542BE}"/>
              </a:ext>
            </a:extLst>
          </p:cNvPr>
          <p:cNvGraphicFramePr>
            <a:graphicFrameLocks noGrp="1"/>
          </p:cNvGraphicFramePr>
          <p:nvPr>
            <p:extLst>
              <p:ext uri="{D42A27DB-BD31-4B8C-83A1-F6EECF244321}">
                <p14:modId xmlns:p14="http://schemas.microsoft.com/office/powerpoint/2010/main" val="3354601776"/>
              </p:ext>
            </p:extLst>
          </p:nvPr>
        </p:nvGraphicFramePr>
        <p:xfrm>
          <a:off x="419986" y="1725893"/>
          <a:ext cx="8304027" cy="3816384"/>
        </p:xfrm>
        <a:graphic>
          <a:graphicData uri="http://schemas.openxmlformats.org/drawingml/2006/table">
            <a:tbl>
              <a:tblPr firstRow="1" firstCol="1" bandRow="1" bandCol="1"/>
              <a:tblGrid>
                <a:gridCol w="2932982">
                  <a:extLst>
                    <a:ext uri="{9D8B030D-6E8A-4147-A177-3AD203B41FA5}">
                      <a16:colId xmlns:a16="http://schemas.microsoft.com/office/drawing/2014/main" val="1396588993"/>
                    </a:ext>
                  </a:extLst>
                </a:gridCol>
                <a:gridCol w="2438063">
                  <a:extLst>
                    <a:ext uri="{9D8B030D-6E8A-4147-A177-3AD203B41FA5}">
                      <a16:colId xmlns:a16="http://schemas.microsoft.com/office/drawing/2014/main" val="3917769351"/>
                    </a:ext>
                  </a:extLst>
                </a:gridCol>
                <a:gridCol w="2932982">
                  <a:extLst>
                    <a:ext uri="{9D8B030D-6E8A-4147-A177-3AD203B41FA5}">
                      <a16:colId xmlns:a16="http://schemas.microsoft.com/office/drawing/2014/main" val="583221718"/>
                    </a:ext>
                  </a:extLst>
                </a:gridCol>
              </a:tblGrid>
              <a:tr h="318032">
                <a:tc>
                  <a:txBody>
                    <a:bodyPr/>
                    <a:lstStyle/>
                    <a:p>
                      <a:pPr algn="just">
                        <a:spcBef>
                          <a:spcPts val="300"/>
                        </a:spcBef>
                        <a:spcAft>
                          <a:spcPts val="300"/>
                        </a:spcAft>
                        <a:buNone/>
                      </a:pPr>
                      <a:r>
                        <a:rPr lang="en-GB" sz="900" b="1" kern="100" dirty="0">
                          <a:solidFill>
                            <a:srgbClr val="FFFFFF"/>
                          </a:solidFill>
                          <a:effectLst/>
                          <a:latin typeface="Calibri" panose="020F0502020204030204" pitchFamily="34" charset="0"/>
                          <a:ea typeface="Calibri" panose="020F0502020204030204" pitchFamily="34" charset="0"/>
                          <a:cs typeface="Arial" panose="020B0604020202020204" pitchFamily="34" charset="0"/>
                        </a:rPr>
                        <a:t>Reason</a:t>
                      </a:r>
                      <a:endParaRPr lang="es-ES" sz="12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FFFFFF"/>
                      </a:solidFill>
                      <a:prstDash val="solid"/>
                      <a:round/>
                      <a:headEnd type="none" w="med" len="med"/>
                      <a:tailEnd type="none" w="med" len="med"/>
                    </a:lnR>
                    <a:lnT>
                      <a:noFill/>
                    </a:lnT>
                    <a:lnB>
                      <a:noFill/>
                    </a:lnB>
                    <a:solidFill>
                      <a:srgbClr val="55C2D2"/>
                    </a:solidFill>
                  </a:tcPr>
                </a:tc>
                <a:tc>
                  <a:txBody>
                    <a:bodyPr/>
                    <a:lstStyle/>
                    <a:p>
                      <a:pPr algn="just">
                        <a:spcBef>
                          <a:spcPts val="300"/>
                        </a:spcBef>
                        <a:spcAft>
                          <a:spcPts val="300"/>
                        </a:spcAft>
                        <a:buNone/>
                      </a:pPr>
                      <a:r>
                        <a:rPr lang="en-GB" sz="900" b="1" kern="100">
                          <a:solidFill>
                            <a:srgbClr val="FFFFFF"/>
                          </a:solidFill>
                          <a:effectLst/>
                          <a:latin typeface="Calibri" panose="020F0502020204030204" pitchFamily="34" charset="0"/>
                          <a:ea typeface="Calibri" panose="020F0502020204030204" pitchFamily="34" charset="0"/>
                          <a:cs typeface="Arial" panose="020B0604020202020204" pitchFamily="34" charset="0"/>
                        </a:rPr>
                        <a:t>Number</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55C2D2"/>
                    </a:solidFill>
                  </a:tcPr>
                </a:tc>
                <a:tc>
                  <a:txBody>
                    <a:bodyPr/>
                    <a:lstStyle/>
                    <a:p>
                      <a:pPr algn="just">
                        <a:spcBef>
                          <a:spcPts val="300"/>
                        </a:spcBef>
                        <a:spcAft>
                          <a:spcPts val="300"/>
                        </a:spcAft>
                        <a:buNone/>
                      </a:pPr>
                      <a:r>
                        <a:rPr lang="en-GB" sz="900" b="1" kern="100" dirty="0">
                          <a:solidFill>
                            <a:srgbClr val="FFFFFF"/>
                          </a:solidFill>
                          <a:effectLst/>
                          <a:latin typeface="Calibri" panose="020F0502020204030204" pitchFamily="34" charset="0"/>
                          <a:ea typeface="Calibri" panose="020F0502020204030204" pitchFamily="34" charset="0"/>
                          <a:cs typeface="Arial" panose="020B0604020202020204" pitchFamily="34" charset="0"/>
                        </a:rPr>
                        <a:t>Percentage</a:t>
                      </a:r>
                      <a:endParaRPr lang="es-ES" sz="12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FFFFFF"/>
                      </a:solidFill>
                      <a:prstDash val="solid"/>
                      <a:round/>
                      <a:headEnd type="none" w="med" len="med"/>
                      <a:tailEnd type="none" w="med" len="med"/>
                    </a:lnL>
                    <a:lnR>
                      <a:noFill/>
                    </a:lnR>
                    <a:lnT>
                      <a:noFill/>
                    </a:lnT>
                    <a:lnB>
                      <a:noFill/>
                    </a:lnB>
                    <a:solidFill>
                      <a:srgbClr val="55C2D2"/>
                    </a:solidFill>
                  </a:tcPr>
                </a:tc>
                <a:extLst>
                  <a:ext uri="{0D108BD9-81ED-4DB2-BD59-A6C34878D82A}">
                    <a16:rowId xmlns:a16="http://schemas.microsoft.com/office/drawing/2014/main" val="3602584849"/>
                  </a:ext>
                </a:extLst>
              </a:tr>
              <a:tr h="318032">
                <a:tc>
                  <a:txBody>
                    <a:bodyPr/>
                    <a:lstStyle/>
                    <a:p>
                      <a:pPr algn="just">
                        <a:buNone/>
                      </a:pPr>
                      <a:r>
                        <a:rPr lang="en-GB" sz="850" b="1" kern="100">
                          <a:solidFill>
                            <a:srgbClr val="404040"/>
                          </a:solidFill>
                          <a:effectLst/>
                          <a:latin typeface="Calibri" panose="020F0502020204030204" pitchFamily="34" charset="0"/>
                          <a:ea typeface="Calibri" panose="020F0502020204030204" pitchFamily="34" charset="0"/>
                          <a:cs typeface="Arial" panose="020B0604020202020204" pitchFamily="34" charset="0"/>
                        </a:rPr>
                        <a:t>Missing/Unknown</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495</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3.6</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solidFill>
                      <a:srgbClr val="F2F2F2"/>
                    </a:solidFill>
                  </a:tcPr>
                </a:tc>
                <a:extLst>
                  <a:ext uri="{0D108BD9-81ED-4DB2-BD59-A6C34878D82A}">
                    <a16:rowId xmlns:a16="http://schemas.microsoft.com/office/drawing/2014/main" val="3649136861"/>
                  </a:ext>
                </a:extLst>
              </a:tr>
              <a:tr h="318032">
                <a:tc>
                  <a:txBody>
                    <a:bodyPr/>
                    <a:lstStyle/>
                    <a:p>
                      <a:pPr>
                        <a:buNone/>
                      </a:pPr>
                      <a:r>
                        <a:rPr lang="en-GB" sz="90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No</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12566</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91.0</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564797889"/>
                  </a:ext>
                </a:extLst>
              </a:tr>
              <a:tr h="318032">
                <a:tc>
                  <a:txBody>
                    <a:bodyPr/>
                    <a:lstStyle/>
                    <a:p>
                      <a:pPr>
                        <a:buNone/>
                      </a:pPr>
                      <a:r>
                        <a:rPr lang="en-GB" sz="850" b="1" kern="100">
                          <a:solidFill>
                            <a:srgbClr val="404040"/>
                          </a:solidFill>
                          <a:effectLst/>
                          <a:latin typeface="Calibri" panose="020F0502020204030204" pitchFamily="34" charset="0"/>
                          <a:ea typeface="Calibri" panose="020F0502020204030204" pitchFamily="34" charset="0"/>
                          <a:cs typeface="Arial" panose="020B0604020202020204" pitchFamily="34" charset="0"/>
                        </a:rPr>
                        <a:t>Yes, ongoing at the end of 2023</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247</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1.8</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solidFill>
                      <a:srgbClr val="F2F2F2"/>
                    </a:solidFill>
                  </a:tcPr>
                </a:tc>
                <a:extLst>
                  <a:ext uri="{0D108BD9-81ED-4DB2-BD59-A6C34878D82A}">
                    <a16:rowId xmlns:a16="http://schemas.microsoft.com/office/drawing/2014/main" val="132357701"/>
                  </a:ext>
                </a:extLst>
              </a:tr>
              <a:tr h="318032">
                <a:tc>
                  <a:txBody>
                    <a:bodyPr/>
                    <a:lstStyle/>
                    <a:p>
                      <a:pPr>
                        <a:buNone/>
                      </a:pPr>
                      <a:r>
                        <a:rPr lang="en-GB" sz="850" b="1" kern="100">
                          <a:solidFill>
                            <a:srgbClr val="404040"/>
                          </a:solidFill>
                          <a:effectLst/>
                          <a:latin typeface="Calibri" panose="020F0502020204030204" pitchFamily="34" charset="0"/>
                          <a:ea typeface="Calibri" panose="020F0502020204030204" pitchFamily="34" charset="0"/>
                          <a:cs typeface="Arial" panose="020B0604020202020204" pitchFamily="34" charset="0"/>
                        </a:rPr>
                        <a:t>Yes, stopped during the year</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501</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3.6</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510646661"/>
                  </a:ext>
                </a:extLst>
              </a:tr>
              <a:tr h="318032">
                <a:tc>
                  <a:txBody>
                    <a:bodyPr/>
                    <a:lstStyle/>
                    <a:p>
                      <a:pPr>
                        <a:buNone/>
                      </a:pPr>
                      <a:r>
                        <a:rPr lang="en-GB" sz="90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Pregnancy outcome:</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 </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 </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solidFill>
                      <a:srgbClr val="F2F2F2"/>
                    </a:solidFill>
                  </a:tcPr>
                </a:tc>
                <a:extLst>
                  <a:ext uri="{0D108BD9-81ED-4DB2-BD59-A6C34878D82A}">
                    <a16:rowId xmlns:a16="http://schemas.microsoft.com/office/drawing/2014/main" val="3797152753"/>
                  </a:ext>
                </a:extLst>
              </a:tr>
              <a:tr h="318032">
                <a:tc>
                  <a:txBody>
                    <a:bodyPr/>
                    <a:lstStyle/>
                    <a:p>
                      <a:pPr marL="198755">
                        <a:buNone/>
                      </a:pPr>
                      <a:r>
                        <a:rPr lang="en-GB" sz="90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Live birth</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solidFill>
                      <a:srgbClr val="FFFFFF"/>
                    </a:solid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410</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solidFill>
                      <a:srgbClr val="FFFFFF"/>
                    </a:solid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81.8</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56244498"/>
                  </a:ext>
                </a:extLst>
              </a:tr>
              <a:tr h="318032">
                <a:tc>
                  <a:txBody>
                    <a:bodyPr/>
                    <a:lstStyle/>
                    <a:p>
                      <a:pPr marL="198755">
                        <a:buNone/>
                      </a:pPr>
                      <a:r>
                        <a:rPr lang="en-GB" sz="90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Spontaneous abortion (&lt;28weeks)</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47</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9.4</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solidFill>
                      <a:srgbClr val="F2F2F2"/>
                    </a:solidFill>
                  </a:tcPr>
                </a:tc>
                <a:extLst>
                  <a:ext uri="{0D108BD9-81ED-4DB2-BD59-A6C34878D82A}">
                    <a16:rowId xmlns:a16="http://schemas.microsoft.com/office/drawing/2014/main" val="4063867317"/>
                  </a:ext>
                </a:extLst>
              </a:tr>
              <a:tr h="318032">
                <a:tc>
                  <a:txBody>
                    <a:bodyPr/>
                    <a:lstStyle/>
                    <a:p>
                      <a:pPr marL="198755">
                        <a:buNone/>
                      </a:pPr>
                      <a:r>
                        <a:rPr lang="en-GB" sz="90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Still birth (&gt;=28weeks)</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1</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0.2</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302535560"/>
                  </a:ext>
                </a:extLst>
              </a:tr>
              <a:tr h="318032">
                <a:tc>
                  <a:txBody>
                    <a:bodyPr/>
                    <a:lstStyle/>
                    <a:p>
                      <a:pPr marL="198755">
                        <a:buNone/>
                      </a:pPr>
                      <a:r>
                        <a:rPr lang="en-GB" sz="90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Therapeutic abortion for medical reasons</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26</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solidFill>
                      <a:srgbClr val="F2F2F2"/>
                    </a:solid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5.2</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solidFill>
                      <a:srgbClr val="F2F2F2"/>
                    </a:solidFill>
                  </a:tcPr>
                </a:tc>
                <a:extLst>
                  <a:ext uri="{0D108BD9-81ED-4DB2-BD59-A6C34878D82A}">
                    <a16:rowId xmlns:a16="http://schemas.microsoft.com/office/drawing/2014/main" val="1667526872"/>
                  </a:ext>
                </a:extLst>
              </a:tr>
              <a:tr h="318032">
                <a:tc>
                  <a:txBody>
                    <a:bodyPr/>
                    <a:lstStyle/>
                    <a:p>
                      <a:pPr marL="198755">
                        <a:buNone/>
                      </a:pPr>
                      <a:r>
                        <a:rPr lang="en-GB" sz="90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Other</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8</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a:noFill/>
                    </a:lnB>
                    <a:noFill/>
                  </a:tcPr>
                </a:tc>
                <a:tc>
                  <a:txBody>
                    <a:bodyPr/>
                    <a:lstStyle/>
                    <a:p>
                      <a:pPr>
                        <a:buNone/>
                      </a:pPr>
                      <a:r>
                        <a:rPr lang="en-GB" sz="900"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1.6</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98451213"/>
                  </a:ext>
                </a:extLst>
              </a:tr>
              <a:tr h="318032">
                <a:tc>
                  <a:txBody>
                    <a:bodyPr/>
                    <a:lstStyle/>
                    <a:p>
                      <a:pPr marL="198755">
                        <a:buNone/>
                      </a:pPr>
                      <a:r>
                        <a:rPr lang="en-GB" sz="900" b="1" kern="100">
                          <a:solidFill>
                            <a:srgbClr val="404040"/>
                          </a:solidFill>
                          <a:effectLst/>
                          <a:latin typeface="Calibri" panose="020F0502020204030204" pitchFamily="34" charset="0"/>
                          <a:ea typeface="Calibri" panose="020F0502020204030204" pitchFamily="34" charset="0"/>
                          <a:cs typeface="Calibri" panose="020F0502020204030204" pitchFamily="34" charset="0"/>
                        </a:rPr>
                        <a:t>Missing/Unknown</a:t>
                      </a:r>
                      <a:endParaRPr lang="es-ES" sz="12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D9D9D9"/>
                      </a:solidFill>
                      <a:prstDash val="solid"/>
                      <a:round/>
                      <a:headEnd type="none" w="med" len="med"/>
                      <a:tailEnd type="none" w="med" len="med"/>
                    </a:lnR>
                    <a:lnT>
                      <a:noFill/>
                    </a:lnT>
                    <a:lnB w="12700" cap="flat" cmpd="sng" algn="ctr">
                      <a:solidFill>
                        <a:srgbClr val="D9D9D9"/>
                      </a:solidFill>
                      <a:prstDash val="solid"/>
                      <a:round/>
                      <a:headEnd type="none" w="med" len="med"/>
                      <a:tailEnd type="none" w="med" len="med"/>
                    </a:lnB>
                    <a:solidFill>
                      <a:srgbClr val="F2F2F2"/>
                    </a:solidFill>
                  </a:tcPr>
                </a:tc>
                <a:tc>
                  <a:txBody>
                    <a:bodyPr/>
                    <a:lstStyle/>
                    <a:p>
                      <a:pPr>
                        <a:buNone/>
                      </a:pPr>
                      <a:r>
                        <a:rPr lang="en-GB" sz="900" kern="1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9</a:t>
                      </a:r>
                      <a:endParaRPr lang="es-ES" sz="12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w="12700" cap="flat" cmpd="sng" algn="ctr">
                      <a:solidFill>
                        <a:srgbClr val="D9D9D9"/>
                      </a:solidFill>
                      <a:prstDash val="solid"/>
                      <a:round/>
                      <a:headEnd type="none" w="med" len="med"/>
                      <a:tailEnd type="none" w="med" len="med"/>
                    </a:lnB>
                    <a:solidFill>
                      <a:srgbClr val="F2F2F2"/>
                    </a:solidFill>
                  </a:tcPr>
                </a:tc>
                <a:tc>
                  <a:txBody>
                    <a:bodyPr/>
                    <a:lstStyle/>
                    <a:p>
                      <a:pPr>
                        <a:buNone/>
                      </a:pPr>
                      <a:r>
                        <a:rPr lang="en-GB" sz="900" kern="100" dirty="0">
                          <a:solidFill>
                            <a:srgbClr val="404040"/>
                          </a:solidFill>
                          <a:effectLst/>
                          <a:latin typeface="Calibri" panose="020F0502020204030204" pitchFamily="34" charset="0"/>
                          <a:ea typeface="Calibri" panose="020F0502020204030204" pitchFamily="34" charset="0"/>
                          <a:cs typeface="Calibri" panose="020F0502020204030204" pitchFamily="34" charset="0"/>
                        </a:rPr>
                        <a:t>1.8</a:t>
                      </a:r>
                      <a:endParaRPr lang="es-ES" sz="12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D9D9D9"/>
                      </a:solidFill>
                      <a:prstDash val="solid"/>
                      <a:round/>
                      <a:headEnd type="none" w="med" len="med"/>
                      <a:tailEnd type="none" w="med" len="med"/>
                    </a:lnL>
                    <a:lnR>
                      <a:noFill/>
                    </a:lnR>
                    <a:lnT>
                      <a:noFill/>
                    </a:lnT>
                    <a:lnB w="12700" cap="flat" cmpd="sng" algn="ctr">
                      <a:solidFill>
                        <a:srgbClr val="D9D9D9"/>
                      </a:solidFill>
                      <a:prstDash val="solid"/>
                      <a:round/>
                      <a:headEnd type="none" w="med" len="med"/>
                      <a:tailEnd type="none" w="med" len="med"/>
                    </a:lnB>
                    <a:solidFill>
                      <a:srgbClr val="F2F2F2"/>
                    </a:solidFill>
                  </a:tcPr>
                </a:tc>
                <a:extLst>
                  <a:ext uri="{0D108BD9-81ED-4DB2-BD59-A6C34878D82A}">
                    <a16:rowId xmlns:a16="http://schemas.microsoft.com/office/drawing/2014/main" val="2764992405"/>
                  </a:ext>
                </a:extLst>
              </a:tr>
            </a:tbl>
          </a:graphicData>
        </a:graphic>
      </p:graphicFrame>
    </p:spTree>
    <p:extLst>
      <p:ext uri="{BB962C8B-B14F-4D97-AF65-F5344CB8AC3E}">
        <p14:creationId xmlns:p14="http://schemas.microsoft.com/office/powerpoint/2010/main" val="6535958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D0691-E716-B9FC-47F0-755AAE7F755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71E07A9-D7C3-ECE6-42D5-F782C8FFA608}"/>
              </a:ext>
            </a:extLst>
          </p:cNvPr>
          <p:cNvSpPr>
            <a:spLocks noGrp="1"/>
          </p:cNvSpPr>
          <p:nvPr>
            <p:ph type="ctrTitle"/>
          </p:nvPr>
        </p:nvSpPr>
        <p:spPr>
          <a:xfrm>
            <a:off x="1046285" y="2163366"/>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11</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LUNG &amp; LIVER TRANSPLANT</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C11AF910-B493-E0F1-F822-805D3FAAA0EC}"/>
              </a:ext>
            </a:extLst>
          </p:cNvPr>
          <p:cNvPicPr>
            <a:picLocks noChangeAspect="1"/>
          </p:cNvPicPr>
          <p:nvPr/>
        </p:nvPicPr>
        <p:blipFill>
          <a:blip r:embed="rId3"/>
          <a:stretch>
            <a:fillRect/>
          </a:stretch>
        </p:blipFill>
        <p:spPr>
          <a:xfrm>
            <a:off x="0" y="0"/>
            <a:ext cx="922155" cy="481345"/>
          </a:xfrm>
          <a:prstGeom prst="rect">
            <a:avLst/>
          </a:prstGeom>
        </p:spPr>
      </p:pic>
      <p:grpSp>
        <p:nvGrpSpPr>
          <p:cNvPr id="3" name="Grupo 2">
            <a:extLst>
              <a:ext uri="{FF2B5EF4-FFF2-40B4-BE49-F238E27FC236}">
                <a16:creationId xmlns:a16="http://schemas.microsoft.com/office/drawing/2014/main" id="{9690D726-CD27-EA6B-3A90-017A2DDF2AC5}"/>
              </a:ext>
            </a:extLst>
          </p:cNvPr>
          <p:cNvGrpSpPr/>
          <p:nvPr/>
        </p:nvGrpSpPr>
        <p:grpSpPr>
          <a:xfrm>
            <a:off x="6440562" y="5756188"/>
            <a:ext cx="2703438" cy="1101812"/>
            <a:chOff x="6440562" y="5756188"/>
            <a:chExt cx="2703438" cy="1101812"/>
          </a:xfrm>
        </p:grpSpPr>
        <p:sp>
          <p:nvSpPr>
            <p:cNvPr id="4" name="Sous-titre 2">
              <a:extLst>
                <a:ext uri="{FF2B5EF4-FFF2-40B4-BE49-F238E27FC236}">
                  <a16:creationId xmlns:a16="http://schemas.microsoft.com/office/drawing/2014/main" id="{DA8E5EA7-51CB-04A0-77F4-50EC52075008}"/>
                </a:ext>
              </a:extLst>
            </p:cNvPr>
            <p:cNvSpPr txBox="1">
              <a:spLocks/>
            </p:cNvSpPr>
            <p:nvPr/>
          </p:nvSpPr>
          <p:spPr>
            <a:xfrm>
              <a:off x="6440562" y="6628441"/>
              <a:ext cx="1620223" cy="139836"/>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750" dirty="0" err="1">
                  <a:solidFill>
                    <a:schemeClr val="tx1">
                      <a:lumMod val="65000"/>
                      <a:lumOff val="35000"/>
                    </a:schemeClr>
                  </a:solidFill>
                  <a:latin typeface="Arial" panose="020B0604020202020204" pitchFamily="34" charset="0"/>
                  <a:cs typeface="Arial" panose="020B0604020202020204" pitchFamily="34" charset="0"/>
                </a:rPr>
                <a:t>www.ecfs.eu</a:t>
              </a:r>
              <a:r>
                <a:rPr lang="fr-FR" sz="750" dirty="0">
                  <a:solidFill>
                    <a:schemeClr val="tx1">
                      <a:lumMod val="65000"/>
                      <a:lumOff val="35000"/>
                    </a:schemeClr>
                  </a:solidFill>
                  <a:latin typeface="Arial" panose="020B0604020202020204" pitchFamily="34" charset="0"/>
                  <a:cs typeface="Arial" panose="020B0604020202020204" pitchFamily="34" charset="0"/>
                </a:rPr>
                <a:t>/</a:t>
              </a:r>
              <a:r>
                <a:rPr lang="fr-FR" sz="750" dirty="0" err="1">
                  <a:solidFill>
                    <a:schemeClr val="tx1">
                      <a:lumMod val="65000"/>
                      <a:lumOff val="35000"/>
                    </a:schemeClr>
                  </a:solidFill>
                  <a:latin typeface="Arial" panose="020B0604020202020204" pitchFamily="34" charset="0"/>
                  <a:cs typeface="Arial" panose="020B0604020202020204" pitchFamily="34" charset="0"/>
                </a:rPr>
                <a:t>pr</a:t>
              </a:r>
              <a:endParaRPr lang="fr-FR" sz="75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6" name="Grupo 5">
              <a:extLst>
                <a:ext uri="{FF2B5EF4-FFF2-40B4-BE49-F238E27FC236}">
                  <a16:creationId xmlns:a16="http://schemas.microsoft.com/office/drawing/2014/main" id="{7D554F8C-9EB8-A867-5738-6489A2DB860A}"/>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D2B064A8-F40E-5CAD-AE06-EEC76548A756}"/>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2B7C2D89-BC63-FB77-5572-DD5F6BEC59BD}"/>
                  </a:ext>
                </a:extLst>
              </p:cNvPr>
              <p:cNvPicPr>
                <a:picLocks noChangeAspect="1"/>
              </p:cNvPicPr>
              <p:nvPr/>
            </p:nvPicPr>
            <p:blipFill>
              <a:blip r:embed="rId5"/>
              <a:stretch>
                <a:fillRect/>
              </a:stretch>
            </p:blipFill>
            <p:spPr>
              <a:xfrm>
                <a:off x="7924756" y="4898938"/>
                <a:ext cx="1204934" cy="1062201"/>
              </a:xfrm>
              <a:prstGeom prst="rect">
                <a:avLst/>
              </a:prstGeom>
            </p:spPr>
          </p:pic>
        </p:grpSp>
      </p:grpSp>
    </p:spTree>
    <p:extLst>
      <p:ext uri="{BB962C8B-B14F-4D97-AF65-F5344CB8AC3E}">
        <p14:creationId xmlns:p14="http://schemas.microsoft.com/office/powerpoint/2010/main" val="37897549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F44A2CF5-36E4-FD96-8970-A80FA6F1BE18}"/>
              </a:ext>
            </a:extLst>
          </p:cNvPr>
          <p:cNvGrpSpPr/>
          <p:nvPr/>
        </p:nvGrpSpPr>
        <p:grpSpPr>
          <a:xfrm>
            <a:off x="0" y="0"/>
            <a:ext cx="8851425" cy="6858000"/>
            <a:chOff x="0" y="0"/>
            <a:chExt cx="8851425"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5" y="426641"/>
              <a:ext cx="6934422"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number and proportion of people with CF living with transplanted lung/s is heterogenous across Europe. </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208070"/>
              <a:ext cx="381182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11.1</a:t>
              </a:r>
            </a:p>
          </p:txBody>
        </p:sp>
        <p:sp>
          <p:nvSpPr>
            <p:cNvPr id="3" name="TextBox 2">
              <a:extLst>
                <a:ext uri="{FF2B5EF4-FFF2-40B4-BE49-F238E27FC236}">
                  <a16:creationId xmlns:a16="http://schemas.microsoft.com/office/drawing/2014/main" id="{A865EFFA-0A6A-C5EE-3189-32D41E6E3F44}"/>
                </a:ext>
              </a:extLst>
            </p:cNvPr>
            <p:cNvSpPr txBox="1"/>
            <p:nvPr/>
          </p:nvSpPr>
          <p:spPr>
            <a:xfrm>
              <a:off x="896879" y="853006"/>
              <a:ext cx="6203829"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Number of people with CF living in 2023 with transplanted lungs, by country.</a:t>
              </a:r>
            </a:p>
          </p:txBody>
        </p:sp>
        <p:pic>
          <p:nvPicPr>
            <p:cNvPr id="2" name="Picture 1" descr="A blue hexagon with white and black triangles&#10;&#10;Description automatically generated">
              <a:extLst>
                <a:ext uri="{FF2B5EF4-FFF2-40B4-BE49-F238E27FC236}">
                  <a16:creationId xmlns:a16="http://schemas.microsoft.com/office/drawing/2014/main" id="{2760BD07-8D86-238B-1290-72ECCE617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56BE97C2-78BC-0D7E-162F-EF040C009EC6}"/>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903402760">
              <a:extLst>
                <a:ext uri="{FF2B5EF4-FFF2-40B4-BE49-F238E27FC236}">
                  <a16:creationId xmlns:a16="http://schemas.microsoft.com/office/drawing/2014/main" id="{D7BA4941-D913-70FD-D258-A44EEEFD71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574" y="1790196"/>
              <a:ext cx="8558851" cy="4073407"/>
            </a:xfrm>
            <a:prstGeom prst="rect">
              <a:avLst/>
            </a:prstGeom>
            <a:noFill/>
            <a:ln>
              <a:noFill/>
            </a:ln>
          </p:spPr>
        </p:pic>
      </p:grpSp>
    </p:spTree>
    <p:extLst>
      <p:ext uri="{BB962C8B-B14F-4D97-AF65-F5344CB8AC3E}">
        <p14:creationId xmlns:p14="http://schemas.microsoft.com/office/powerpoint/2010/main" val="30461663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B664315B-FC30-3F7A-C2B7-A4FF39363541}"/>
              </a:ext>
            </a:extLst>
          </p:cNvPr>
          <p:cNvGrpSpPr/>
          <p:nvPr/>
        </p:nvGrpSpPr>
        <p:grpSpPr>
          <a:xfrm>
            <a:off x="0" y="0"/>
            <a:ext cx="8899871" cy="6858000"/>
            <a:chOff x="0" y="0"/>
            <a:chExt cx="8899871"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86065" y="427642"/>
              <a:ext cx="7007528"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number and proportion of people with CF living with a liver transplant is extremely heterogenous throughout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86065" y="209071"/>
              <a:ext cx="4601527"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11.2</a:t>
              </a:r>
            </a:p>
          </p:txBody>
        </p:sp>
        <p:sp>
          <p:nvSpPr>
            <p:cNvPr id="3" name="TextBox 2">
              <a:extLst>
                <a:ext uri="{FF2B5EF4-FFF2-40B4-BE49-F238E27FC236}">
                  <a16:creationId xmlns:a16="http://schemas.microsoft.com/office/drawing/2014/main" id="{A865EFFA-0A6A-C5EE-3189-32D41E6E3F44}"/>
                </a:ext>
              </a:extLst>
            </p:cNvPr>
            <p:cNvSpPr txBox="1"/>
            <p:nvPr/>
          </p:nvSpPr>
          <p:spPr>
            <a:xfrm>
              <a:off x="901283" y="853219"/>
              <a:ext cx="6203829"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Number of people with CF living in 2023 with transplanted liver, by country.</a:t>
              </a:r>
            </a:p>
          </p:txBody>
        </p:sp>
        <p:pic>
          <p:nvPicPr>
            <p:cNvPr id="5" name="Picture 4" descr="A blue hexagon with white and black triangles&#10;&#10;Description automatically generated">
              <a:extLst>
                <a:ext uri="{FF2B5EF4-FFF2-40B4-BE49-F238E27FC236}">
                  <a16:creationId xmlns:a16="http://schemas.microsoft.com/office/drawing/2014/main" id="{2A21BA4A-7F31-455B-4FA7-8454296F94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2" name="Text Placeholder 8">
              <a:extLst>
                <a:ext uri="{FF2B5EF4-FFF2-40B4-BE49-F238E27FC236}">
                  <a16:creationId xmlns:a16="http://schemas.microsoft.com/office/drawing/2014/main" id="{7497AFC6-60CC-3CEA-F09D-80A77B8EF955}"/>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903402761">
              <a:extLst>
                <a:ext uri="{FF2B5EF4-FFF2-40B4-BE49-F238E27FC236}">
                  <a16:creationId xmlns:a16="http://schemas.microsoft.com/office/drawing/2014/main" id="{D1FF1AEF-ADE6-FA0D-42DD-12605F6F55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128" y="1864087"/>
              <a:ext cx="8655743" cy="4119520"/>
            </a:xfrm>
            <a:prstGeom prst="rect">
              <a:avLst/>
            </a:prstGeom>
            <a:noFill/>
            <a:ln>
              <a:noFill/>
            </a:ln>
          </p:spPr>
        </p:pic>
      </p:grpSp>
    </p:spTree>
    <p:extLst>
      <p:ext uri="{BB962C8B-B14F-4D97-AF65-F5344CB8AC3E}">
        <p14:creationId xmlns:p14="http://schemas.microsoft.com/office/powerpoint/2010/main" val="37836633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163366"/>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12</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MORTALITY</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3" name="Grupo 2">
            <a:extLst>
              <a:ext uri="{FF2B5EF4-FFF2-40B4-BE49-F238E27FC236}">
                <a16:creationId xmlns:a16="http://schemas.microsoft.com/office/drawing/2014/main" id="{1DCD5701-5964-B69D-519C-532DECA15B79}"/>
              </a:ext>
            </a:extLst>
          </p:cNvPr>
          <p:cNvGrpSpPr/>
          <p:nvPr/>
        </p:nvGrpSpPr>
        <p:grpSpPr>
          <a:xfrm>
            <a:off x="6440562" y="5756188"/>
            <a:ext cx="2703438" cy="1101812"/>
            <a:chOff x="6440562" y="5756188"/>
            <a:chExt cx="2703438" cy="1101812"/>
          </a:xfrm>
        </p:grpSpPr>
        <p:sp>
          <p:nvSpPr>
            <p:cNvPr id="4" name="Sous-titre 2">
              <a:extLst>
                <a:ext uri="{FF2B5EF4-FFF2-40B4-BE49-F238E27FC236}">
                  <a16:creationId xmlns:a16="http://schemas.microsoft.com/office/drawing/2014/main" id="{A77641CC-7C99-29C8-228A-93F58A59BB5B}"/>
                </a:ext>
              </a:extLst>
            </p:cNvPr>
            <p:cNvSpPr txBox="1">
              <a:spLocks/>
            </p:cNvSpPr>
            <p:nvPr/>
          </p:nvSpPr>
          <p:spPr>
            <a:xfrm>
              <a:off x="6440562" y="6628441"/>
              <a:ext cx="1620223" cy="139836"/>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750" dirty="0" err="1">
                  <a:solidFill>
                    <a:schemeClr val="tx1">
                      <a:lumMod val="65000"/>
                      <a:lumOff val="35000"/>
                    </a:schemeClr>
                  </a:solidFill>
                  <a:latin typeface="Arial" panose="020B0604020202020204" pitchFamily="34" charset="0"/>
                  <a:cs typeface="Arial" panose="020B0604020202020204" pitchFamily="34" charset="0"/>
                </a:rPr>
                <a:t>www.ecfs.eu</a:t>
              </a:r>
              <a:r>
                <a:rPr lang="fr-FR" sz="750" dirty="0">
                  <a:solidFill>
                    <a:schemeClr val="tx1">
                      <a:lumMod val="65000"/>
                      <a:lumOff val="35000"/>
                    </a:schemeClr>
                  </a:solidFill>
                  <a:latin typeface="Arial" panose="020B0604020202020204" pitchFamily="34" charset="0"/>
                  <a:cs typeface="Arial" panose="020B0604020202020204" pitchFamily="34" charset="0"/>
                </a:rPr>
                <a:t>/</a:t>
              </a:r>
              <a:r>
                <a:rPr lang="fr-FR" sz="750" dirty="0" err="1">
                  <a:solidFill>
                    <a:schemeClr val="tx1">
                      <a:lumMod val="65000"/>
                      <a:lumOff val="35000"/>
                    </a:schemeClr>
                  </a:solidFill>
                  <a:latin typeface="Arial" panose="020B0604020202020204" pitchFamily="34" charset="0"/>
                  <a:cs typeface="Arial" panose="020B0604020202020204" pitchFamily="34" charset="0"/>
                </a:rPr>
                <a:t>pr</a:t>
              </a:r>
              <a:endParaRPr lang="fr-FR" sz="75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6" name="Grupo 5">
              <a:extLst>
                <a:ext uri="{FF2B5EF4-FFF2-40B4-BE49-F238E27FC236}">
                  <a16:creationId xmlns:a16="http://schemas.microsoft.com/office/drawing/2014/main" id="{851BF6B8-F1CF-2646-71E7-BB868647E988}"/>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59FEEFA7-3921-B4C5-17FD-C89EA572C577}"/>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4AA1B4A2-C1CB-F950-4AF1-7222E92C0D15}"/>
                  </a:ext>
                </a:extLst>
              </p:cNvPr>
              <p:cNvPicPr>
                <a:picLocks noChangeAspect="1"/>
              </p:cNvPicPr>
              <p:nvPr/>
            </p:nvPicPr>
            <p:blipFill>
              <a:blip r:embed="rId5"/>
              <a:stretch>
                <a:fillRect/>
              </a:stretch>
            </p:blipFill>
            <p:spPr>
              <a:xfrm>
                <a:off x="7924756" y="4898938"/>
                <a:ext cx="1204934" cy="1062201"/>
              </a:xfrm>
              <a:prstGeom prst="rect">
                <a:avLst/>
              </a:prstGeom>
            </p:spPr>
          </p:pic>
        </p:grpSp>
      </p:grpSp>
    </p:spTree>
    <p:extLst>
      <p:ext uri="{BB962C8B-B14F-4D97-AF65-F5344CB8AC3E}">
        <p14:creationId xmlns:p14="http://schemas.microsoft.com/office/powerpoint/2010/main" val="37476216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CBD2C738-3CCC-A26A-D05F-9546B0F9C4AE}"/>
              </a:ext>
            </a:extLst>
          </p:cNvPr>
          <p:cNvGrpSpPr/>
          <p:nvPr/>
        </p:nvGrpSpPr>
        <p:grpSpPr>
          <a:xfrm>
            <a:off x="0" y="0"/>
            <a:ext cx="8536133" cy="6858000"/>
            <a:chOff x="0" y="0"/>
            <a:chExt cx="8536133"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5" y="333859"/>
              <a:ext cx="6838728" cy="292388"/>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Most of the deaths occur between the third and the fifth decade of life in people with CF in Europe.</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115288"/>
              <a:ext cx="4490683"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12.1</a:t>
              </a:r>
            </a:p>
          </p:txBody>
        </p:sp>
        <p:sp>
          <p:nvSpPr>
            <p:cNvPr id="3" name="TextBox 2">
              <a:extLst>
                <a:ext uri="{FF2B5EF4-FFF2-40B4-BE49-F238E27FC236}">
                  <a16:creationId xmlns:a16="http://schemas.microsoft.com/office/drawing/2014/main" id="{A865EFFA-0A6A-C5EE-3189-32D41E6E3F44}"/>
                </a:ext>
              </a:extLst>
            </p:cNvPr>
            <p:cNvSpPr txBox="1"/>
            <p:nvPr/>
          </p:nvSpPr>
          <p:spPr>
            <a:xfrm>
              <a:off x="888165" y="625527"/>
              <a:ext cx="6203829" cy="261610"/>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Age at death distribution of people with CF deceased in 2023, by sex.</a:t>
              </a:r>
            </a:p>
          </p:txBody>
        </p:sp>
        <p:pic>
          <p:nvPicPr>
            <p:cNvPr id="5" name="Picture 4" descr="A blue hexagon with white and black triangles&#10;&#10;Description automatically generated">
              <a:extLst>
                <a:ext uri="{FF2B5EF4-FFF2-40B4-BE49-F238E27FC236}">
                  <a16:creationId xmlns:a16="http://schemas.microsoft.com/office/drawing/2014/main" id="{814B1E39-E00F-8A27-9B42-9405B167E0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2" name="Text Placeholder 8">
              <a:extLst>
                <a:ext uri="{FF2B5EF4-FFF2-40B4-BE49-F238E27FC236}">
                  <a16:creationId xmlns:a16="http://schemas.microsoft.com/office/drawing/2014/main" id="{DA5F3F9B-0DCF-1963-B652-83ADD348FB11}"/>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903402762">
              <a:extLst>
                <a:ext uri="{FF2B5EF4-FFF2-40B4-BE49-F238E27FC236}">
                  <a16:creationId xmlns:a16="http://schemas.microsoft.com/office/drawing/2014/main" id="{B738B8A4-AB3A-B545-17A8-3DE2CE06BB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7867" y="1136276"/>
              <a:ext cx="7928266" cy="5096197"/>
            </a:xfrm>
            <a:prstGeom prst="rect">
              <a:avLst/>
            </a:prstGeom>
            <a:noFill/>
            <a:ln>
              <a:noFill/>
            </a:ln>
          </p:spPr>
        </p:pic>
      </p:grpSp>
    </p:spTree>
    <p:extLst>
      <p:ext uri="{BB962C8B-B14F-4D97-AF65-F5344CB8AC3E}">
        <p14:creationId xmlns:p14="http://schemas.microsoft.com/office/powerpoint/2010/main" val="33441697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046285" y="2163366"/>
            <a:ext cx="7051431" cy="1790700"/>
          </a:xfrm>
        </p:spPr>
        <p:txBody>
          <a:bodyPr anchor="b" anchorCtr="0">
            <a:noAutofit/>
          </a:bodyPr>
          <a:lstStyle/>
          <a:p>
            <a:r>
              <a:rPr lang="en-IE" sz="3600" b="1" spc="-113" dirty="0">
                <a:solidFill>
                  <a:srgbClr val="58C1D3"/>
                </a:solidFill>
                <a:latin typeface="Arial" panose="020B0604020202020204" pitchFamily="34" charset="0"/>
                <a:ea typeface="+mn-ea"/>
                <a:cs typeface="Arial" panose="020B0604020202020204" pitchFamily="34" charset="0"/>
              </a:rPr>
              <a:t>CHAPTER 13</a:t>
            </a:r>
            <a:br>
              <a:rPr lang="en-IE" sz="3600" b="1" spc="-113" dirty="0">
                <a:solidFill>
                  <a:srgbClr val="58C1D3"/>
                </a:solidFill>
                <a:latin typeface="Arial" panose="020B0604020202020204" pitchFamily="34" charset="0"/>
                <a:ea typeface="+mn-ea"/>
                <a:cs typeface="Arial" panose="020B0604020202020204" pitchFamily="34" charset="0"/>
              </a:rPr>
            </a:br>
            <a:r>
              <a:rPr lang="en-IE" sz="3600" b="1" spc="-113" dirty="0">
                <a:solidFill>
                  <a:srgbClr val="58C1D3"/>
                </a:solidFill>
                <a:latin typeface="Arial" panose="020B0604020202020204" pitchFamily="34" charset="0"/>
                <a:ea typeface="+mn-ea"/>
                <a:cs typeface="Arial" panose="020B0604020202020204" pitchFamily="34" charset="0"/>
              </a:rPr>
              <a:t>DATA QUALITY</a:t>
            </a:r>
            <a:endParaRPr lang="fr-FR" sz="3600" b="1" dirty="0">
              <a:solidFill>
                <a:srgbClr val="58C1D3"/>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3"/>
          <a:stretch>
            <a:fillRect/>
          </a:stretch>
        </p:blipFill>
        <p:spPr>
          <a:xfrm>
            <a:off x="0" y="0"/>
            <a:ext cx="922155" cy="481345"/>
          </a:xfrm>
          <a:prstGeom prst="rect">
            <a:avLst/>
          </a:prstGeom>
        </p:spPr>
      </p:pic>
      <p:grpSp>
        <p:nvGrpSpPr>
          <p:cNvPr id="3" name="Grupo 2">
            <a:extLst>
              <a:ext uri="{FF2B5EF4-FFF2-40B4-BE49-F238E27FC236}">
                <a16:creationId xmlns:a16="http://schemas.microsoft.com/office/drawing/2014/main" id="{1444D565-E062-FF63-03EB-EB554BB76475}"/>
              </a:ext>
            </a:extLst>
          </p:cNvPr>
          <p:cNvGrpSpPr/>
          <p:nvPr/>
        </p:nvGrpSpPr>
        <p:grpSpPr>
          <a:xfrm>
            <a:off x="6440562" y="5756188"/>
            <a:ext cx="2703438" cy="1101812"/>
            <a:chOff x="6440562" y="5756188"/>
            <a:chExt cx="2703438" cy="1101812"/>
          </a:xfrm>
        </p:grpSpPr>
        <p:sp>
          <p:nvSpPr>
            <p:cNvPr id="4" name="Sous-titre 2">
              <a:extLst>
                <a:ext uri="{FF2B5EF4-FFF2-40B4-BE49-F238E27FC236}">
                  <a16:creationId xmlns:a16="http://schemas.microsoft.com/office/drawing/2014/main" id="{E02A20B9-87B9-07E4-2080-B0B0E619113E}"/>
                </a:ext>
              </a:extLst>
            </p:cNvPr>
            <p:cNvSpPr txBox="1">
              <a:spLocks/>
            </p:cNvSpPr>
            <p:nvPr/>
          </p:nvSpPr>
          <p:spPr>
            <a:xfrm>
              <a:off x="6440562" y="6628441"/>
              <a:ext cx="1620223" cy="139836"/>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750" dirty="0" err="1">
                  <a:solidFill>
                    <a:schemeClr val="tx1">
                      <a:lumMod val="65000"/>
                      <a:lumOff val="35000"/>
                    </a:schemeClr>
                  </a:solidFill>
                  <a:latin typeface="Arial" panose="020B0604020202020204" pitchFamily="34" charset="0"/>
                  <a:cs typeface="Arial" panose="020B0604020202020204" pitchFamily="34" charset="0"/>
                </a:rPr>
                <a:t>www.ecfs.eu</a:t>
              </a:r>
              <a:r>
                <a:rPr lang="fr-FR" sz="750" dirty="0">
                  <a:solidFill>
                    <a:schemeClr val="tx1">
                      <a:lumMod val="65000"/>
                      <a:lumOff val="35000"/>
                    </a:schemeClr>
                  </a:solidFill>
                  <a:latin typeface="Arial" panose="020B0604020202020204" pitchFamily="34" charset="0"/>
                  <a:cs typeface="Arial" panose="020B0604020202020204" pitchFamily="34" charset="0"/>
                </a:rPr>
                <a:t>/</a:t>
              </a:r>
              <a:r>
                <a:rPr lang="fr-FR" sz="750" dirty="0" err="1">
                  <a:solidFill>
                    <a:schemeClr val="tx1">
                      <a:lumMod val="65000"/>
                      <a:lumOff val="35000"/>
                    </a:schemeClr>
                  </a:solidFill>
                  <a:latin typeface="Arial" panose="020B0604020202020204" pitchFamily="34" charset="0"/>
                  <a:cs typeface="Arial" panose="020B0604020202020204" pitchFamily="34" charset="0"/>
                </a:rPr>
                <a:t>pr</a:t>
              </a:r>
              <a:endParaRPr lang="fr-FR" sz="75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6" name="Grupo 5">
              <a:extLst>
                <a:ext uri="{FF2B5EF4-FFF2-40B4-BE49-F238E27FC236}">
                  <a16:creationId xmlns:a16="http://schemas.microsoft.com/office/drawing/2014/main" id="{EE61FF7E-644A-77A6-1592-57E843BF67D9}"/>
                </a:ext>
              </a:extLst>
            </p:cNvPr>
            <p:cNvGrpSpPr/>
            <p:nvPr/>
          </p:nvGrpSpPr>
          <p:grpSpPr>
            <a:xfrm>
              <a:off x="7924756" y="5756188"/>
              <a:ext cx="1219244" cy="1101812"/>
              <a:chOff x="7924756" y="4898938"/>
              <a:chExt cx="1219244" cy="1101812"/>
            </a:xfrm>
          </p:grpSpPr>
          <p:pic>
            <p:nvPicPr>
              <p:cNvPr id="7" name="Image 20">
                <a:extLst>
                  <a:ext uri="{FF2B5EF4-FFF2-40B4-BE49-F238E27FC236}">
                    <a16:creationId xmlns:a16="http://schemas.microsoft.com/office/drawing/2014/main" id="{16447655-7DCD-8690-5172-3EE9AC27621E}"/>
                  </a:ext>
                </a:extLst>
              </p:cNvPr>
              <p:cNvPicPr>
                <a:picLocks noChangeAspect="1"/>
              </p:cNvPicPr>
              <p:nvPr/>
            </p:nvPicPr>
            <p:blipFill>
              <a:blip r:embed="rId4"/>
              <a:stretch>
                <a:fillRect/>
              </a:stretch>
            </p:blipFill>
            <p:spPr>
              <a:xfrm>
                <a:off x="8196814" y="5388427"/>
                <a:ext cx="947186" cy="612323"/>
              </a:xfrm>
              <a:prstGeom prst="rect">
                <a:avLst/>
              </a:prstGeom>
            </p:spPr>
          </p:pic>
          <p:pic>
            <p:nvPicPr>
              <p:cNvPr id="8" name="Image 25">
                <a:extLst>
                  <a:ext uri="{FF2B5EF4-FFF2-40B4-BE49-F238E27FC236}">
                    <a16:creationId xmlns:a16="http://schemas.microsoft.com/office/drawing/2014/main" id="{BB6C9948-761F-DEED-2695-1C5161698FD3}"/>
                  </a:ext>
                </a:extLst>
              </p:cNvPr>
              <p:cNvPicPr>
                <a:picLocks noChangeAspect="1"/>
              </p:cNvPicPr>
              <p:nvPr/>
            </p:nvPicPr>
            <p:blipFill>
              <a:blip r:embed="rId5"/>
              <a:stretch>
                <a:fillRect/>
              </a:stretch>
            </p:blipFill>
            <p:spPr>
              <a:xfrm>
                <a:off x="7924756" y="4898938"/>
                <a:ext cx="1204934" cy="1062201"/>
              </a:xfrm>
              <a:prstGeom prst="rect">
                <a:avLst/>
              </a:prstGeom>
            </p:spPr>
          </p:pic>
        </p:grpSp>
      </p:grpSp>
    </p:spTree>
    <p:extLst>
      <p:ext uri="{BB962C8B-B14F-4D97-AF65-F5344CB8AC3E}">
        <p14:creationId xmlns:p14="http://schemas.microsoft.com/office/powerpoint/2010/main" val="13302979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36E66BD9-7100-766E-6493-BFF92C557DEE}"/>
              </a:ext>
            </a:extLst>
          </p:cNvPr>
          <p:cNvGrpSpPr/>
          <p:nvPr/>
        </p:nvGrpSpPr>
        <p:grpSpPr>
          <a:xfrm>
            <a:off x="0" y="0"/>
            <a:ext cx="8771860" cy="6858000"/>
            <a:chOff x="0" y="0"/>
            <a:chExt cx="8771860" cy="6858000"/>
          </a:xfrm>
        </p:grpSpPr>
        <p:sp>
          <p:nvSpPr>
            <p:cNvPr id="6" name="TextBox 5">
              <a:extLst>
                <a:ext uri="{FF2B5EF4-FFF2-40B4-BE49-F238E27FC236}">
                  <a16:creationId xmlns:a16="http://schemas.microsoft.com/office/drawing/2014/main" id="{1A806116-3061-CA1F-2E89-5033E454FA4A}"/>
                </a:ext>
              </a:extLst>
            </p:cNvPr>
            <p:cNvSpPr txBox="1"/>
            <p:nvPr/>
          </p:nvSpPr>
          <p:spPr>
            <a:xfrm>
              <a:off x="1571625" y="272389"/>
              <a:ext cx="7013897" cy="492443"/>
            </a:xfrm>
            <a:prstGeom prst="rect">
              <a:avLst/>
            </a:prstGeom>
            <a:noFill/>
          </p:spPr>
          <p:txBody>
            <a:bodyPr wrap="square">
              <a:spAutoFit/>
            </a:bodyPr>
            <a:lstStyle/>
            <a:p>
              <a:pPr algn="just"/>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The overall completeness of data for all variables from the countries participating in the Registry in 2023 is 98%.</a:t>
              </a:r>
              <a:endParaRPr lang="en-GB" sz="13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1571625" y="59514"/>
              <a:ext cx="4605709" cy="272382"/>
            </a:xfrm>
            <a:prstGeom prst="rect">
              <a:avLst/>
            </a:prstGeom>
            <a:noFill/>
          </p:spPr>
          <p:txBody>
            <a:bodyPr wrap="square">
              <a:spAutoFit/>
            </a:bodyPr>
            <a:lstStyle/>
            <a:p>
              <a:pPr algn="just">
                <a:lnSpc>
                  <a:spcPct val="90000"/>
                </a:lnSpc>
                <a:spcAft>
                  <a:spcPts val="450"/>
                </a:spcAft>
              </a:pPr>
              <a:r>
                <a:rPr lang="en-GB" sz="13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Figure 13.1</a:t>
              </a:r>
            </a:p>
          </p:txBody>
        </p:sp>
        <p:pic>
          <p:nvPicPr>
            <p:cNvPr id="2" name="Picture 1" descr="A blue hexagon with white and black triangles&#10;&#10;Description automatically generated">
              <a:extLst>
                <a:ext uri="{FF2B5EF4-FFF2-40B4-BE49-F238E27FC236}">
                  <a16:creationId xmlns:a16="http://schemas.microsoft.com/office/drawing/2014/main" id="{94FA13CD-0543-BEAC-1245-99E8378FC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71625" cy="1571625"/>
            </a:xfrm>
            <a:prstGeom prst="rect">
              <a:avLst/>
            </a:prstGeom>
          </p:spPr>
        </p:pic>
        <p:sp>
          <p:nvSpPr>
            <p:cNvPr id="5" name="Text Placeholder 8">
              <a:extLst>
                <a:ext uri="{FF2B5EF4-FFF2-40B4-BE49-F238E27FC236}">
                  <a16:creationId xmlns:a16="http://schemas.microsoft.com/office/drawing/2014/main" id="{9287433D-8DF9-43A9-B4C7-2BBDF1054E17}"/>
                </a:ext>
              </a:extLst>
            </p:cNvPr>
            <p:cNvSpPr txBox="1">
              <a:spLocks/>
            </p:cNvSpPr>
            <p:nvPr/>
          </p:nvSpPr>
          <p:spPr>
            <a:xfrm>
              <a:off x="2798679" y="6639429"/>
              <a:ext cx="3546642" cy="2185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2023, Zolin A, Adamoli A, </a:t>
              </a:r>
              <a:r>
                <a:rPr lang="en-GB" sz="9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Bakkeheim</a:t>
              </a:r>
              <a:r>
                <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E, 2025.</a:t>
              </a:r>
            </a:p>
            <a:p>
              <a:pPr marL="0" indent="0" algn="just">
                <a:buNone/>
              </a:pPr>
              <a:endParaRPr lang="en-GB" sz="9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Immagine 26">
              <a:extLst>
                <a:ext uri="{FF2B5EF4-FFF2-40B4-BE49-F238E27FC236}">
                  <a16:creationId xmlns:a16="http://schemas.microsoft.com/office/drawing/2014/main" id="{8E465D8C-FD95-6A60-7235-A3D1A3E0A6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1129763"/>
              <a:ext cx="6086048" cy="5502992"/>
            </a:xfrm>
            <a:prstGeom prst="rect">
              <a:avLst/>
            </a:prstGeom>
            <a:noFill/>
            <a:ln w="12700">
              <a:solidFill>
                <a:schemeClr val="tx1">
                  <a:lumMod val="50000"/>
                  <a:lumOff val="50000"/>
                </a:schemeClr>
              </a:solidFill>
            </a:ln>
          </p:spPr>
        </p:pic>
        <p:sp>
          <p:nvSpPr>
            <p:cNvPr id="8" name="TextBox 2">
              <a:extLst>
                <a:ext uri="{FF2B5EF4-FFF2-40B4-BE49-F238E27FC236}">
                  <a16:creationId xmlns:a16="http://schemas.microsoft.com/office/drawing/2014/main" id="{BDBC5E86-1B68-68D8-E0B9-204BC3BC89EC}"/>
                </a:ext>
              </a:extLst>
            </p:cNvPr>
            <p:cNvSpPr txBox="1"/>
            <p:nvPr/>
          </p:nvSpPr>
          <p:spPr>
            <a:xfrm>
              <a:off x="866900" y="703501"/>
              <a:ext cx="7904960" cy="728405"/>
            </a:xfrm>
            <a:prstGeom prst="rect">
              <a:avLst/>
            </a:prstGeom>
            <a:noFill/>
          </p:spPr>
          <p:txBody>
            <a:bodyPr wrap="square">
              <a:spAutoFit/>
            </a:bodyPr>
            <a:lstStyle/>
            <a:p>
              <a:pPr marL="674370" algn="just">
                <a:spcBef>
                  <a:spcPts val="450"/>
                </a:spcBef>
                <a:spcAft>
                  <a:spcPts val="450"/>
                </a:spcAft>
              </a:pP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Completeness of the data in 2023, for all people with CF who have never had a lung/liver transplant seen in all participating countries, overall percentages by variable.</a:t>
              </a:r>
            </a:p>
            <a:p>
              <a:pPr marL="674370" algn="just">
                <a:spcBef>
                  <a:spcPts val="450"/>
                </a:spcBef>
                <a:spcAft>
                  <a:spcPts val="450"/>
                </a:spcAft>
              </a:pPr>
              <a:endPar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endParaRPr>
            </a:p>
          </p:txBody>
        </p:sp>
      </p:grpSp>
    </p:spTree>
    <p:extLst>
      <p:ext uri="{BB962C8B-B14F-4D97-AF65-F5344CB8AC3E}">
        <p14:creationId xmlns:p14="http://schemas.microsoft.com/office/powerpoint/2010/main" val="488207077"/>
      </p:ext>
    </p:extLst>
  </p:cSld>
  <p:clrMapOvr>
    <a:masterClrMapping/>
  </p:clrMapOvr>
</p:sld>
</file>

<file path=ppt/theme/theme1.xml><?xml version="1.0" encoding="utf-8"?>
<a:theme xmlns:a="http://schemas.openxmlformats.org/drawingml/2006/main" name="Office 2013 - Tema de 2022">
  <a:themeElements>
    <a:clrScheme name="Office 2013 - Tema de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Tema de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Tema de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9596</Words>
  <Application>Microsoft Office PowerPoint</Application>
  <PresentationFormat>On-screen Show (4:3)</PresentationFormat>
  <Paragraphs>724</Paragraphs>
  <Slides>100</Slides>
  <Notes>52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100</vt:i4>
      </vt:variant>
    </vt:vector>
  </HeadingPairs>
  <TitlesOfParts>
    <vt:vector size="105" baseType="lpstr">
      <vt:lpstr>Arial</vt:lpstr>
      <vt:lpstr>Calibri</vt:lpstr>
      <vt:lpstr>Calibri Light</vt:lpstr>
      <vt:lpstr>Wingdings</vt:lpstr>
      <vt:lpstr>Office 2013 - Tema de 2022</vt:lpstr>
      <vt:lpstr>PowerPoint Presentation</vt:lpstr>
      <vt:lpstr>PowerPoint Presentation</vt:lpstr>
      <vt:lpstr>CHAPTER 1 DEMOGRAPHICS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2 DIAGNOSIS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3 GENETICS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4 LUNG FUNCTION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5 MICROBIOLOGY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6 NUTRITION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7 COMPLICATIONS</vt:lpstr>
      <vt:lpstr>PowerPoint Presentation</vt:lpstr>
      <vt:lpstr>PowerPoint Presentation</vt:lpstr>
      <vt:lpstr>PowerPoint Presentation</vt:lpstr>
      <vt:lpstr>CHAPTER 8 THERAPIES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9 CFTR MODULATOR THERAPIES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10 PREGNANCY</vt:lpstr>
      <vt:lpstr>PowerPoint Presentation</vt:lpstr>
      <vt:lpstr>CHAPTER 11 LUNG &amp; LIVER TRANSPLANT</vt:lpstr>
      <vt:lpstr>PowerPoint Presentation</vt:lpstr>
      <vt:lpstr>PowerPoint Presentation</vt:lpstr>
      <vt:lpstr>CHAPTER 12 MORTALITY</vt:lpstr>
      <vt:lpstr>PowerPoint Presentation</vt:lpstr>
      <vt:lpstr>CHAPTER 13 DATA QUALITY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Slide_Deck_AnnualReport_2023_vs1.0_ECFSPR_20250508</dc:title>
  <dc:creator/>
  <cp:keywords>ECFSPR</cp:keywords>
  <cp:lastModifiedBy/>
  <cp:revision>327</cp:revision>
  <dcterms:created xsi:type="dcterms:W3CDTF">2023-07-13T07:11:06Z</dcterms:created>
  <dcterms:modified xsi:type="dcterms:W3CDTF">2025-05-09T12:06:49Z</dcterms:modified>
</cp:coreProperties>
</file>