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62" r:id="rId2"/>
    <p:sldId id="375" r:id="rId3"/>
    <p:sldId id="388" r:id="rId4"/>
    <p:sldId id="257" r:id="rId5"/>
    <p:sldId id="278" r:id="rId6"/>
    <p:sldId id="277" r:id="rId7"/>
    <p:sldId id="279" r:id="rId8"/>
    <p:sldId id="389" r:id="rId9"/>
    <p:sldId id="280" r:id="rId10"/>
    <p:sldId id="390" r:id="rId11"/>
    <p:sldId id="281" r:id="rId12"/>
    <p:sldId id="282" r:id="rId13"/>
    <p:sldId id="376" r:id="rId14"/>
    <p:sldId id="294" r:id="rId15"/>
    <p:sldId id="295" r:id="rId16"/>
    <p:sldId id="296" r:id="rId17"/>
    <p:sldId id="297" r:id="rId18"/>
    <p:sldId id="298" r:id="rId19"/>
    <p:sldId id="299" r:id="rId20"/>
    <p:sldId id="391" r:id="rId21"/>
    <p:sldId id="377" r:id="rId22"/>
    <p:sldId id="301" r:id="rId23"/>
    <p:sldId id="302" r:id="rId24"/>
    <p:sldId id="303" r:id="rId25"/>
    <p:sldId id="304" r:id="rId26"/>
    <p:sldId id="305" r:id="rId27"/>
    <p:sldId id="306" r:id="rId28"/>
    <p:sldId id="307" r:id="rId29"/>
    <p:sldId id="379" r:id="rId30"/>
    <p:sldId id="309" r:id="rId31"/>
    <p:sldId id="310" r:id="rId32"/>
    <p:sldId id="283" r:id="rId33"/>
    <p:sldId id="284" r:id="rId34"/>
    <p:sldId id="311" r:id="rId35"/>
    <p:sldId id="312" r:id="rId36"/>
    <p:sldId id="313" r:id="rId37"/>
    <p:sldId id="314" r:id="rId38"/>
    <p:sldId id="315" r:id="rId39"/>
    <p:sldId id="316" r:id="rId40"/>
    <p:sldId id="317" r:id="rId41"/>
    <p:sldId id="369" r:id="rId42"/>
    <p:sldId id="380" r:id="rId43"/>
    <p:sldId id="319" r:id="rId44"/>
    <p:sldId id="320" r:id="rId45"/>
    <p:sldId id="321" r:id="rId46"/>
    <p:sldId id="322" r:id="rId47"/>
    <p:sldId id="323" r:id="rId48"/>
    <p:sldId id="324" r:id="rId49"/>
    <p:sldId id="325" r:id="rId50"/>
    <p:sldId id="371" r:id="rId51"/>
    <p:sldId id="381" r:id="rId52"/>
    <p:sldId id="327" r:id="rId53"/>
    <p:sldId id="328" r:id="rId54"/>
    <p:sldId id="329" r:id="rId55"/>
    <p:sldId id="330" r:id="rId56"/>
    <p:sldId id="333" r:id="rId57"/>
    <p:sldId id="335" r:id="rId58"/>
    <p:sldId id="336" r:id="rId59"/>
    <p:sldId id="337" r:id="rId60"/>
    <p:sldId id="370" r:id="rId61"/>
    <p:sldId id="382" r:id="rId62"/>
    <p:sldId id="339" r:id="rId63"/>
    <p:sldId id="340" r:id="rId64"/>
    <p:sldId id="341" r:id="rId65"/>
    <p:sldId id="392" r:id="rId66"/>
    <p:sldId id="393" r:id="rId67"/>
    <p:sldId id="394" r:id="rId68"/>
    <p:sldId id="395" r:id="rId69"/>
    <p:sldId id="343" r:id="rId70"/>
    <p:sldId id="344" r:id="rId71"/>
    <p:sldId id="345" r:id="rId72"/>
    <p:sldId id="346" r:id="rId73"/>
    <p:sldId id="396" r:id="rId74"/>
    <p:sldId id="397" r:id="rId75"/>
    <p:sldId id="398" r:id="rId76"/>
    <p:sldId id="399" r:id="rId77"/>
    <p:sldId id="400" r:id="rId78"/>
    <p:sldId id="384" r:id="rId79"/>
    <p:sldId id="354" r:id="rId80"/>
    <p:sldId id="355" r:id="rId81"/>
    <p:sldId id="356" r:id="rId82"/>
    <p:sldId id="404" r:id="rId83"/>
    <p:sldId id="358" r:id="rId84"/>
    <p:sldId id="359" r:id="rId85"/>
    <p:sldId id="401" r:id="rId86"/>
    <p:sldId id="385" r:id="rId87"/>
    <p:sldId id="361" r:id="rId88"/>
    <p:sldId id="362" r:id="rId89"/>
    <p:sldId id="386" r:id="rId90"/>
    <p:sldId id="364" r:id="rId91"/>
    <p:sldId id="387" r:id="rId92"/>
    <p:sldId id="402" r:id="rId93"/>
    <p:sldId id="40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C2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5679" autoAdjust="0"/>
  </p:normalViewPr>
  <p:slideViewPr>
    <p:cSldViewPr snapToGrid="0" showGuides="1">
      <p:cViewPr varScale="1">
        <p:scale>
          <a:sx n="107" d="100"/>
          <a:sy n="107" d="100"/>
        </p:scale>
        <p:origin x="522" y="120"/>
      </p:cViewPr>
      <p:guideLst>
        <p:guide orient="horz" pos="2183"/>
        <p:guide pos="3840"/>
      </p:guideLst>
    </p:cSldViewPr>
  </p:slideViewPr>
  <p:outlineViewPr>
    <p:cViewPr>
      <p:scale>
        <a:sx n="33" d="100"/>
        <a:sy n="33" d="100"/>
      </p:scale>
      <p:origin x="0" y="-168"/>
    </p:cViewPr>
  </p:outlineViewPr>
  <p:notesTextViewPr>
    <p:cViewPr>
      <p:scale>
        <a:sx n="1" d="1"/>
        <a:sy n="1" d="1"/>
      </p:scale>
      <p:origin x="0" y="0"/>
    </p:cViewPr>
  </p:notesTextViewPr>
  <p:notesViewPr>
    <p:cSldViewPr snapToGrid="0" showGuide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93C36-C266-447D-AF76-7286C235FF40}"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8CD4CA-9850-4454-B77E-002A19B11764}" type="slidenum">
              <a:rPr lang="en-GB" smtClean="0"/>
              <a:t>‹#›</a:t>
            </a:fld>
            <a:endParaRPr lang="en-GB"/>
          </a:p>
        </p:txBody>
      </p:sp>
    </p:spTree>
    <p:extLst>
      <p:ext uri="{BB962C8B-B14F-4D97-AF65-F5344CB8AC3E}">
        <p14:creationId xmlns:p14="http://schemas.microsoft.com/office/powerpoint/2010/main" val="198479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a:t>
            </a:fld>
            <a:endParaRPr lang="en-GB"/>
          </a:p>
        </p:txBody>
      </p:sp>
    </p:spTree>
    <p:extLst>
      <p:ext uri="{BB962C8B-B14F-4D97-AF65-F5344CB8AC3E}">
        <p14:creationId xmlns:p14="http://schemas.microsoft.com/office/powerpoint/2010/main" val="1959862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21</a:t>
            </a:fld>
            <a:endParaRPr lang="fr-FR"/>
          </a:p>
        </p:txBody>
      </p:sp>
    </p:spTree>
    <p:extLst>
      <p:ext uri="{BB962C8B-B14F-4D97-AF65-F5344CB8AC3E}">
        <p14:creationId xmlns:p14="http://schemas.microsoft.com/office/powerpoint/2010/main" val="3170737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22</a:t>
            </a:fld>
            <a:endParaRPr lang="en-GB"/>
          </a:p>
        </p:txBody>
      </p:sp>
    </p:spTree>
    <p:extLst>
      <p:ext uri="{BB962C8B-B14F-4D97-AF65-F5344CB8AC3E}">
        <p14:creationId xmlns:p14="http://schemas.microsoft.com/office/powerpoint/2010/main" val="1214004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23</a:t>
            </a:fld>
            <a:endParaRPr lang="en-GB"/>
          </a:p>
        </p:txBody>
      </p:sp>
    </p:spTree>
    <p:extLst>
      <p:ext uri="{BB962C8B-B14F-4D97-AF65-F5344CB8AC3E}">
        <p14:creationId xmlns:p14="http://schemas.microsoft.com/office/powerpoint/2010/main" val="4176794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29</a:t>
            </a:fld>
            <a:endParaRPr lang="fr-FR"/>
          </a:p>
        </p:txBody>
      </p:sp>
    </p:spTree>
    <p:extLst>
      <p:ext uri="{BB962C8B-B14F-4D97-AF65-F5344CB8AC3E}">
        <p14:creationId xmlns:p14="http://schemas.microsoft.com/office/powerpoint/2010/main" val="1476082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30</a:t>
            </a:fld>
            <a:endParaRPr lang="en-GB"/>
          </a:p>
        </p:txBody>
      </p:sp>
    </p:spTree>
    <p:extLst>
      <p:ext uri="{BB962C8B-B14F-4D97-AF65-F5344CB8AC3E}">
        <p14:creationId xmlns:p14="http://schemas.microsoft.com/office/powerpoint/2010/main" val="116543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31</a:t>
            </a:fld>
            <a:endParaRPr lang="en-GB"/>
          </a:p>
        </p:txBody>
      </p:sp>
    </p:spTree>
    <p:extLst>
      <p:ext uri="{BB962C8B-B14F-4D97-AF65-F5344CB8AC3E}">
        <p14:creationId xmlns:p14="http://schemas.microsoft.com/office/powerpoint/2010/main" val="4191748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38</a:t>
            </a:fld>
            <a:endParaRPr lang="en-GB"/>
          </a:p>
        </p:txBody>
      </p:sp>
    </p:spTree>
    <p:extLst>
      <p:ext uri="{BB962C8B-B14F-4D97-AF65-F5344CB8AC3E}">
        <p14:creationId xmlns:p14="http://schemas.microsoft.com/office/powerpoint/2010/main" val="3496165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39</a:t>
            </a:fld>
            <a:endParaRPr lang="en-GB"/>
          </a:p>
        </p:txBody>
      </p:sp>
    </p:spTree>
    <p:extLst>
      <p:ext uri="{BB962C8B-B14F-4D97-AF65-F5344CB8AC3E}">
        <p14:creationId xmlns:p14="http://schemas.microsoft.com/office/powerpoint/2010/main" val="1306359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40</a:t>
            </a:fld>
            <a:endParaRPr lang="en-GB"/>
          </a:p>
        </p:txBody>
      </p:sp>
    </p:spTree>
    <p:extLst>
      <p:ext uri="{BB962C8B-B14F-4D97-AF65-F5344CB8AC3E}">
        <p14:creationId xmlns:p14="http://schemas.microsoft.com/office/powerpoint/2010/main" val="485581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42</a:t>
            </a:fld>
            <a:endParaRPr lang="fr-FR"/>
          </a:p>
        </p:txBody>
      </p:sp>
    </p:spTree>
    <p:extLst>
      <p:ext uri="{BB962C8B-B14F-4D97-AF65-F5344CB8AC3E}">
        <p14:creationId xmlns:p14="http://schemas.microsoft.com/office/powerpoint/2010/main" val="3689758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2</a:t>
            </a:fld>
            <a:endParaRPr lang="fr-FR"/>
          </a:p>
        </p:txBody>
      </p:sp>
    </p:spTree>
    <p:extLst>
      <p:ext uri="{BB962C8B-B14F-4D97-AF65-F5344CB8AC3E}">
        <p14:creationId xmlns:p14="http://schemas.microsoft.com/office/powerpoint/2010/main" val="4182656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43</a:t>
            </a:fld>
            <a:endParaRPr lang="en-GB"/>
          </a:p>
        </p:txBody>
      </p:sp>
    </p:spTree>
    <p:extLst>
      <p:ext uri="{BB962C8B-B14F-4D97-AF65-F5344CB8AC3E}">
        <p14:creationId xmlns:p14="http://schemas.microsoft.com/office/powerpoint/2010/main" val="24513649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44</a:t>
            </a:fld>
            <a:endParaRPr lang="en-GB"/>
          </a:p>
        </p:txBody>
      </p:sp>
    </p:spTree>
    <p:extLst>
      <p:ext uri="{BB962C8B-B14F-4D97-AF65-F5344CB8AC3E}">
        <p14:creationId xmlns:p14="http://schemas.microsoft.com/office/powerpoint/2010/main" val="953909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45</a:t>
            </a:fld>
            <a:endParaRPr lang="en-GB"/>
          </a:p>
        </p:txBody>
      </p:sp>
    </p:spTree>
    <p:extLst>
      <p:ext uri="{BB962C8B-B14F-4D97-AF65-F5344CB8AC3E}">
        <p14:creationId xmlns:p14="http://schemas.microsoft.com/office/powerpoint/2010/main" val="899930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46</a:t>
            </a:fld>
            <a:endParaRPr lang="en-GB"/>
          </a:p>
        </p:txBody>
      </p:sp>
    </p:spTree>
    <p:extLst>
      <p:ext uri="{BB962C8B-B14F-4D97-AF65-F5344CB8AC3E}">
        <p14:creationId xmlns:p14="http://schemas.microsoft.com/office/powerpoint/2010/main" val="1409928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47</a:t>
            </a:fld>
            <a:endParaRPr lang="en-GB"/>
          </a:p>
        </p:txBody>
      </p:sp>
    </p:spTree>
    <p:extLst>
      <p:ext uri="{BB962C8B-B14F-4D97-AF65-F5344CB8AC3E}">
        <p14:creationId xmlns:p14="http://schemas.microsoft.com/office/powerpoint/2010/main" val="36902392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48</a:t>
            </a:fld>
            <a:endParaRPr lang="en-GB"/>
          </a:p>
        </p:txBody>
      </p:sp>
    </p:spTree>
    <p:extLst>
      <p:ext uri="{BB962C8B-B14F-4D97-AF65-F5344CB8AC3E}">
        <p14:creationId xmlns:p14="http://schemas.microsoft.com/office/powerpoint/2010/main" val="1514745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49</a:t>
            </a:fld>
            <a:endParaRPr lang="en-GB"/>
          </a:p>
        </p:txBody>
      </p:sp>
    </p:spTree>
    <p:extLst>
      <p:ext uri="{BB962C8B-B14F-4D97-AF65-F5344CB8AC3E}">
        <p14:creationId xmlns:p14="http://schemas.microsoft.com/office/powerpoint/2010/main" val="804822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51</a:t>
            </a:fld>
            <a:endParaRPr lang="fr-FR"/>
          </a:p>
        </p:txBody>
      </p:sp>
    </p:spTree>
    <p:extLst>
      <p:ext uri="{BB962C8B-B14F-4D97-AF65-F5344CB8AC3E}">
        <p14:creationId xmlns:p14="http://schemas.microsoft.com/office/powerpoint/2010/main" val="1098205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52</a:t>
            </a:fld>
            <a:endParaRPr lang="en-GB"/>
          </a:p>
        </p:txBody>
      </p:sp>
    </p:spTree>
    <p:extLst>
      <p:ext uri="{BB962C8B-B14F-4D97-AF65-F5344CB8AC3E}">
        <p14:creationId xmlns:p14="http://schemas.microsoft.com/office/powerpoint/2010/main" val="1166613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58</a:t>
            </a:fld>
            <a:endParaRPr lang="en-GB"/>
          </a:p>
        </p:txBody>
      </p:sp>
    </p:spTree>
    <p:extLst>
      <p:ext uri="{BB962C8B-B14F-4D97-AF65-F5344CB8AC3E}">
        <p14:creationId xmlns:p14="http://schemas.microsoft.com/office/powerpoint/2010/main" val="2874430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3</a:t>
            </a:fld>
            <a:endParaRPr lang="fr-FR"/>
          </a:p>
        </p:txBody>
      </p:sp>
    </p:spTree>
    <p:extLst>
      <p:ext uri="{BB962C8B-B14F-4D97-AF65-F5344CB8AC3E}">
        <p14:creationId xmlns:p14="http://schemas.microsoft.com/office/powerpoint/2010/main" val="255960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59</a:t>
            </a:fld>
            <a:endParaRPr lang="en-GB"/>
          </a:p>
        </p:txBody>
      </p:sp>
    </p:spTree>
    <p:extLst>
      <p:ext uri="{BB962C8B-B14F-4D97-AF65-F5344CB8AC3E}">
        <p14:creationId xmlns:p14="http://schemas.microsoft.com/office/powerpoint/2010/main" val="34897241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61</a:t>
            </a:fld>
            <a:endParaRPr lang="fr-FR"/>
          </a:p>
        </p:txBody>
      </p:sp>
    </p:spTree>
    <p:extLst>
      <p:ext uri="{BB962C8B-B14F-4D97-AF65-F5344CB8AC3E}">
        <p14:creationId xmlns:p14="http://schemas.microsoft.com/office/powerpoint/2010/main" val="42933176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62</a:t>
            </a:fld>
            <a:endParaRPr lang="en-GB"/>
          </a:p>
        </p:txBody>
      </p:sp>
    </p:spTree>
    <p:extLst>
      <p:ext uri="{BB962C8B-B14F-4D97-AF65-F5344CB8AC3E}">
        <p14:creationId xmlns:p14="http://schemas.microsoft.com/office/powerpoint/2010/main" val="25537166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63</a:t>
            </a:fld>
            <a:endParaRPr lang="en-GB"/>
          </a:p>
        </p:txBody>
      </p:sp>
    </p:spTree>
    <p:extLst>
      <p:ext uri="{BB962C8B-B14F-4D97-AF65-F5344CB8AC3E}">
        <p14:creationId xmlns:p14="http://schemas.microsoft.com/office/powerpoint/2010/main" val="3061343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64</a:t>
            </a:fld>
            <a:endParaRPr lang="en-GB"/>
          </a:p>
        </p:txBody>
      </p:sp>
    </p:spTree>
    <p:extLst>
      <p:ext uri="{BB962C8B-B14F-4D97-AF65-F5344CB8AC3E}">
        <p14:creationId xmlns:p14="http://schemas.microsoft.com/office/powerpoint/2010/main" val="21892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65</a:t>
            </a:fld>
            <a:endParaRPr lang="fr-FR"/>
          </a:p>
        </p:txBody>
      </p:sp>
    </p:spTree>
    <p:extLst>
      <p:ext uri="{BB962C8B-B14F-4D97-AF65-F5344CB8AC3E}">
        <p14:creationId xmlns:p14="http://schemas.microsoft.com/office/powerpoint/2010/main" val="65009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66</a:t>
            </a:fld>
            <a:endParaRPr lang="en-GB"/>
          </a:p>
        </p:txBody>
      </p:sp>
    </p:spTree>
    <p:extLst>
      <p:ext uri="{BB962C8B-B14F-4D97-AF65-F5344CB8AC3E}">
        <p14:creationId xmlns:p14="http://schemas.microsoft.com/office/powerpoint/2010/main" val="2298923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67</a:t>
            </a:fld>
            <a:endParaRPr lang="en-GB"/>
          </a:p>
        </p:txBody>
      </p:sp>
    </p:spTree>
    <p:extLst>
      <p:ext uri="{BB962C8B-B14F-4D97-AF65-F5344CB8AC3E}">
        <p14:creationId xmlns:p14="http://schemas.microsoft.com/office/powerpoint/2010/main" val="10323894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68</a:t>
            </a:fld>
            <a:endParaRPr lang="en-GB"/>
          </a:p>
        </p:txBody>
      </p:sp>
    </p:spTree>
    <p:extLst>
      <p:ext uri="{BB962C8B-B14F-4D97-AF65-F5344CB8AC3E}">
        <p14:creationId xmlns:p14="http://schemas.microsoft.com/office/powerpoint/2010/main" val="1990552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69</a:t>
            </a:fld>
            <a:endParaRPr lang="en-GB"/>
          </a:p>
        </p:txBody>
      </p:sp>
    </p:spTree>
    <p:extLst>
      <p:ext uri="{BB962C8B-B14F-4D97-AF65-F5344CB8AC3E}">
        <p14:creationId xmlns:p14="http://schemas.microsoft.com/office/powerpoint/2010/main" val="1912629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12</a:t>
            </a:fld>
            <a:endParaRPr lang="en-GB"/>
          </a:p>
        </p:txBody>
      </p:sp>
    </p:spTree>
    <p:extLst>
      <p:ext uri="{BB962C8B-B14F-4D97-AF65-F5344CB8AC3E}">
        <p14:creationId xmlns:p14="http://schemas.microsoft.com/office/powerpoint/2010/main" val="2466130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70</a:t>
            </a:fld>
            <a:endParaRPr lang="en-GB"/>
          </a:p>
        </p:txBody>
      </p:sp>
    </p:spTree>
    <p:extLst>
      <p:ext uri="{BB962C8B-B14F-4D97-AF65-F5344CB8AC3E}">
        <p14:creationId xmlns:p14="http://schemas.microsoft.com/office/powerpoint/2010/main" val="3219500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71</a:t>
            </a:fld>
            <a:endParaRPr lang="en-GB"/>
          </a:p>
        </p:txBody>
      </p:sp>
    </p:spTree>
    <p:extLst>
      <p:ext uri="{BB962C8B-B14F-4D97-AF65-F5344CB8AC3E}">
        <p14:creationId xmlns:p14="http://schemas.microsoft.com/office/powerpoint/2010/main" val="1281655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72</a:t>
            </a:fld>
            <a:endParaRPr lang="en-GB"/>
          </a:p>
        </p:txBody>
      </p:sp>
    </p:spTree>
    <p:extLst>
      <p:ext uri="{BB962C8B-B14F-4D97-AF65-F5344CB8AC3E}">
        <p14:creationId xmlns:p14="http://schemas.microsoft.com/office/powerpoint/2010/main" val="27052825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73</a:t>
            </a:fld>
            <a:endParaRPr lang="en-GB"/>
          </a:p>
        </p:txBody>
      </p:sp>
    </p:spTree>
    <p:extLst>
      <p:ext uri="{BB962C8B-B14F-4D97-AF65-F5344CB8AC3E}">
        <p14:creationId xmlns:p14="http://schemas.microsoft.com/office/powerpoint/2010/main" val="2732682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74</a:t>
            </a:fld>
            <a:endParaRPr lang="en-GB"/>
          </a:p>
        </p:txBody>
      </p:sp>
    </p:spTree>
    <p:extLst>
      <p:ext uri="{BB962C8B-B14F-4D97-AF65-F5344CB8AC3E}">
        <p14:creationId xmlns:p14="http://schemas.microsoft.com/office/powerpoint/2010/main" val="35457153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75</a:t>
            </a:fld>
            <a:endParaRPr lang="en-GB"/>
          </a:p>
        </p:txBody>
      </p:sp>
    </p:spTree>
    <p:extLst>
      <p:ext uri="{BB962C8B-B14F-4D97-AF65-F5344CB8AC3E}">
        <p14:creationId xmlns:p14="http://schemas.microsoft.com/office/powerpoint/2010/main" val="2003891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78</a:t>
            </a:fld>
            <a:endParaRPr lang="fr-FR"/>
          </a:p>
        </p:txBody>
      </p:sp>
    </p:spTree>
    <p:extLst>
      <p:ext uri="{BB962C8B-B14F-4D97-AF65-F5344CB8AC3E}">
        <p14:creationId xmlns:p14="http://schemas.microsoft.com/office/powerpoint/2010/main" val="7420009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86</a:t>
            </a:fld>
            <a:endParaRPr lang="fr-FR"/>
          </a:p>
        </p:txBody>
      </p:sp>
    </p:spTree>
    <p:extLst>
      <p:ext uri="{BB962C8B-B14F-4D97-AF65-F5344CB8AC3E}">
        <p14:creationId xmlns:p14="http://schemas.microsoft.com/office/powerpoint/2010/main" val="3975094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89</a:t>
            </a:fld>
            <a:endParaRPr lang="fr-FR"/>
          </a:p>
        </p:txBody>
      </p:sp>
    </p:spTree>
    <p:extLst>
      <p:ext uri="{BB962C8B-B14F-4D97-AF65-F5344CB8AC3E}">
        <p14:creationId xmlns:p14="http://schemas.microsoft.com/office/powerpoint/2010/main" val="8096982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91</a:t>
            </a:fld>
            <a:endParaRPr lang="fr-FR"/>
          </a:p>
        </p:txBody>
      </p:sp>
    </p:spTree>
    <p:extLst>
      <p:ext uri="{BB962C8B-B14F-4D97-AF65-F5344CB8AC3E}">
        <p14:creationId xmlns:p14="http://schemas.microsoft.com/office/powerpoint/2010/main" val="3251949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D42C1F-79DF-084A-80FB-381602104420}" type="slidenum">
              <a:rPr lang="fr-FR" smtClean="0"/>
              <a:t>13</a:t>
            </a:fld>
            <a:endParaRPr lang="fr-FR"/>
          </a:p>
        </p:txBody>
      </p:sp>
    </p:spTree>
    <p:extLst>
      <p:ext uri="{BB962C8B-B14F-4D97-AF65-F5344CB8AC3E}">
        <p14:creationId xmlns:p14="http://schemas.microsoft.com/office/powerpoint/2010/main" val="2692608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14</a:t>
            </a:fld>
            <a:endParaRPr lang="en-GB"/>
          </a:p>
        </p:txBody>
      </p:sp>
    </p:spTree>
    <p:extLst>
      <p:ext uri="{BB962C8B-B14F-4D97-AF65-F5344CB8AC3E}">
        <p14:creationId xmlns:p14="http://schemas.microsoft.com/office/powerpoint/2010/main" val="3751371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15</a:t>
            </a:fld>
            <a:endParaRPr lang="en-GB"/>
          </a:p>
        </p:txBody>
      </p:sp>
    </p:spTree>
    <p:extLst>
      <p:ext uri="{BB962C8B-B14F-4D97-AF65-F5344CB8AC3E}">
        <p14:creationId xmlns:p14="http://schemas.microsoft.com/office/powerpoint/2010/main" val="2648480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18</a:t>
            </a:fld>
            <a:endParaRPr lang="en-GB"/>
          </a:p>
        </p:txBody>
      </p:sp>
    </p:spTree>
    <p:extLst>
      <p:ext uri="{BB962C8B-B14F-4D97-AF65-F5344CB8AC3E}">
        <p14:creationId xmlns:p14="http://schemas.microsoft.com/office/powerpoint/2010/main" val="851237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48CD4CA-9850-4454-B77E-002A19B11764}" type="slidenum">
              <a:rPr lang="en-GB" smtClean="0"/>
              <a:t>19</a:t>
            </a:fld>
            <a:endParaRPr lang="en-GB"/>
          </a:p>
        </p:txBody>
      </p:sp>
    </p:spTree>
    <p:extLst>
      <p:ext uri="{BB962C8B-B14F-4D97-AF65-F5344CB8AC3E}">
        <p14:creationId xmlns:p14="http://schemas.microsoft.com/office/powerpoint/2010/main" val="449755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3AF0-5AA3-FD9D-93DF-DCEDB272F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7A7001-8C71-4E37-52E0-83CCA261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F7CA40E-3CA7-19BC-9B36-7FB05DFC283F}"/>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CEBE856D-3640-FA62-E09A-219B7F22B9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C6ECCC-5EC4-C5BF-1100-9E4840668579}"/>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34528369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99B5C-31ED-8A4F-EC1A-3D3248A666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2DB63B-2BE2-1F34-1D55-6426ABDB41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94F4D23-5EF9-7E31-FF5C-C222F9810FE4}"/>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09A61B66-903C-8AF8-11A3-89CD58AD4A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2A67BF-CF9A-3FDC-A518-FEEB0AC249DC}"/>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143091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38732D-24E9-D022-8D4C-ED41DB059C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E06ECF-29E2-C433-9B89-39526E32CB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25F764-E069-2BEB-9201-FB2B304047C4}"/>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C5DA6F0F-CC94-0CBF-AFCA-884AF54F0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14FD13-CFFE-F8A9-CCA5-8EDB6F96C631}"/>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036174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4848C-6821-D9B5-26D8-E0F01C61683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367CFD-F403-4C47-A08F-13FD1C7024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779A3-FC70-B7C2-72A7-7525D1E4AB9D}"/>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80E91B01-E67D-EF82-E586-4F3098519C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8B16B0-5907-DDE7-E689-CB4FD7A5834C}"/>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38462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9BAA-57B5-4D96-AA0E-DD3ED0AA2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676795E-D759-95A3-9325-EF1ABF80A2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FEFA8A-8505-1977-D916-82781F25EE5B}"/>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CCA1E053-CE5F-CFC5-5B17-B4B1768621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9F759E-7EEB-32AA-F5ED-2B5A4584B2F8}"/>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3951651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4D9C3-683A-8CF9-6C9A-2559B535EE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9CA374-1578-A3DD-3D22-6A65DC7EACC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D419653-A602-8F60-1F6D-F24FA7F356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A862AC-5F32-9129-C697-D94D0343B673}"/>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6" name="Footer Placeholder 5">
            <a:extLst>
              <a:ext uri="{FF2B5EF4-FFF2-40B4-BE49-F238E27FC236}">
                <a16:creationId xmlns:a16="http://schemas.microsoft.com/office/drawing/2014/main" id="{F7DEC11E-A943-5CBF-0A92-33BE497CA4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B6584-6985-7F7B-6DA4-2F18ADFD2433}"/>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730302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60F0A-BC41-B693-4613-CEF8369189F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0926E9-DE1B-AF36-FAC6-76A404C72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3437C6-6EC4-9F76-C96D-DD49CF3087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1DF5523-1213-3D46-207E-D4383299A8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11785C-A771-67DD-06B9-F5AB37DF8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5903EA-F376-C7F0-DC58-5FCD5E4680A9}"/>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8" name="Footer Placeholder 7">
            <a:extLst>
              <a:ext uri="{FF2B5EF4-FFF2-40B4-BE49-F238E27FC236}">
                <a16:creationId xmlns:a16="http://schemas.microsoft.com/office/drawing/2014/main" id="{3E85BF26-287E-0524-644A-425A19DDE37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158D72-A483-AD13-69B9-F132FBE8D062}"/>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728978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E3C-F71D-0477-330B-940B1B13037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C2191BC-9D41-2C7C-3FCA-3857D4512DD6}"/>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4" name="Footer Placeholder 3">
            <a:extLst>
              <a:ext uri="{FF2B5EF4-FFF2-40B4-BE49-F238E27FC236}">
                <a16:creationId xmlns:a16="http://schemas.microsoft.com/office/drawing/2014/main" id="{3C98BE3C-0335-8F11-611D-63BC158747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4444FE9-0D62-67F8-75CB-BF57ABBD1C0D}"/>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1942373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A98E6-E9E4-283F-0F54-E865DFBA1F4B}"/>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3" name="Footer Placeholder 2">
            <a:extLst>
              <a:ext uri="{FF2B5EF4-FFF2-40B4-BE49-F238E27FC236}">
                <a16:creationId xmlns:a16="http://schemas.microsoft.com/office/drawing/2014/main" id="{49CD4CAB-3999-99DB-4366-951729EE1C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559BF6-993C-6211-658F-9B768325FB48}"/>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2074518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BE67B-91D4-A8CA-4A2B-F400A373E7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8391F55-F6A8-2C73-D330-3AEB1C7556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3140AE8-090B-0307-C46B-066D9C68ED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AB5D6B-4E3C-47F6-D498-ACC6AA03F9B2}"/>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6" name="Footer Placeholder 5">
            <a:extLst>
              <a:ext uri="{FF2B5EF4-FFF2-40B4-BE49-F238E27FC236}">
                <a16:creationId xmlns:a16="http://schemas.microsoft.com/office/drawing/2014/main" id="{FDA24A30-802B-5166-5080-058A3F2FC9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6B2445-55EE-1E61-7439-4CB99C057912}"/>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567112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3EF1-B6AA-CFD5-D7FC-D6CD3DC48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1371919-8925-4978-F134-4ABA0EB101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4FED29-B131-0CE7-C481-9A105A48BE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387DD-3485-F8FB-BCFC-C93DDA8E39FC}"/>
              </a:ext>
            </a:extLst>
          </p:cNvPr>
          <p:cNvSpPr>
            <a:spLocks noGrp="1"/>
          </p:cNvSpPr>
          <p:nvPr>
            <p:ph type="dt" sz="half" idx="10"/>
          </p:nvPr>
        </p:nvSpPr>
        <p:spPr/>
        <p:txBody>
          <a:bodyPr/>
          <a:lstStyle/>
          <a:p>
            <a:fld id="{050B58AB-8236-4434-A78C-06BB8E33A01E}" type="datetimeFigureOut">
              <a:rPr lang="en-GB" smtClean="0"/>
              <a:t>10/02/2025</a:t>
            </a:fld>
            <a:endParaRPr lang="en-GB"/>
          </a:p>
        </p:txBody>
      </p:sp>
      <p:sp>
        <p:nvSpPr>
          <p:cNvPr id="6" name="Footer Placeholder 5">
            <a:extLst>
              <a:ext uri="{FF2B5EF4-FFF2-40B4-BE49-F238E27FC236}">
                <a16:creationId xmlns:a16="http://schemas.microsoft.com/office/drawing/2014/main" id="{4C08C0FF-8587-8646-B6E9-DCC6ECE4199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6FB8F7D-980B-0523-38B6-E5FFD6A9EE5F}"/>
              </a:ext>
            </a:extLst>
          </p:cNvPr>
          <p:cNvSpPr>
            <a:spLocks noGrp="1"/>
          </p:cNvSpPr>
          <p:nvPr>
            <p:ph type="sldNum" sz="quarter" idx="12"/>
          </p:nvPr>
        </p:nvSpPr>
        <p:spPr/>
        <p:txBody>
          <a:bodyPr/>
          <a:lstStyle/>
          <a:p>
            <a:fld id="{1FAFC8EA-AAAD-4202-96A7-61C641475089}" type="slidenum">
              <a:rPr lang="en-GB" smtClean="0"/>
              <a:t>‹#›</a:t>
            </a:fld>
            <a:endParaRPr lang="en-GB"/>
          </a:p>
        </p:txBody>
      </p:sp>
    </p:spTree>
    <p:extLst>
      <p:ext uri="{BB962C8B-B14F-4D97-AF65-F5344CB8AC3E}">
        <p14:creationId xmlns:p14="http://schemas.microsoft.com/office/powerpoint/2010/main" val="669018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BB4489-AF98-8443-EB9C-1DDFFC2B5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916AAC-AD8D-4776-03A5-4D5E9F1EDA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1200FE-BDBD-1430-8C0F-AA10B295DF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B58AB-8236-4434-A78C-06BB8E33A01E}" type="datetimeFigureOut">
              <a:rPr lang="en-GB" smtClean="0"/>
              <a:t>10/02/2025</a:t>
            </a:fld>
            <a:endParaRPr lang="en-GB"/>
          </a:p>
        </p:txBody>
      </p:sp>
      <p:sp>
        <p:nvSpPr>
          <p:cNvPr id="5" name="Footer Placeholder 4">
            <a:extLst>
              <a:ext uri="{FF2B5EF4-FFF2-40B4-BE49-F238E27FC236}">
                <a16:creationId xmlns:a16="http://schemas.microsoft.com/office/drawing/2014/main" id="{0E8963BE-0B17-1AC9-50B4-3CB82C886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0BA167-43E3-80CE-BDC6-0F80413817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AFC8EA-AAAD-4202-96A7-61C641475089}" type="slidenum">
              <a:rPr lang="en-GB" smtClean="0"/>
              <a:t>‹#›</a:t>
            </a:fld>
            <a:endParaRPr lang="en-GB"/>
          </a:p>
        </p:txBody>
      </p:sp>
    </p:spTree>
    <p:extLst>
      <p:ext uri="{BB962C8B-B14F-4D97-AF65-F5344CB8AC3E}">
        <p14:creationId xmlns:p14="http://schemas.microsoft.com/office/powerpoint/2010/main" val="293406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emf"/><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hyperlink" Target="mailto:info@ecfregistry.e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13" Type="http://schemas.openxmlformats.org/officeDocument/2006/relationships/slide" Target="slide10.xml"/><Relationship Id="rId18" Type="http://schemas.openxmlformats.org/officeDocument/2006/relationships/slide" Target="slide15.xml"/><Relationship Id="rId26" Type="http://schemas.openxmlformats.org/officeDocument/2006/relationships/slide" Target="slide23.xml"/><Relationship Id="rId39" Type="http://schemas.openxmlformats.org/officeDocument/2006/relationships/slide" Target="slide41.xml"/><Relationship Id="rId21" Type="http://schemas.openxmlformats.org/officeDocument/2006/relationships/slide" Target="slide18.xml"/><Relationship Id="rId34" Type="http://schemas.openxmlformats.org/officeDocument/2006/relationships/slide" Target="slide32.xml"/><Relationship Id="rId42" Type="http://schemas.openxmlformats.org/officeDocument/2006/relationships/slide" Target="slide44.xml"/><Relationship Id="rId47" Type="http://schemas.openxmlformats.org/officeDocument/2006/relationships/slide" Target="slide49.xml"/><Relationship Id="rId50" Type="http://schemas.openxmlformats.org/officeDocument/2006/relationships/slide" Target="slide52.xml"/><Relationship Id="rId55" Type="http://schemas.openxmlformats.org/officeDocument/2006/relationships/slide" Target="slide60.xml"/><Relationship Id="rId63" Type="http://schemas.openxmlformats.org/officeDocument/2006/relationships/slide" Target="slide68.xml"/><Relationship Id="rId68" Type="http://schemas.openxmlformats.org/officeDocument/2006/relationships/slide" Target="slide73.xml"/><Relationship Id="rId76" Type="http://schemas.openxmlformats.org/officeDocument/2006/relationships/slide" Target="slide81.xml"/><Relationship Id="rId84" Type="http://schemas.openxmlformats.org/officeDocument/2006/relationships/slide" Target="slide89.xml"/><Relationship Id="rId7" Type="http://schemas.openxmlformats.org/officeDocument/2006/relationships/slide" Target="slide4.xml"/><Relationship Id="rId71" Type="http://schemas.openxmlformats.org/officeDocument/2006/relationships/slide" Target="slide76.xml"/><Relationship Id="rId2" Type="http://schemas.openxmlformats.org/officeDocument/2006/relationships/notesSlide" Target="../notesSlides/notesSlide2.xml"/><Relationship Id="rId16" Type="http://schemas.openxmlformats.org/officeDocument/2006/relationships/slide" Target="slide13.xml"/><Relationship Id="rId29" Type="http://schemas.openxmlformats.org/officeDocument/2006/relationships/slide" Target="slide26.xml"/><Relationship Id="rId11" Type="http://schemas.openxmlformats.org/officeDocument/2006/relationships/slide" Target="slide8.xml"/><Relationship Id="rId24" Type="http://schemas.openxmlformats.org/officeDocument/2006/relationships/slide" Target="slide21.xml"/><Relationship Id="rId32" Type="http://schemas.openxmlformats.org/officeDocument/2006/relationships/slide" Target="slide30.xml"/><Relationship Id="rId37" Type="http://schemas.openxmlformats.org/officeDocument/2006/relationships/slide" Target="slide39.xml"/><Relationship Id="rId40" Type="http://schemas.openxmlformats.org/officeDocument/2006/relationships/slide" Target="slide42.xml"/><Relationship Id="rId45" Type="http://schemas.openxmlformats.org/officeDocument/2006/relationships/slide" Target="slide47.xml"/><Relationship Id="rId53" Type="http://schemas.openxmlformats.org/officeDocument/2006/relationships/slide" Target="slide58.xml"/><Relationship Id="rId58" Type="http://schemas.openxmlformats.org/officeDocument/2006/relationships/slide" Target="slide63.xml"/><Relationship Id="rId66" Type="http://schemas.openxmlformats.org/officeDocument/2006/relationships/slide" Target="slide71.xml"/><Relationship Id="rId74" Type="http://schemas.openxmlformats.org/officeDocument/2006/relationships/slide" Target="slide79.xml"/><Relationship Id="rId79" Type="http://schemas.openxmlformats.org/officeDocument/2006/relationships/slide" Target="slide84.xml"/><Relationship Id="rId87" Type="http://schemas.openxmlformats.org/officeDocument/2006/relationships/slide" Target="slide92.xml"/><Relationship Id="rId5" Type="http://schemas.openxmlformats.org/officeDocument/2006/relationships/image" Target="../media/image5.png"/><Relationship Id="rId61" Type="http://schemas.openxmlformats.org/officeDocument/2006/relationships/slide" Target="slide66.xml"/><Relationship Id="rId82" Type="http://schemas.openxmlformats.org/officeDocument/2006/relationships/slide" Target="slide87.xml"/><Relationship Id="rId19" Type="http://schemas.openxmlformats.org/officeDocument/2006/relationships/slide" Target="slide16.xml"/><Relationship Id="rId4" Type="http://schemas.openxmlformats.org/officeDocument/2006/relationships/image" Target="../media/image4.emf"/><Relationship Id="rId9" Type="http://schemas.openxmlformats.org/officeDocument/2006/relationships/slide" Target="slide6.xml"/><Relationship Id="rId14" Type="http://schemas.openxmlformats.org/officeDocument/2006/relationships/slide" Target="slide11.xml"/><Relationship Id="rId22" Type="http://schemas.openxmlformats.org/officeDocument/2006/relationships/slide" Target="slide19.xml"/><Relationship Id="rId27" Type="http://schemas.openxmlformats.org/officeDocument/2006/relationships/slide" Target="slide24.xml"/><Relationship Id="rId30" Type="http://schemas.openxmlformats.org/officeDocument/2006/relationships/slide" Target="slide27.xml"/><Relationship Id="rId35" Type="http://schemas.openxmlformats.org/officeDocument/2006/relationships/slide" Target="slide33.xml"/><Relationship Id="rId43" Type="http://schemas.openxmlformats.org/officeDocument/2006/relationships/slide" Target="slide45.xml"/><Relationship Id="rId48" Type="http://schemas.openxmlformats.org/officeDocument/2006/relationships/slide" Target="slide50.xml"/><Relationship Id="rId56" Type="http://schemas.openxmlformats.org/officeDocument/2006/relationships/slide" Target="slide61.xml"/><Relationship Id="rId64" Type="http://schemas.openxmlformats.org/officeDocument/2006/relationships/slide" Target="slide69.xml"/><Relationship Id="rId69" Type="http://schemas.openxmlformats.org/officeDocument/2006/relationships/slide" Target="slide74.xml"/><Relationship Id="rId77" Type="http://schemas.openxmlformats.org/officeDocument/2006/relationships/slide" Target="slide82.xml"/><Relationship Id="rId8" Type="http://schemas.openxmlformats.org/officeDocument/2006/relationships/slide" Target="slide5.xml"/><Relationship Id="rId51" Type="http://schemas.openxmlformats.org/officeDocument/2006/relationships/slide" Target="slide53.xml"/><Relationship Id="rId72" Type="http://schemas.openxmlformats.org/officeDocument/2006/relationships/slide" Target="slide77.xml"/><Relationship Id="rId80" Type="http://schemas.openxmlformats.org/officeDocument/2006/relationships/slide" Target="slide85.xml"/><Relationship Id="rId85" Type="http://schemas.openxmlformats.org/officeDocument/2006/relationships/slide" Target="slide90.xml"/><Relationship Id="rId3" Type="http://schemas.openxmlformats.org/officeDocument/2006/relationships/image" Target="../media/image3.emf"/><Relationship Id="rId12" Type="http://schemas.openxmlformats.org/officeDocument/2006/relationships/slide" Target="slide9.xml"/><Relationship Id="rId17" Type="http://schemas.openxmlformats.org/officeDocument/2006/relationships/slide" Target="slide14.xml"/><Relationship Id="rId25" Type="http://schemas.openxmlformats.org/officeDocument/2006/relationships/slide" Target="slide22.xml"/><Relationship Id="rId33" Type="http://schemas.openxmlformats.org/officeDocument/2006/relationships/slide" Target="slide31.xml"/><Relationship Id="rId38" Type="http://schemas.openxmlformats.org/officeDocument/2006/relationships/slide" Target="slide40.xml"/><Relationship Id="rId46" Type="http://schemas.openxmlformats.org/officeDocument/2006/relationships/slide" Target="slide48.xml"/><Relationship Id="rId59" Type="http://schemas.openxmlformats.org/officeDocument/2006/relationships/slide" Target="slide64.xml"/><Relationship Id="rId67" Type="http://schemas.openxmlformats.org/officeDocument/2006/relationships/slide" Target="slide72.xml"/><Relationship Id="rId20" Type="http://schemas.openxmlformats.org/officeDocument/2006/relationships/slide" Target="slide17.xml"/><Relationship Id="rId41" Type="http://schemas.openxmlformats.org/officeDocument/2006/relationships/slide" Target="slide43.xml"/><Relationship Id="rId54" Type="http://schemas.openxmlformats.org/officeDocument/2006/relationships/slide" Target="slide59.xml"/><Relationship Id="rId62" Type="http://schemas.openxmlformats.org/officeDocument/2006/relationships/slide" Target="slide67.xml"/><Relationship Id="rId70" Type="http://schemas.openxmlformats.org/officeDocument/2006/relationships/slide" Target="slide75.xml"/><Relationship Id="rId75" Type="http://schemas.openxmlformats.org/officeDocument/2006/relationships/slide" Target="slide80.xml"/><Relationship Id="rId83" Type="http://schemas.openxmlformats.org/officeDocument/2006/relationships/slide" Target="slide88.xml"/><Relationship Id="rId88" Type="http://schemas.openxmlformats.org/officeDocument/2006/relationships/slide" Target="slide93.xml"/><Relationship Id="rId1" Type="http://schemas.openxmlformats.org/officeDocument/2006/relationships/slideLayout" Target="../slideLayouts/slideLayout1.xml"/><Relationship Id="rId6" Type="http://schemas.openxmlformats.org/officeDocument/2006/relationships/slide" Target="slide3.xml"/><Relationship Id="rId15" Type="http://schemas.openxmlformats.org/officeDocument/2006/relationships/slide" Target="slide12.xml"/><Relationship Id="rId23" Type="http://schemas.openxmlformats.org/officeDocument/2006/relationships/slide" Target="slide20.xml"/><Relationship Id="rId28" Type="http://schemas.openxmlformats.org/officeDocument/2006/relationships/slide" Target="slide25.xml"/><Relationship Id="rId36" Type="http://schemas.openxmlformats.org/officeDocument/2006/relationships/slide" Target="slide38.xml"/><Relationship Id="rId49" Type="http://schemas.openxmlformats.org/officeDocument/2006/relationships/slide" Target="slide51.xml"/><Relationship Id="rId57" Type="http://schemas.openxmlformats.org/officeDocument/2006/relationships/slide" Target="slide62.xml"/><Relationship Id="rId10" Type="http://schemas.openxmlformats.org/officeDocument/2006/relationships/slide" Target="slide7.xml"/><Relationship Id="rId31" Type="http://schemas.openxmlformats.org/officeDocument/2006/relationships/slide" Target="slide28.xml"/><Relationship Id="rId44" Type="http://schemas.openxmlformats.org/officeDocument/2006/relationships/slide" Target="slide46.xml"/><Relationship Id="rId52" Type="http://schemas.openxmlformats.org/officeDocument/2006/relationships/slide" Target="slide54.xml"/><Relationship Id="rId60" Type="http://schemas.openxmlformats.org/officeDocument/2006/relationships/slide" Target="slide65.xml"/><Relationship Id="rId65" Type="http://schemas.openxmlformats.org/officeDocument/2006/relationships/slide" Target="slide70.xml"/><Relationship Id="rId73" Type="http://schemas.openxmlformats.org/officeDocument/2006/relationships/slide" Target="slide78.xml"/><Relationship Id="rId78" Type="http://schemas.openxmlformats.org/officeDocument/2006/relationships/slide" Target="slide83.xml"/><Relationship Id="rId81" Type="http://schemas.openxmlformats.org/officeDocument/2006/relationships/slide" Target="slide86.xml"/><Relationship Id="rId86" Type="http://schemas.openxmlformats.org/officeDocument/2006/relationships/slide" Target="slide91.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emf"/></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6.tiff"/></Relationships>
</file>

<file path=ppt/slides/_rels/slide2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3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40.emf"/></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4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6.emf"/></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7.emf"/></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emf"/></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9.emf"/></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0.emf"/></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1.emf"/></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52.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5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56.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4.emf"/><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66.emf"/></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67.emf"/></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9.emf"/></Relationships>
</file>

<file path=ppt/slides/_rels/slide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70.emf"/></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72.emf"/></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74.emf"/></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75.emf"/></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6.emf"/></Relationships>
</file>

<file path=ppt/slides/_rels/slide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78.emf"/></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80.emf"/></Relationships>
</file>

<file path=ppt/slides/_rels/slide76.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79.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8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 45">
            <a:extLst>
              <a:ext uri="{FF2B5EF4-FFF2-40B4-BE49-F238E27FC236}">
                <a16:creationId xmlns:a16="http://schemas.microsoft.com/office/drawing/2014/main" id="{E52D9BE8-E6DB-AB45-5D1D-6120DA18D210}"/>
              </a:ext>
            </a:extLst>
          </p:cNvPr>
          <p:cNvPicPr>
            <a:picLocks noChangeAspect="1"/>
          </p:cNvPicPr>
          <p:nvPr/>
        </p:nvPicPr>
        <p:blipFill>
          <a:blip r:embed="rId3"/>
          <a:stretch>
            <a:fillRect/>
          </a:stretch>
        </p:blipFill>
        <p:spPr>
          <a:xfrm>
            <a:off x="-405491" y="744863"/>
            <a:ext cx="6037217" cy="5231401"/>
          </a:xfrm>
          <a:prstGeom prst="rect">
            <a:avLst/>
          </a:prstGeom>
        </p:spPr>
      </p:pic>
      <p:sp>
        <p:nvSpPr>
          <p:cNvPr id="14" name="Titre 1">
            <a:extLst>
              <a:ext uri="{FF2B5EF4-FFF2-40B4-BE49-F238E27FC236}">
                <a16:creationId xmlns:a16="http://schemas.microsoft.com/office/drawing/2014/main" id="{10B00B31-E615-168E-7578-052B6FA60DF3}"/>
              </a:ext>
            </a:extLst>
          </p:cNvPr>
          <p:cNvSpPr txBox="1">
            <a:spLocks/>
          </p:cNvSpPr>
          <p:nvPr/>
        </p:nvSpPr>
        <p:spPr>
          <a:xfrm>
            <a:off x="1412464" y="-182014"/>
            <a:ext cx="9401908" cy="867052"/>
          </a:xfrm>
          <a:prstGeom prst="rect">
            <a:avLst/>
          </a:prstGeom>
        </p:spPr>
        <p:txBody>
          <a:bodyPr vert="horz" lIns="0" tIns="0" rIns="0" bIns="0"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600" b="1" dirty="0">
              <a:solidFill>
                <a:srgbClr val="58C1D3"/>
              </a:solidFill>
              <a:latin typeface="Arial" panose="020B0604020202020204" pitchFamily="34" charset="0"/>
              <a:cs typeface="Arial" panose="020B0604020202020204" pitchFamily="34" charset="0"/>
            </a:endParaRPr>
          </a:p>
        </p:txBody>
      </p:sp>
      <p:sp>
        <p:nvSpPr>
          <p:cNvPr id="15" name="Titre 1">
            <a:extLst>
              <a:ext uri="{FF2B5EF4-FFF2-40B4-BE49-F238E27FC236}">
                <a16:creationId xmlns:a16="http://schemas.microsoft.com/office/drawing/2014/main" id="{FFD1F45F-10A5-09EF-1CAD-3B215E00B6EC}"/>
              </a:ext>
            </a:extLst>
          </p:cNvPr>
          <p:cNvSpPr txBox="1">
            <a:spLocks/>
          </p:cNvSpPr>
          <p:nvPr/>
        </p:nvSpPr>
        <p:spPr>
          <a:xfrm>
            <a:off x="850606" y="1177753"/>
            <a:ext cx="3583172" cy="4489400"/>
          </a:xfrm>
          <a:prstGeom prst="rect">
            <a:avLst/>
          </a:prstGeom>
        </p:spPr>
        <p:txBody>
          <a:bodyPr vert="horz" lIns="0" tIns="45720" rIns="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IE" sz="3600" b="1" spc="-150" dirty="0">
                <a:solidFill>
                  <a:schemeClr val="bg1"/>
                </a:solidFill>
                <a:latin typeface="Arial" panose="020B0604020202020204" pitchFamily="34" charset="0"/>
                <a:ea typeface="+mn-ea"/>
                <a:cs typeface="Arial" panose="020B0604020202020204" pitchFamily="34" charset="0"/>
              </a:rPr>
              <a:t>ECFSPR 2022 ANNUAL DATA REPORT</a:t>
            </a:r>
            <a:endParaRPr lang="fr-FR" sz="3600" b="1" dirty="0">
              <a:solidFill>
                <a:schemeClr val="bg1"/>
              </a:solidFill>
              <a:latin typeface="Arial" panose="020B0604020202020204" pitchFamily="34" charset="0"/>
              <a:cs typeface="Arial" panose="020B0604020202020204" pitchFamily="34" charset="0"/>
            </a:endParaRPr>
          </a:p>
        </p:txBody>
      </p:sp>
      <p:sp>
        <p:nvSpPr>
          <p:cNvPr id="20" name="Sous-titre 2">
            <a:extLst>
              <a:ext uri="{FF2B5EF4-FFF2-40B4-BE49-F238E27FC236}">
                <a16:creationId xmlns:a16="http://schemas.microsoft.com/office/drawing/2014/main" id="{E3C88881-E995-70B8-3E01-5114411B1381}"/>
              </a:ext>
            </a:extLst>
          </p:cNvPr>
          <p:cNvSpPr txBox="1">
            <a:spLocks/>
          </p:cNvSpPr>
          <p:nvPr/>
        </p:nvSpPr>
        <p:spPr>
          <a:xfrm>
            <a:off x="6214922" y="2241755"/>
            <a:ext cx="4787375" cy="3887549"/>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fr-FR" sz="1400" dirty="0">
                <a:solidFill>
                  <a:schemeClr val="tx1">
                    <a:lumMod val="65000"/>
                    <a:lumOff val="35000"/>
                  </a:schemeClr>
                </a:solidFill>
                <a:latin typeface="Arial" panose="020B0604020202020204" pitchFamily="34" charset="0"/>
                <a:cs typeface="Arial" panose="020B0604020202020204" pitchFamily="34" charset="0"/>
              </a:rPr>
              <a:t>Citation:</a:t>
            </a: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r>
              <a:rPr lang="en-GB" sz="1400" b="1" dirty="0">
                <a:solidFill>
                  <a:schemeClr val="tx1">
                    <a:lumMod val="65000"/>
                    <a:lumOff val="35000"/>
                  </a:schemeClr>
                </a:solidFill>
                <a:latin typeface="Arial" panose="020B0604020202020204" pitchFamily="34" charset="0"/>
                <a:cs typeface="Arial" panose="020B0604020202020204" pitchFamily="34" charset="0"/>
              </a:rPr>
              <a:t>ECFSPR Annual Report 2022, Zolin A, </a:t>
            </a:r>
            <a:r>
              <a:rPr lang="en-GB" sz="1400" b="1" dirty="0" err="1">
                <a:solidFill>
                  <a:schemeClr val="tx1">
                    <a:lumMod val="65000"/>
                    <a:lumOff val="35000"/>
                  </a:schemeClr>
                </a:solidFill>
                <a:latin typeface="Arial" panose="020B0604020202020204" pitchFamily="34" charset="0"/>
                <a:cs typeface="Arial" panose="020B0604020202020204" pitchFamily="34" charset="0"/>
              </a:rPr>
              <a:t>Adamoli</a:t>
            </a:r>
            <a:r>
              <a:rPr lang="en-GB" sz="1400" b="1" dirty="0">
                <a:solidFill>
                  <a:schemeClr val="tx1">
                    <a:lumMod val="65000"/>
                    <a:lumOff val="35000"/>
                  </a:schemeClr>
                </a:solidFill>
                <a:latin typeface="Arial" panose="020B0604020202020204" pitchFamily="34" charset="0"/>
                <a:cs typeface="Arial" panose="020B0604020202020204" pitchFamily="34" charset="0"/>
              </a:rPr>
              <a:t> A, Bakkeheim E, van Rens J et al, 2024 </a:t>
            </a: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r>
              <a:rPr lang="en-GB" sz="1300" dirty="0">
                <a:solidFill>
                  <a:schemeClr val="tx1">
                    <a:lumMod val="65000"/>
                    <a:lumOff val="35000"/>
                  </a:schemeClr>
                </a:solidFill>
                <a:latin typeface="Arial" panose="020B0604020202020204" pitchFamily="34" charset="0"/>
                <a:cs typeface="Arial" panose="020B0604020202020204" pitchFamily="34" charset="0"/>
              </a:rPr>
              <a:t>If you use the graph(s) to include in your presentation:</a:t>
            </a:r>
          </a:p>
          <a:p>
            <a:pPr algn="l">
              <a:lnSpc>
                <a:spcPct val="100000"/>
              </a:lnSpc>
              <a:spcBef>
                <a:spcPts val="0"/>
              </a:spcBef>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lnSpc>
                <a:spcPct val="100000"/>
              </a:lnSpc>
              <a:spcBef>
                <a:spcPts val="0"/>
              </a:spcBef>
              <a:buFont typeface="Wingdings" panose="05000000000000000000" pitchFamily="2" charset="2"/>
              <a:buChar char="§"/>
            </a:pPr>
            <a:r>
              <a:rPr lang="en-GB" sz="1300" dirty="0">
                <a:solidFill>
                  <a:schemeClr val="tx1">
                    <a:lumMod val="65000"/>
                    <a:lumOff val="35000"/>
                  </a:schemeClr>
                </a:solidFill>
                <a:latin typeface="Arial" panose="020B0604020202020204" pitchFamily="34" charset="0"/>
                <a:cs typeface="Arial" panose="020B0604020202020204" pitchFamily="34" charset="0"/>
              </a:rPr>
              <a:t>Include the citation as above.</a:t>
            </a:r>
          </a:p>
          <a:p>
            <a:pPr marL="285750" indent="-285750" algn="l">
              <a:lnSpc>
                <a:spcPct val="100000"/>
              </a:lnSpc>
              <a:spcBef>
                <a:spcPts val="0"/>
              </a:spcBef>
              <a:buFont typeface="Wingdings" panose="05000000000000000000" pitchFamily="2" charset="2"/>
              <a:buChar char="§"/>
            </a:pPr>
            <a:r>
              <a:rPr lang="en-GB" sz="1300" dirty="0">
                <a:solidFill>
                  <a:schemeClr val="tx1">
                    <a:lumMod val="65000"/>
                    <a:lumOff val="35000"/>
                  </a:schemeClr>
                </a:solidFill>
                <a:latin typeface="Arial" panose="020B0604020202020204" pitchFamily="34" charset="0"/>
                <a:cs typeface="Arial" panose="020B0604020202020204" pitchFamily="34" charset="0"/>
              </a:rPr>
              <a:t>Consider the note(s) below the graph to understand the graph.</a:t>
            </a:r>
          </a:p>
          <a:p>
            <a:pPr marL="285750" indent="-285750" algn="l">
              <a:lnSpc>
                <a:spcPct val="100000"/>
              </a:lnSpc>
              <a:spcBef>
                <a:spcPts val="0"/>
              </a:spcBef>
              <a:buFont typeface="Wingdings" panose="05000000000000000000" pitchFamily="2" charset="2"/>
              <a:buChar char="§"/>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r>
              <a:rPr lang="en-GB" sz="1300" dirty="0">
                <a:solidFill>
                  <a:schemeClr val="tx1">
                    <a:lumMod val="65000"/>
                    <a:lumOff val="35000"/>
                  </a:schemeClr>
                </a:solidFill>
                <a:latin typeface="Arial" panose="020B0604020202020204" pitchFamily="34" charset="0"/>
                <a:cs typeface="Arial" panose="020B0604020202020204" pitchFamily="34" charset="0"/>
              </a:rPr>
              <a:t>For information contact </a:t>
            </a:r>
            <a:r>
              <a:rPr lang="es-ES" sz="1100" b="0" i="0" dirty="0">
                <a:solidFill>
                  <a:srgbClr val="222222"/>
                </a:solidFill>
                <a:effectLst/>
                <a:latin typeface="Roboto" panose="02000000000000000000" pitchFamily="2" charset="0"/>
              </a:rPr>
              <a:t> </a:t>
            </a:r>
            <a:r>
              <a:rPr lang="es-ES" sz="1100" b="0" i="0" u="none" strike="noStrike" dirty="0">
                <a:solidFill>
                  <a:srgbClr val="328DF7"/>
                </a:solidFill>
                <a:effectLst/>
                <a:latin typeface="Roboto" panose="02000000000000000000" pitchFamily="2" charset="0"/>
                <a:hlinkClick r:id="rId4"/>
              </a:rPr>
              <a:t>info@ecfregistry.eu</a:t>
            </a: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en-GB"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400" b="1"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300" dirty="0">
              <a:solidFill>
                <a:schemeClr val="tx1">
                  <a:lumMod val="65000"/>
                  <a:lumOff val="35000"/>
                </a:schemeClr>
              </a:solidFill>
              <a:latin typeface="Arial" panose="020B0604020202020204" pitchFamily="34" charset="0"/>
              <a:cs typeface="Arial" panose="020B0604020202020204" pitchFamily="34" charset="0"/>
            </a:endParaRPr>
          </a:p>
          <a:p>
            <a:pPr algn="l">
              <a:lnSpc>
                <a:spcPct val="100000"/>
              </a:lnSpc>
              <a:spcBef>
                <a:spcPts val="0"/>
              </a:spcBef>
            </a:pPr>
            <a:endParaRPr lang="fr-FR" sz="1300"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itre 1">
            <a:extLst>
              <a:ext uri="{FF2B5EF4-FFF2-40B4-BE49-F238E27FC236}">
                <a16:creationId xmlns:a16="http://schemas.microsoft.com/office/drawing/2014/main" id="{312AA5E8-9FC6-0047-99D5-C86817991D44}"/>
              </a:ext>
            </a:extLst>
          </p:cNvPr>
          <p:cNvSpPr txBox="1">
            <a:spLocks/>
          </p:cNvSpPr>
          <p:nvPr/>
        </p:nvSpPr>
        <p:spPr>
          <a:xfrm>
            <a:off x="6219595" y="1203258"/>
            <a:ext cx="5511757" cy="441897"/>
          </a:xfrm>
          <a:prstGeom prst="rect">
            <a:avLst/>
          </a:prstGeom>
        </p:spPr>
        <p:txBody>
          <a:bodyPr vert="horz" lIns="0" tIns="45720" rIns="0" bIns="4572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E" sz="3200" b="1" spc="-150" dirty="0">
                <a:solidFill>
                  <a:srgbClr val="55C2D2"/>
                </a:solidFill>
                <a:latin typeface="Arial" panose="020B0604020202020204" pitchFamily="34" charset="0"/>
                <a:ea typeface="+mn-ea"/>
                <a:cs typeface="Arial" panose="020B0604020202020204" pitchFamily="34" charset="0"/>
              </a:rPr>
              <a:t>SLIDE DECK</a:t>
            </a:r>
            <a:br>
              <a:rPr lang="en-US" sz="3200" b="1" spc="-150" dirty="0">
                <a:solidFill>
                  <a:srgbClr val="58C1D3"/>
                </a:solidFill>
                <a:latin typeface="Arial" panose="020B0604020202020204" pitchFamily="34" charset="0"/>
                <a:ea typeface="+mn-ea"/>
                <a:cs typeface="Arial" panose="020B0604020202020204" pitchFamily="34" charset="0"/>
              </a:rPr>
            </a:br>
            <a:endParaRPr lang="fr-FR" sz="3200" b="1" dirty="0">
              <a:solidFill>
                <a:srgbClr val="58C1D3"/>
              </a:solidFill>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DDE06404-FBEF-4A23-CF53-8C36D2553032}"/>
              </a:ext>
            </a:extLst>
          </p:cNvPr>
          <p:cNvPicPr>
            <a:picLocks noChangeAspect="1"/>
          </p:cNvPicPr>
          <p:nvPr/>
        </p:nvPicPr>
        <p:blipFill>
          <a:blip r:embed="rId5"/>
          <a:stretch>
            <a:fillRect/>
          </a:stretch>
        </p:blipFill>
        <p:spPr>
          <a:xfrm>
            <a:off x="1271450" y="855623"/>
            <a:ext cx="10920549" cy="132715"/>
          </a:xfrm>
          <a:prstGeom prst="rect">
            <a:avLst/>
          </a:prstGeom>
        </p:spPr>
      </p:pic>
      <p:pic>
        <p:nvPicPr>
          <p:cNvPr id="41" name="Image 40">
            <a:extLst>
              <a:ext uri="{FF2B5EF4-FFF2-40B4-BE49-F238E27FC236}">
                <a16:creationId xmlns:a16="http://schemas.microsoft.com/office/drawing/2014/main" id="{BACC2E4F-8C04-E156-9C70-8E2F7847EB36}"/>
              </a:ext>
            </a:extLst>
          </p:cNvPr>
          <p:cNvPicPr>
            <a:picLocks noChangeAspect="1"/>
          </p:cNvPicPr>
          <p:nvPr/>
        </p:nvPicPr>
        <p:blipFill>
          <a:blip r:embed="rId6"/>
          <a:stretch>
            <a:fillRect/>
          </a:stretch>
        </p:blipFill>
        <p:spPr>
          <a:xfrm>
            <a:off x="10929084" y="6041570"/>
            <a:ext cx="1262915" cy="816430"/>
          </a:xfrm>
          <a:prstGeom prst="rect">
            <a:avLst/>
          </a:prstGeom>
        </p:spPr>
      </p:pic>
      <p:sp>
        <p:nvSpPr>
          <p:cNvPr id="42" name="Sous-titre 2">
            <a:extLst>
              <a:ext uri="{FF2B5EF4-FFF2-40B4-BE49-F238E27FC236}">
                <a16:creationId xmlns:a16="http://schemas.microsoft.com/office/drawing/2014/main" id="{06082AE0-2EFA-41F0-4F0B-689D3EAC1221}"/>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a:solidFill>
                  <a:schemeClr val="tx1">
                    <a:lumMod val="65000"/>
                    <a:lumOff val="35000"/>
                  </a:schemeClr>
                </a:solidFill>
                <a:latin typeface="Arial" panose="020B0604020202020204" pitchFamily="34" charset="0"/>
                <a:cs typeface="Arial" panose="020B0604020202020204" pitchFamily="34" charset="0"/>
              </a:rPr>
              <a:t> </a:t>
            </a: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ecfspr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4" name="Image 43">
            <a:extLst>
              <a:ext uri="{FF2B5EF4-FFF2-40B4-BE49-F238E27FC236}">
                <a16:creationId xmlns:a16="http://schemas.microsoft.com/office/drawing/2014/main" id="{886434DE-C68F-B0BF-1339-97CCEA5E596C}"/>
              </a:ext>
            </a:extLst>
          </p:cNvPr>
          <p:cNvPicPr>
            <a:picLocks noChangeAspect="1"/>
          </p:cNvPicPr>
          <p:nvPr/>
        </p:nvPicPr>
        <p:blipFill>
          <a:blip r:embed="rId7"/>
          <a:stretch>
            <a:fillRect/>
          </a:stretch>
        </p:blipFill>
        <p:spPr>
          <a:xfrm>
            <a:off x="-25310" y="-1606"/>
            <a:ext cx="1229540" cy="641793"/>
          </a:xfrm>
          <a:prstGeom prst="rect">
            <a:avLst/>
          </a:prstGeom>
        </p:spPr>
      </p:pic>
      <p:pic>
        <p:nvPicPr>
          <p:cNvPr id="45" name="Image 44">
            <a:extLst>
              <a:ext uri="{FF2B5EF4-FFF2-40B4-BE49-F238E27FC236}">
                <a16:creationId xmlns:a16="http://schemas.microsoft.com/office/drawing/2014/main" id="{F06B73BF-E5F6-F8CD-E365-19FB432297E4}"/>
              </a:ext>
            </a:extLst>
          </p:cNvPr>
          <p:cNvPicPr>
            <a:picLocks noChangeAspect="1"/>
          </p:cNvPicPr>
          <p:nvPr/>
        </p:nvPicPr>
        <p:blipFill>
          <a:blip r:embed="rId8"/>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1311872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377745" y="586242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recent years the proportion of adults with CF in Europe has risen significantly; as of 2022, adults made up more than &gt;50% of the total.</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7</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20004" y="995580"/>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Number of people with CF and percentage of adults and children from 2008 to 2022. </a:t>
            </a:r>
          </a:p>
        </p:txBody>
      </p:sp>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34">
            <a:extLst>
              <a:ext uri="{FF2B5EF4-FFF2-40B4-BE49-F238E27FC236}">
                <a16:creationId xmlns:a16="http://schemas.microsoft.com/office/drawing/2014/main" id="{2F20D441-818A-42BC-C695-1999123C6E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55944" y="1248464"/>
            <a:ext cx="6080111" cy="4613956"/>
          </a:xfrm>
          <a:prstGeom prst="rect">
            <a:avLst/>
          </a:prstGeom>
          <a:noFill/>
          <a:ln>
            <a:noFill/>
          </a:ln>
        </p:spPr>
      </p:pic>
    </p:spTree>
    <p:extLst>
      <p:ext uri="{BB962C8B-B14F-4D97-AF65-F5344CB8AC3E}">
        <p14:creationId xmlns:p14="http://schemas.microsoft.com/office/powerpoint/2010/main" val="400210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49106"/>
            <a:ext cx="4728856" cy="291428"/>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1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1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1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80" y="55460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mean age of the CF population is not homogenous in Europe and depends on the country or region of residence.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81" y="26318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1.8</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2" y="997699"/>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Age at follow-up: box plot, by country and overall. People with CF alive on 31/12/2022.</a:t>
            </a:r>
          </a:p>
        </p:txBody>
      </p:sp>
      <p:pic>
        <p:nvPicPr>
          <p:cNvPr id="2" name="Picture 1" descr="A blue hexagon with white and black triangles&#10;&#10;Description automatically generated">
            <a:extLst>
              <a:ext uri="{FF2B5EF4-FFF2-40B4-BE49-F238E27FC236}">
                <a16:creationId xmlns:a16="http://schemas.microsoft.com/office/drawing/2014/main" id="{BDCAF514-0948-AF6B-E93C-1243946F8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magine 45">
            <a:extLst>
              <a:ext uri="{FF2B5EF4-FFF2-40B4-BE49-F238E27FC236}">
                <a16:creationId xmlns:a16="http://schemas.microsoft.com/office/drawing/2014/main" id="{8367E178-020F-A19A-3B1B-900AF5C36E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6599" y="1238040"/>
            <a:ext cx="5136856" cy="5211066"/>
          </a:xfrm>
          <a:prstGeom prst="rect">
            <a:avLst/>
          </a:prstGeom>
          <a:noFill/>
          <a:ln>
            <a:noFill/>
          </a:ln>
        </p:spPr>
      </p:pic>
    </p:spTree>
    <p:extLst>
      <p:ext uri="{BB962C8B-B14F-4D97-AF65-F5344CB8AC3E}">
        <p14:creationId xmlns:p14="http://schemas.microsoft.com/office/powerpoint/2010/main" val="2976433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591153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Sex distribution is comparatively homogenous throughout Europe except for a few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1.9</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Sex distribution, by country and overall. People with CF alive on 31/12/2022.</a:t>
            </a:r>
          </a:p>
        </p:txBody>
      </p:sp>
      <p:pic>
        <p:nvPicPr>
          <p:cNvPr id="5" name="Picture 4" descr="A blue hexagon with white and black triangles&#10;&#10;Description automatically generated">
            <a:extLst>
              <a:ext uri="{FF2B5EF4-FFF2-40B4-BE49-F238E27FC236}">
                <a16:creationId xmlns:a16="http://schemas.microsoft.com/office/drawing/2014/main" id="{E94B332D-3ED4-76E7-931F-35EACCC65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46">
            <a:extLst>
              <a:ext uri="{FF2B5EF4-FFF2-40B4-BE49-F238E27FC236}">
                <a16:creationId xmlns:a16="http://schemas.microsoft.com/office/drawing/2014/main" id="{9CCEB284-E59C-8C27-C4EC-D362E128FAE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9501" y="1364637"/>
            <a:ext cx="7892997" cy="4349280"/>
          </a:xfrm>
          <a:prstGeom prst="rect">
            <a:avLst/>
          </a:prstGeom>
          <a:noFill/>
          <a:ln>
            <a:noFill/>
          </a:ln>
        </p:spPr>
      </p:pic>
    </p:spTree>
    <p:extLst>
      <p:ext uri="{BB962C8B-B14F-4D97-AF65-F5344CB8AC3E}">
        <p14:creationId xmlns:p14="http://schemas.microsoft.com/office/powerpoint/2010/main" val="81017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671003"/>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2</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DIAGNOSIS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2590111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4910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80" y="55460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Age at diagnosis in children and adolescents depends on various factors, including the existence or not of a newborn screening programme in the country.</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81" y="26318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.1</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2" y="997699"/>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Age at diagnosis (in years): boxplot, by country and overall. All children and adolescents (&lt;18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yrs</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seen in 2022.</a:t>
            </a:r>
          </a:p>
        </p:txBody>
      </p:sp>
      <p:sp>
        <p:nvSpPr>
          <p:cNvPr id="11" name="TextBox 10">
            <a:extLst>
              <a:ext uri="{FF2B5EF4-FFF2-40B4-BE49-F238E27FC236}">
                <a16:creationId xmlns:a16="http://schemas.microsoft.com/office/drawing/2014/main" id="{505ECA10-70C8-B5CF-8F61-7DA0BE62D1A0}"/>
              </a:ext>
            </a:extLst>
          </p:cNvPr>
          <p:cNvSpPr txBox="1"/>
          <p:nvPr/>
        </p:nvSpPr>
        <p:spPr>
          <a:xfrm>
            <a:off x="3015080" y="6021404"/>
            <a:ext cx="7770114" cy="246221"/>
          </a:xfrm>
          <a:prstGeom prst="rect">
            <a:avLst/>
          </a:prstGeom>
          <a:noFill/>
        </p:spPr>
        <p:txBody>
          <a:bodyPr wrap="square">
            <a:spAutoFit/>
          </a:bodyPr>
          <a:lstStyle/>
          <a:p>
            <a:r>
              <a:rPr lang="en-GB" sz="1000" dirty="0">
                <a:solidFill>
                  <a:srgbClr val="55C2D2"/>
                </a:solidFill>
                <a:latin typeface="+mj-lt"/>
              </a:rPr>
              <a:t>Note: </a:t>
            </a:r>
            <a:r>
              <a:rPr lang="en-GB" sz="1000" dirty="0">
                <a:solidFill>
                  <a:srgbClr val="55C2D2"/>
                </a:solidFill>
                <a:effectLst/>
                <a:latin typeface="+mj-lt"/>
                <a:ea typeface="Calibri" panose="020F0502020204030204" pitchFamily="34" charset="0"/>
                <a:cs typeface="Calibri Light" panose="020F0302020204030204" pitchFamily="34" charset="0"/>
              </a:rPr>
              <a:t>For Cyprus, Greece, Lithuania and the Slovak Republic the information on age at diagnosis is missing for more than 10% of the children.</a:t>
            </a:r>
          </a:p>
        </p:txBody>
      </p:sp>
      <p:pic>
        <p:nvPicPr>
          <p:cNvPr id="5" name="Picture 4" descr="A blue hexagon with white and black triangles&#10;&#10;Description automatically generated">
            <a:extLst>
              <a:ext uri="{FF2B5EF4-FFF2-40B4-BE49-F238E27FC236}">
                <a16:creationId xmlns:a16="http://schemas.microsoft.com/office/drawing/2014/main" id="{B48FEED5-3141-1FE0-B2E5-7F7AF6C669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55">
            <a:extLst>
              <a:ext uri="{FF2B5EF4-FFF2-40B4-BE49-F238E27FC236}">
                <a16:creationId xmlns:a16="http://schemas.microsoft.com/office/drawing/2014/main" id="{DFF49E46-57C0-0D01-E762-A846E514920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1080" y="1272782"/>
            <a:ext cx="4269840" cy="4735149"/>
          </a:xfrm>
          <a:prstGeom prst="rect">
            <a:avLst/>
          </a:prstGeom>
          <a:noFill/>
          <a:ln>
            <a:noFill/>
          </a:ln>
        </p:spPr>
      </p:pic>
    </p:spTree>
    <p:extLst>
      <p:ext uri="{BB962C8B-B14F-4D97-AF65-F5344CB8AC3E}">
        <p14:creationId xmlns:p14="http://schemas.microsoft.com/office/powerpoint/2010/main" val="24401307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39849"/>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9" y="408304"/>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For adults, the age at diagnosis reflects national differences in the diagnostic approach over the last decades.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80" y="11687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.2</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1" y="85139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Age at diagnosis (in years): boxplot, by country and overall. All adults (≥ 18 years) seen in 2022 .</a:t>
            </a:r>
          </a:p>
        </p:txBody>
      </p:sp>
      <p:sp>
        <p:nvSpPr>
          <p:cNvPr id="11" name="TextBox 10">
            <a:extLst>
              <a:ext uri="{FF2B5EF4-FFF2-40B4-BE49-F238E27FC236}">
                <a16:creationId xmlns:a16="http://schemas.microsoft.com/office/drawing/2014/main" id="{505ECA10-70C8-B5CF-8F61-7DA0BE62D1A0}"/>
              </a:ext>
            </a:extLst>
          </p:cNvPr>
          <p:cNvSpPr txBox="1"/>
          <p:nvPr/>
        </p:nvSpPr>
        <p:spPr>
          <a:xfrm>
            <a:off x="3015079" y="6006605"/>
            <a:ext cx="7770114" cy="369332"/>
          </a:xfrm>
          <a:prstGeom prst="rect">
            <a:avLst/>
          </a:prstGeom>
          <a:noFill/>
        </p:spPr>
        <p:txBody>
          <a:bodyPr wrap="square">
            <a:spAutoFit/>
          </a:bodyPr>
          <a:lstStyle/>
          <a:p>
            <a:r>
              <a:rPr lang="en-GB" sz="900" dirty="0">
                <a:solidFill>
                  <a:srgbClr val="55C2D2"/>
                </a:solidFill>
                <a:latin typeface="+mj-lt"/>
              </a:rPr>
              <a:t>Note: </a:t>
            </a:r>
            <a:r>
              <a:rPr lang="en-GB" sz="900" dirty="0">
                <a:solidFill>
                  <a:srgbClr val="55C2D2"/>
                </a:solidFill>
                <a:effectLst/>
                <a:latin typeface="+mj-lt"/>
                <a:ea typeface="Calibri" panose="020F0502020204030204" pitchFamily="34" charset="0"/>
                <a:cs typeface="Calibri Light" panose="020F0302020204030204" pitchFamily="34" charset="0"/>
              </a:rPr>
              <a:t>Albania, Armenia and Georgia have &lt;5 adults seen in 2022 and are excluded from the table, but the people are included in the total number.</a:t>
            </a:r>
          </a:p>
          <a:p>
            <a:r>
              <a:rPr lang="en-GB" sz="900" dirty="0">
                <a:solidFill>
                  <a:srgbClr val="55C2D2"/>
                </a:solidFill>
                <a:effectLst/>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2" name="Picture 1" descr="A blue hexagon with white and black triangles&#10;&#10;Description automatically generated">
            <a:extLst>
              <a:ext uri="{FF2B5EF4-FFF2-40B4-BE49-F238E27FC236}">
                <a16:creationId xmlns:a16="http://schemas.microsoft.com/office/drawing/2014/main" id="{118A7DE4-0B49-7876-2DEC-8AFDEE1799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2095500" cy="2095500"/>
          </a:xfrm>
          <a:prstGeom prst="rect">
            <a:avLst/>
          </a:prstGeom>
        </p:spPr>
      </p:pic>
      <p:pic>
        <p:nvPicPr>
          <p:cNvPr id="8" name="Immagine 56">
            <a:extLst>
              <a:ext uri="{FF2B5EF4-FFF2-40B4-BE49-F238E27FC236}">
                <a16:creationId xmlns:a16="http://schemas.microsoft.com/office/drawing/2014/main" id="{A997CD96-F9BA-23E8-3CB3-47F779B108C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3026" y="1123905"/>
            <a:ext cx="4365947" cy="4871800"/>
          </a:xfrm>
          <a:prstGeom prst="rect">
            <a:avLst/>
          </a:prstGeom>
          <a:noFill/>
          <a:ln>
            <a:noFill/>
          </a:ln>
        </p:spPr>
      </p:pic>
    </p:spTree>
    <p:extLst>
      <p:ext uri="{BB962C8B-B14F-4D97-AF65-F5344CB8AC3E}">
        <p14:creationId xmlns:p14="http://schemas.microsoft.com/office/powerpoint/2010/main" val="397096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0" y="6511347"/>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9" y="492367"/>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With the implementation of newborn screening programmes, age at diagnosis has shifted to the first 3 months of life in many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80" y="200939"/>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.3</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1" y="935458"/>
            <a:ext cx="7523226"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children with CF diagnosed at younger than 3 months, between 3 months and 18 years, and older than 18 years, by country and overall. All children and adolescents with CF seen in 2021.</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999969" y="6242522"/>
            <a:ext cx="7770114" cy="246221"/>
          </a:xfrm>
          <a:prstGeom prst="rect">
            <a:avLst/>
          </a:prstGeom>
          <a:noFill/>
        </p:spPr>
        <p:txBody>
          <a:bodyPr wrap="square">
            <a:spAutoFit/>
          </a:bodyPr>
          <a:lstStyle/>
          <a:p>
            <a:r>
              <a:rPr lang="en-GB" sz="1000" dirty="0">
                <a:solidFill>
                  <a:srgbClr val="55C2D2"/>
                </a:solidFill>
                <a:latin typeface="+mj-lt"/>
              </a:rPr>
              <a:t>Note: For Cyprus, Greece, Lithuania and the Slovak Republic the information on age at diagnosis is missing for more than 10% of the children.</a:t>
            </a:r>
            <a:r>
              <a:rPr lang="en-GB" sz="1000" dirty="0">
                <a:solidFill>
                  <a:srgbClr val="55C2D2"/>
                </a:solidFill>
                <a:effectLst/>
                <a:latin typeface="+mj-lt"/>
                <a:ea typeface="Calibri" panose="020F0502020204030204" pitchFamily="34" charset="0"/>
                <a:cs typeface="Calibri Light" panose="020F0302020204030204" pitchFamily="34" charset="0"/>
              </a:rPr>
              <a:t>.</a:t>
            </a:r>
          </a:p>
        </p:txBody>
      </p:sp>
      <p:pic>
        <p:nvPicPr>
          <p:cNvPr id="2" name="Picture 1" descr="A blue hexagon with white and black triangles&#10;&#10;Description automatically generated">
            <a:extLst>
              <a:ext uri="{FF2B5EF4-FFF2-40B4-BE49-F238E27FC236}">
                <a16:creationId xmlns:a16="http://schemas.microsoft.com/office/drawing/2014/main" id="{6016071D-3540-7F0E-9F65-34C90944E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magine 1126811957">
            <a:extLst>
              <a:ext uri="{FF2B5EF4-FFF2-40B4-BE49-F238E27FC236}">
                <a16:creationId xmlns:a16="http://schemas.microsoft.com/office/drawing/2014/main" id="{46D92195-3B73-8AE4-4F41-AB1C6711FA8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2712" y="1284325"/>
            <a:ext cx="4346572" cy="4689459"/>
          </a:xfrm>
          <a:prstGeom prst="rect">
            <a:avLst/>
          </a:prstGeom>
          <a:noFill/>
          <a:ln>
            <a:noFill/>
          </a:ln>
        </p:spPr>
      </p:pic>
    </p:spTree>
    <p:extLst>
      <p:ext uri="{BB962C8B-B14F-4D97-AF65-F5344CB8AC3E}">
        <p14:creationId xmlns:p14="http://schemas.microsoft.com/office/powerpoint/2010/main" val="94496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1593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Age at diagnosis has shifted to the first 3 months of life in many countries, due to early recognition of symptoms or longer running neonatal screening programmes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.4</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0" y="882831"/>
            <a:ext cx="7523226"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adults with CF diagnosed at younger than 3 months, between 3 months and 18 years, and older than 18 years, by country and overall. All adults with CF seen in 2022.</a:t>
            </a:r>
          </a:p>
        </p:txBody>
      </p:sp>
      <p:sp>
        <p:nvSpPr>
          <p:cNvPr id="2" name="TextBox 1">
            <a:extLst>
              <a:ext uri="{FF2B5EF4-FFF2-40B4-BE49-F238E27FC236}">
                <a16:creationId xmlns:a16="http://schemas.microsoft.com/office/drawing/2014/main" id="{62A89D6A-31DD-6320-FB7C-A36FD41D7372}"/>
              </a:ext>
            </a:extLst>
          </p:cNvPr>
          <p:cNvSpPr txBox="1"/>
          <p:nvPr/>
        </p:nvSpPr>
        <p:spPr>
          <a:xfrm>
            <a:off x="2999968" y="6048928"/>
            <a:ext cx="7770114" cy="369332"/>
          </a:xfrm>
          <a:prstGeom prst="rect">
            <a:avLst/>
          </a:prstGeom>
          <a:noFill/>
        </p:spPr>
        <p:txBody>
          <a:bodyPr wrap="square">
            <a:spAutoFit/>
          </a:bodyPr>
          <a:lstStyle/>
          <a:p>
            <a:r>
              <a:rPr lang="en-GB" sz="900" dirty="0">
                <a:solidFill>
                  <a:srgbClr val="55C2D2"/>
                </a:solidFill>
                <a:latin typeface="+mj-lt"/>
              </a:rPr>
              <a:t>Note: </a:t>
            </a:r>
            <a:r>
              <a:rPr lang="en-GB" sz="900" dirty="0">
                <a:solidFill>
                  <a:srgbClr val="55C2D2"/>
                </a:solidFill>
                <a:effectLst/>
                <a:latin typeface="+mj-lt"/>
                <a:ea typeface="Calibri" panose="020F0502020204030204" pitchFamily="34" charset="0"/>
                <a:cs typeface="Calibri Light" panose="020F0302020204030204" pitchFamily="34" charset="0"/>
              </a:rPr>
              <a:t>Albania, Armenia and Georgia have &lt;5 adults seen in 2022 and are excluded from the table, but the people are included in the total number.</a:t>
            </a:r>
          </a:p>
          <a:p>
            <a:r>
              <a:rPr lang="en-GB" sz="900" dirty="0">
                <a:solidFill>
                  <a:srgbClr val="55C2D2"/>
                </a:solidFill>
                <a:effectLst/>
                <a:latin typeface="+mj-lt"/>
                <a:ea typeface="Calibri" panose="020F0502020204030204" pitchFamily="34" charset="0"/>
                <a:cs typeface="Calibri Light" panose="020F0302020204030204" pitchFamily="34" charset="0"/>
              </a:rPr>
              <a:t>Note: For Austria, Finland, Greece and Switzerland the information on age at diagnosis is missing for more than 10% of the people with CF.</a:t>
            </a:r>
          </a:p>
        </p:txBody>
      </p:sp>
      <p:pic>
        <p:nvPicPr>
          <p:cNvPr id="8" name="Picture 7" descr="A blue hexagon with white and black triangles&#10;&#10;Description automatically generated">
            <a:extLst>
              <a:ext uri="{FF2B5EF4-FFF2-40B4-BE49-F238E27FC236}">
                <a16:creationId xmlns:a16="http://schemas.microsoft.com/office/drawing/2014/main" id="{1CE11D03-DFBF-268E-06FA-5AE26EFD8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magine 1">
            <a:extLst>
              <a:ext uri="{FF2B5EF4-FFF2-40B4-BE49-F238E27FC236}">
                <a16:creationId xmlns:a16="http://schemas.microsoft.com/office/drawing/2014/main" id="{C66A3B78-EE3E-5905-F23B-D1F436F8DF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69"/>
          <a:stretch/>
        </p:blipFill>
        <p:spPr bwMode="auto">
          <a:xfrm>
            <a:off x="3563931" y="1312523"/>
            <a:ext cx="5064138" cy="4737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2761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proportion of young children with CF diagnosed through newborn screening has increased in many countries over the years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.5</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80" y="882831"/>
            <a:ext cx="7523226"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children with CF who underwent neonatal screening, by country and overall. Children 5 years old or younger seen in 2022.</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064068"/>
            <a:ext cx="7770114" cy="461665"/>
          </a:xfrm>
          <a:prstGeom prst="rect">
            <a:avLst/>
          </a:prstGeom>
          <a:noFill/>
        </p:spPr>
        <p:txBody>
          <a:bodyPr wrap="square">
            <a:spAutoFit/>
          </a:bodyPr>
          <a:lstStyle/>
          <a:p>
            <a:r>
              <a:rPr lang="en-GB" sz="800" dirty="0">
                <a:solidFill>
                  <a:srgbClr val="55C2D2"/>
                </a:solidFill>
                <a:latin typeface="+mj-lt"/>
              </a:rPr>
              <a:t>Note: </a:t>
            </a:r>
            <a:r>
              <a:rPr lang="en-GB" sz="800" dirty="0">
                <a:solidFill>
                  <a:srgbClr val="55C2D2"/>
                </a:solidFill>
                <a:effectLst/>
                <a:latin typeface="+mj-lt"/>
                <a:ea typeface="Calibri" panose="020F0502020204030204" pitchFamily="34" charset="0"/>
                <a:cs typeface="Calibri Light" panose="020F0302020204030204" pitchFamily="34" charset="0"/>
              </a:rPr>
              <a:t>Cyprus and Iceland have &lt;5 children 5 years old or younger seen in 2022 and are excluded from the graph.</a:t>
            </a:r>
          </a:p>
          <a:p>
            <a:r>
              <a:rPr lang="en-GB" sz="800" dirty="0">
                <a:solidFill>
                  <a:srgbClr val="55C2D2"/>
                </a:solidFill>
                <a:effectLst/>
                <a:latin typeface="+mj-lt"/>
                <a:ea typeface="Calibri" panose="020F0502020204030204" pitchFamily="34" charset="0"/>
                <a:cs typeface="Calibri Light" panose="020F0302020204030204" pitchFamily="34" charset="0"/>
              </a:rPr>
              <a:t>Note: For Belgium and Israel the information on neonatal screening is missing for more than 10% of the children ≤5 years old.</a:t>
            </a:r>
          </a:p>
          <a:p>
            <a:r>
              <a:rPr lang="en-GB" sz="800" dirty="0">
                <a:solidFill>
                  <a:srgbClr val="55C2D2"/>
                </a:solidFill>
                <a:effectLst/>
                <a:latin typeface="+mj-lt"/>
                <a:ea typeface="Calibri" panose="020F0502020204030204" pitchFamily="34" charset="0"/>
                <a:cs typeface="Calibri Light" panose="020F0302020204030204" pitchFamily="34" charset="0"/>
              </a:rPr>
              <a:t>Note: For France and the United Kingdom positive answers (“neonatal screening performed”) are reported only when neonatal screening is one of the factors that led to CF diagnosis.</a:t>
            </a:r>
          </a:p>
        </p:txBody>
      </p:sp>
      <p:pic>
        <p:nvPicPr>
          <p:cNvPr id="5" name="Picture 4" descr="A blue hexagon with white and black triangles&#10;&#10;Description automatically generated">
            <a:extLst>
              <a:ext uri="{FF2B5EF4-FFF2-40B4-BE49-F238E27FC236}">
                <a16:creationId xmlns:a16="http://schemas.microsoft.com/office/drawing/2014/main" id="{073065A1-43A3-7DAA-AE38-11A744236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magine 51">
            <a:extLst>
              <a:ext uri="{FF2B5EF4-FFF2-40B4-BE49-F238E27FC236}">
                <a16:creationId xmlns:a16="http://schemas.microsoft.com/office/drawing/2014/main" id="{DAF9FEA1-D408-9A28-03CF-E1A5FEFBA920}"/>
              </a:ext>
            </a:extLst>
          </p:cNvPr>
          <p:cNvPicPr>
            <a:picLocks noChangeAspect="1"/>
          </p:cNvPicPr>
          <p:nvPr/>
        </p:nvPicPr>
        <p:blipFill rotWithShape="1">
          <a:blip r:embed="rId4">
            <a:extLst>
              <a:ext uri="{28A0092B-C50C-407E-A947-70E740481C1C}">
                <a14:useLocalDpi xmlns:a14="http://schemas.microsoft.com/office/drawing/2010/main" val="0"/>
              </a:ext>
            </a:extLst>
          </a:blip>
          <a:srcRect b="1482"/>
          <a:stretch/>
        </p:blipFill>
        <p:spPr bwMode="auto">
          <a:xfrm>
            <a:off x="3918911" y="1252746"/>
            <a:ext cx="4178608" cy="48789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0589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1267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Meconium ileus at birth is not rare and may be the first symptom of CF detected in newborns.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.6</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5" y="761858"/>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People with CF with meconium ileus, by country and overall. People with CF aged 10 years or younger.</a:t>
            </a:r>
          </a:p>
        </p:txBody>
      </p:sp>
      <p:pic>
        <p:nvPicPr>
          <p:cNvPr id="8" name="Picture 7" descr="A blue hexagon with white and black triangles&#10;&#10;Description automatically generated">
            <a:extLst>
              <a:ext uri="{FF2B5EF4-FFF2-40B4-BE49-F238E27FC236}">
                <a16:creationId xmlns:a16="http://schemas.microsoft.com/office/drawing/2014/main" id="{B5C26D8C-74D0-0959-5409-35A888A1B7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2" name="Immagine 52">
            <a:extLst>
              <a:ext uri="{FF2B5EF4-FFF2-40B4-BE49-F238E27FC236}">
                <a16:creationId xmlns:a16="http://schemas.microsoft.com/office/drawing/2014/main" id="{18D89622-E09F-BCE3-B21A-90E70A903441}"/>
              </a:ext>
            </a:extLst>
          </p:cNvPr>
          <p:cNvPicPr>
            <a:picLocks noChangeAspect="1"/>
          </p:cNvPicPr>
          <p:nvPr/>
        </p:nvPicPr>
        <p:blipFill rotWithShape="1">
          <a:blip r:embed="rId4">
            <a:extLst>
              <a:ext uri="{28A0092B-C50C-407E-A947-70E740481C1C}">
                <a14:useLocalDpi xmlns:a14="http://schemas.microsoft.com/office/drawing/2010/main" val="0"/>
              </a:ext>
            </a:extLst>
          </a:blip>
          <a:srcRect b="1544"/>
          <a:stretch/>
        </p:blipFill>
        <p:spPr bwMode="auto">
          <a:xfrm>
            <a:off x="3822923" y="1108513"/>
            <a:ext cx="4546154" cy="53191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1272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
        <p:nvSpPr>
          <p:cNvPr id="6" name="TextBox 5">
            <a:extLst>
              <a:ext uri="{FF2B5EF4-FFF2-40B4-BE49-F238E27FC236}">
                <a16:creationId xmlns:a16="http://schemas.microsoft.com/office/drawing/2014/main" id="{0BD9504C-DE10-1B95-7AC5-FFB82611CDBC}"/>
              </a:ext>
            </a:extLst>
          </p:cNvPr>
          <p:cNvSpPr txBox="1"/>
          <p:nvPr/>
        </p:nvSpPr>
        <p:spPr>
          <a:xfrm>
            <a:off x="0" y="612195"/>
            <a:ext cx="3956181" cy="6309420"/>
          </a:xfrm>
          <a:prstGeom prst="rect">
            <a:avLst/>
          </a:prstGeom>
          <a:noFill/>
        </p:spPr>
        <p:txBody>
          <a:bodyPr wrap="square" rtlCol="0">
            <a:spAutoFit/>
          </a:bodyPr>
          <a:lstStyle/>
          <a:p>
            <a:pPr algn="just"/>
            <a:r>
              <a:rPr lang="en-GB" sz="1400" dirty="0">
                <a:solidFill>
                  <a:srgbClr val="55C2D2"/>
                </a:solidFill>
                <a:latin typeface="+mj-lt"/>
                <a:hlinkClick r:id="rId6" action="ppaction://hlinksldjump">
                  <a:extLst>
                    <a:ext uri="{A12FA001-AC4F-418D-AE19-62706E023703}">
                      <ahyp:hlinkClr xmlns:ahyp="http://schemas.microsoft.com/office/drawing/2018/hyperlinkcolor" val="tx"/>
                    </a:ext>
                  </a:extLst>
                </a:hlinkClick>
              </a:rPr>
              <a:t>CHAPTER 1: DEMOGRAPHICS</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7" action="ppaction://hlinksldjump">
                  <a:extLst>
                    <a:ext uri="{A12FA001-AC4F-418D-AE19-62706E023703}">
                      <ahyp:hlinkClr xmlns:ahyp="http://schemas.microsoft.com/office/drawing/2018/hyperlinkcolor" val="tx"/>
                    </a:ext>
                  </a:extLst>
                </a:hlinkClick>
              </a:rPr>
              <a:t>1.1 Map of countries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8" action="ppaction://hlinksldjump">
                  <a:extLst>
                    <a:ext uri="{A12FA001-AC4F-418D-AE19-62706E023703}">
                      <ahyp:hlinkClr xmlns:ahyp="http://schemas.microsoft.com/office/drawing/2018/hyperlinkcolor" val="tx"/>
                    </a:ext>
                  </a:extLst>
                </a:hlinkClick>
              </a:rPr>
              <a:t>1.2 Number of people with CF</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9" action="ppaction://hlinksldjump">
                  <a:extLst>
                    <a:ext uri="{A12FA001-AC4F-418D-AE19-62706E023703}">
                      <ahyp:hlinkClr xmlns:ahyp="http://schemas.microsoft.com/office/drawing/2018/hyperlinkcolor" val="tx"/>
                    </a:ext>
                  </a:extLst>
                </a:hlinkClick>
              </a:rPr>
              <a:t>1.3 Countries in ECFSPR</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0" action="ppaction://hlinksldjump">
                  <a:extLst>
                    <a:ext uri="{A12FA001-AC4F-418D-AE19-62706E023703}">
                      <ahyp:hlinkClr xmlns:ahyp="http://schemas.microsoft.com/office/drawing/2018/hyperlinkcolor" val="tx"/>
                    </a:ext>
                  </a:extLst>
                </a:hlinkClick>
              </a:rPr>
              <a:t>1.4 Age at follow-up distribution</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1" action="ppaction://hlinksldjump">
                  <a:extLst>
                    <a:ext uri="{A12FA001-AC4F-418D-AE19-62706E023703}">
                      <ahyp:hlinkClr xmlns:ahyp="http://schemas.microsoft.com/office/drawing/2018/hyperlinkcolor" val="tx"/>
                    </a:ext>
                  </a:extLst>
                </a:hlinkClick>
              </a:rPr>
              <a:t>1.5 Distribution by sex</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2" action="ppaction://hlinksldjump">
                  <a:extLst>
                    <a:ext uri="{A12FA001-AC4F-418D-AE19-62706E023703}">
                      <ahyp:hlinkClr xmlns:ahyp="http://schemas.microsoft.com/office/drawing/2018/hyperlinkcolor" val="tx"/>
                    </a:ext>
                  </a:extLst>
                </a:hlinkClick>
              </a:rPr>
              <a:t>1.6 Proportion of children and adults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3" action="ppaction://hlinksldjump">
                  <a:extLst>
                    <a:ext uri="{A12FA001-AC4F-418D-AE19-62706E023703}">
                      <ahyp:hlinkClr xmlns:ahyp="http://schemas.microsoft.com/office/drawing/2018/hyperlinkcolor" val="tx"/>
                    </a:ext>
                  </a:extLst>
                </a:hlinkClick>
              </a:rPr>
              <a:t>1.7 People with CF and percentage of adults and children from 2008 to 20212</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4" action="ppaction://hlinksldjump">
                  <a:extLst>
                    <a:ext uri="{A12FA001-AC4F-418D-AE19-62706E023703}">
                      <ahyp:hlinkClr xmlns:ahyp="http://schemas.microsoft.com/office/drawing/2018/hyperlinkcolor" val="tx"/>
                    </a:ext>
                  </a:extLst>
                </a:hlinkClick>
              </a:rPr>
              <a:t>1.8 Age at follow-up by country and overall</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5" action="ppaction://hlinksldjump">
                  <a:extLst>
                    <a:ext uri="{A12FA001-AC4F-418D-AE19-62706E023703}">
                      <ahyp:hlinkClr xmlns:ahyp="http://schemas.microsoft.com/office/drawing/2018/hyperlinkcolor" val="tx"/>
                    </a:ext>
                  </a:extLst>
                </a:hlinkClick>
              </a:rPr>
              <a:t>1.9 Sex distribution by country and overall</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16" action="ppaction://hlinksldjump">
                  <a:extLst>
                    <a:ext uri="{A12FA001-AC4F-418D-AE19-62706E023703}">
                      <ahyp:hlinkClr xmlns:ahyp="http://schemas.microsoft.com/office/drawing/2018/hyperlinkcolor" val="tx"/>
                    </a:ext>
                  </a:extLst>
                </a:hlinkClick>
              </a:rPr>
              <a:t>CHAPTER 2: DIAGNOSIS</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17" action="ppaction://hlinksldjump">
                  <a:extLst>
                    <a:ext uri="{A12FA001-AC4F-418D-AE19-62706E023703}">
                      <ahyp:hlinkClr xmlns:ahyp="http://schemas.microsoft.com/office/drawing/2018/hyperlinkcolor" val="tx"/>
                    </a:ext>
                  </a:extLst>
                </a:hlinkClick>
              </a:rPr>
              <a:t>2.1 Age at diagnosis, &lt;18 years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8" action="ppaction://hlinksldjump">
                  <a:extLst>
                    <a:ext uri="{A12FA001-AC4F-418D-AE19-62706E023703}">
                      <ahyp:hlinkClr xmlns:ahyp="http://schemas.microsoft.com/office/drawing/2018/hyperlinkcolor" val="tx"/>
                    </a:ext>
                  </a:extLst>
                </a:hlinkClick>
              </a:rPr>
              <a:t>2.2 Age at diagnosis, adults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19" action="ppaction://hlinksldjump">
                  <a:extLst>
                    <a:ext uri="{A12FA001-AC4F-418D-AE19-62706E023703}">
                      <ahyp:hlinkClr xmlns:ahyp="http://schemas.microsoft.com/office/drawing/2018/hyperlinkcolor" val="tx"/>
                    </a:ext>
                  </a:extLst>
                </a:hlinkClick>
              </a:rPr>
              <a:t>2.3  Children diagnosed &lt;3 months or 3 months – 18 years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0" action="ppaction://hlinksldjump">
                  <a:extLst>
                    <a:ext uri="{A12FA001-AC4F-418D-AE19-62706E023703}">
                      <ahyp:hlinkClr xmlns:ahyp="http://schemas.microsoft.com/office/drawing/2018/hyperlinkcolor" val="tx"/>
                    </a:ext>
                  </a:extLst>
                </a:hlinkClick>
              </a:rPr>
              <a:t>2.4 Adults diagnosed &lt;3months or 3 months – 18 years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1" action="ppaction://hlinksldjump">
                  <a:extLst>
                    <a:ext uri="{A12FA001-AC4F-418D-AE19-62706E023703}">
                      <ahyp:hlinkClr xmlns:ahyp="http://schemas.microsoft.com/office/drawing/2018/hyperlinkcolor" val="tx"/>
                    </a:ext>
                  </a:extLst>
                </a:hlinkClick>
              </a:rPr>
              <a:t>2.5 Proportion of children, underwent neonatal screening</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2" action="ppaction://hlinksldjump">
                  <a:extLst>
                    <a:ext uri="{A12FA001-AC4F-418D-AE19-62706E023703}">
                      <ahyp:hlinkClr xmlns:ahyp="http://schemas.microsoft.com/office/drawing/2018/hyperlinkcolor" val="tx"/>
                    </a:ext>
                  </a:extLst>
                </a:hlinkClick>
              </a:rPr>
              <a:t>2.6 People with CF with meconium, ileus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3" action="ppaction://hlinksldjump">
                  <a:extLst>
                    <a:ext uri="{A12FA001-AC4F-418D-AE19-62706E023703}">
                      <ahyp:hlinkClr xmlns:ahyp="http://schemas.microsoft.com/office/drawing/2018/hyperlinkcolor" val="tx"/>
                    </a:ext>
                  </a:extLst>
                </a:hlinkClick>
              </a:rPr>
              <a:t>2.7 Neonatal screening done in people with CF 5 years old or younger in the year of follow-up from 2012 to 2022</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24" action="ppaction://hlinksldjump">
                  <a:extLst>
                    <a:ext uri="{A12FA001-AC4F-418D-AE19-62706E023703}">
                      <ahyp:hlinkClr xmlns:ahyp="http://schemas.microsoft.com/office/drawing/2018/hyperlinkcolor" val="tx"/>
                    </a:ext>
                  </a:extLst>
                </a:hlinkClick>
              </a:rPr>
              <a:t>CHAPTER 3: GENETICS</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25" action="ppaction://hlinksldjump">
                  <a:extLst>
                    <a:ext uri="{A12FA001-AC4F-418D-AE19-62706E023703}">
                      <ahyp:hlinkClr xmlns:ahyp="http://schemas.microsoft.com/office/drawing/2018/hyperlinkcolor" val="tx"/>
                    </a:ext>
                  </a:extLst>
                </a:hlinkClick>
              </a:rPr>
              <a:t>3.1 Proportion of identified variants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6" action="ppaction://hlinksldjump">
                  <a:extLst>
                    <a:ext uri="{A12FA001-AC4F-418D-AE19-62706E023703}">
                      <ahyp:hlinkClr xmlns:ahyp="http://schemas.microsoft.com/office/drawing/2018/hyperlinkcolor" val="tx"/>
                    </a:ext>
                  </a:extLst>
                </a:hlinkClick>
              </a:rPr>
              <a:t>3.2 Prevalence of F508del homozygous and heterozygous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7" action="ppaction://hlinksldjump">
                  <a:extLst>
                    <a:ext uri="{A12FA001-AC4F-418D-AE19-62706E023703}">
                      <ahyp:hlinkClr xmlns:ahyp="http://schemas.microsoft.com/office/drawing/2018/hyperlinkcolor" val="tx"/>
                    </a:ext>
                  </a:extLst>
                </a:hlinkClick>
              </a:rPr>
              <a:t>3.3 Map distribution of F508del variant</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8" action="ppaction://hlinksldjump">
                  <a:extLst>
                    <a:ext uri="{A12FA001-AC4F-418D-AE19-62706E023703}">
                      <ahyp:hlinkClr xmlns:ahyp="http://schemas.microsoft.com/office/drawing/2018/hyperlinkcolor" val="tx"/>
                    </a:ext>
                  </a:extLst>
                </a:hlinkClick>
              </a:rPr>
              <a:t>3.4 Map distribution of G542X variant</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29" action="ppaction://hlinksldjump">
                  <a:extLst>
                    <a:ext uri="{A12FA001-AC4F-418D-AE19-62706E023703}">
                      <ahyp:hlinkClr xmlns:ahyp="http://schemas.microsoft.com/office/drawing/2018/hyperlinkcolor" val="tx"/>
                    </a:ext>
                  </a:extLst>
                </a:hlinkClick>
              </a:rPr>
              <a:t>3.5 Map distribution of N130K variant</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0" action="ppaction://hlinksldjump">
                  <a:extLst>
                    <a:ext uri="{A12FA001-AC4F-418D-AE19-62706E023703}">
                      <ahyp:hlinkClr xmlns:ahyp="http://schemas.microsoft.com/office/drawing/2018/hyperlinkcolor" val="tx"/>
                    </a:ext>
                  </a:extLst>
                </a:hlinkClick>
              </a:rPr>
              <a:t>3.6 Map distribution of G551D variant</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1" action="ppaction://hlinksldjump">
                  <a:extLst>
                    <a:ext uri="{A12FA001-AC4F-418D-AE19-62706E023703}">
                      <ahyp:hlinkClr xmlns:ahyp="http://schemas.microsoft.com/office/drawing/2018/hyperlinkcolor" val="tx"/>
                    </a:ext>
                  </a:extLst>
                </a:hlinkClick>
              </a:rPr>
              <a:t>3.7 Map distribution of 2789+5G&gt;A variant</a:t>
            </a:r>
            <a:endParaRPr lang="en-GB" sz="1400" dirty="0">
              <a:solidFill>
                <a:schemeClr val="tx1">
                  <a:lumMod val="75000"/>
                  <a:lumOff val="25000"/>
                </a:schemeClr>
              </a:solidFill>
              <a:latin typeface="+mj-lt"/>
            </a:endParaRPr>
          </a:p>
          <a:p>
            <a:pPr algn="just"/>
            <a:r>
              <a:rPr lang="en-GB" sz="1400" dirty="0">
                <a:solidFill>
                  <a:srgbClr val="55C2D2"/>
                </a:solidFill>
                <a:latin typeface="+mj-lt"/>
                <a:hlinkClick r:id="rId29" action="ppaction://hlinksldjump">
                  <a:extLst>
                    <a:ext uri="{A12FA001-AC4F-418D-AE19-62706E023703}">
                      <ahyp:hlinkClr xmlns:ahyp="http://schemas.microsoft.com/office/drawing/2018/hyperlinkcolor" val="tx"/>
                    </a:ext>
                  </a:extLst>
                </a:hlinkClick>
              </a:rPr>
              <a:t>CHAPTER 4: LUNG FUNCTION</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32" action="ppaction://hlinksldjump">
                  <a:extLst>
                    <a:ext uri="{A12FA001-AC4F-418D-AE19-62706E023703}">
                      <ahyp:hlinkClr xmlns:ahyp="http://schemas.microsoft.com/office/drawing/2018/hyperlinkcolor" val="tx"/>
                    </a:ext>
                  </a:extLst>
                </a:hlinkClick>
              </a:rPr>
              <a:t>4.1 FEV1% predicted, by country and overall</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3" action="ppaction://hlinksldjump">
                  <a:extLst>
                    <a:ext uri="{A12FA001-AC4F-418D-AE19-62706E023703}">
                      <ahyp:hlinkClr xmlns:ahyp="http://schemas.microsoft.com/office/drawing/2018/hyperlinkcolor" val="tx"/>
                    </a:ext>
                  </a:extLst>
                </a:hlinkClick>
              </a:rPr>
              <a:t>4.2 FEV1% predicted, descriptive statistics,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4" action="ppaction://hlinksldjump">
                  <a:extLst>
                    <a:ext uri="{A12FA001-AC4F-418D-AE19-62706E023703}">
                      <ahyp:hlinkClr xmlns:ahyp="http://schemas.microsoft.com/office/drawing/2018/hyperlinkcolor" val="tx"/>
                    </a:ext>
                  </a:extLst>
                </a:hlinkClick>
              </a:rPr>
              <a:t>4.3 Median FEV1% by age group and by country</a:t>
            </a:r>
            <a:endParaRPr lang="en-GB" sz="1200" dirty="0">
              <a:solidFill>
                <a:schemeClr val="tx1">
                  <a:lumMod val="75000"/>
                  <a:lumOff val="25000"/>
                </a:schemeClr>
              </a:solidFill>
              <a:latin typeface="+mj-lt"/>
            </a:endParaRPr>
          </a:p>
        </p:txBody>
      </p:sp>
      <p:sp>
        <p:nvSpPr>
          <p:cNvPr id="8" name="TextBox 7">
            <a:extLst>
              <a:ext uri="{FF2B5EF4-FFF2-40B4-BE49-F238E27FC236}">
                <a16:creationId xmlns:a16="http://schemas.microsoft.com/office/drawing/2014/main" id="{D3FB316A-7F46-26C0-6168-77680016CC92}"/>
              </a:ext>
            </a:extLst>
          </p:cNvPr>
          <p:cNvSpPr txBox="1"/>
          <p:nvPr/>
        </p:nvSpPr>
        <p:spPr>
          <a:xfrm>
            <a:off x="3884383" y="640187"/>
            <a:ext cx="3881534" cy="6663363"/>
          </a:xfrm>
          <a:prstGeom prst="rect">
            <a:avLst/>
          </a:prstGeom>
          <a:noFill/>
        </p:spPr>
        <p:txBody>
          <a:bodyPr wrap="square">
            <a:spAutoFit/>
          </a:bodyPr>
          <a:lstStyle/>
          <a:p>
            <a:pPr algn="just"/>
            <a:r>
              <a:rPr lang="en-GB" sz="1200" dirty="0">
                <a:solidFill>
                  <a:schemeClr val="tx1">
                    <a:lumMod val="75000"/>
                    <a:lumOff val="25000"/>
                  </a:schemeClr>
                </a:solidFill>
                <a:latin typeface="+mj-lt"/>
                <a:hlinkClick r:id="rId35" action="ppaction://hlinksldjump">
                  <a:extLst>
                    <a:ext uri="{A12FA001-AC4F-418D-AE19-62706E023703}">
                      <ahyp:hlinkClr xmlns:ahyp="http://schemas.microsoft.com/office/drawing/2018/hyperlinkcolor" val="tx"/>
                    </a:ext>
                  </a:extLst>
                </a:hlinkClick>
              </a:rPr>
              <a:t>4.4 Quartiles of FEV1% by age group and by country, 6 years or older</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6" action="ppaction://hlinksldjump">
                  <a:extLst>
                    <a:ext uri="{A12FA001-AC4F-418D-AE19-62706E023703}">
                      <ahyp:hlinkClr xmlns:ahyp="http://schemas.microsoft.com/office/drawing/2018/hyperlinkcolor" val="tx"/>
                    </a:ext>
                  </a:extLst>
                </a:hlinkClick>
              </a:rPr>
              <a:t>4.5 FEV1% 6-17 years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7" action="ppaction://hlinksldjump">
                  <a:extLst>
                    <a:ext uri="{A12FA001-AC4F-418D-AE19-62706E023703}">
                      <ahyp:hlinkClr xmlns:ahyp="http://schemas.microsoft.com/office/drawing/2018/hyperlinkcolor" val="tx"/>
                    </a:ext>
                  </a:extLst>
                </a:hlinkClick>
              </a:rPr>
              <a:t>4.6 FEV1% 18-29 years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8" action="ppaction://hlinksldjump">
                  <a:extLst>
                    <a:ext uri="{A12FA001-AC4F-418D-AE19-62706E023703}">
                      <ahyp:hlinkClr xmlns:ahyp="http://schemas.microsoft.com/office/drawing/2018/hyperlinkcolor" val="tx"/>
                    </a:ext>
                  </a:extLst>
                </a:hlinkClick>
              </a:rPr>
              <a:t>4.7 FEV1% 30 years or older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39" action="ppaction://hlinksldjump">
                  <a:extLst>
                    <a:ext uri="{A12FA001-AC4F-418D-AE19-62706E023703}">
                      <ahyp:hlinkClr xmlns:ahyp="http://schemas.microsoft.com/office/drawing/2018/hyperlinkcolor" val="tx"/>
                    </a:ext>
                  </a:extLst>
                </a:hlinkClick>
              </a:rPr>
              <a:t>4.8 Median FEV1% by age group in 2012, 2017 and 2022</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40" action="ppaction://hlinksldjump">
                  <a:extLst>
                    <a:ext uri="{A12FA001-AC4F-418D-AE19-62706E023703}">
                      <ahyp:hlinkClr xmlns:ahyp="http://schemas.microsoft.com/office/drawing/2018/hyperlinkcolor" val="tx"/>
                    </a:ext>
                  </a:extLst>
                </a:hlinkClick>
              </a:rPr>
              <a:t>CHAPTER 5: MICROBIOLOGY</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41" action="ppaction://hlinksldjump">
                  <a:extLst>
                    <a:ext uri="{A12FA001-AC4F-418D-AE19-62706E023703}">
                      <ahyp:hlinkClr xmlns:ahyp="http://schemas.microsoft.com/office/drawing/2018/hyperlinkcolor" val="tx"/>
                    </a:ext>
                  </a:extLst>
                </a:hlinkClick>
              </a:rPr>
              <a:t>5.1 Prevalence of Chronic Pseudomonas </a:t>
            </a:r>
            <a:r>
              <a:rPr lang="en-GB" sz="1200" dirty="0" err="1">
                <a:solidFill>
                  <a:schemeClr val="tx1">
                    <a:lumMod val="75000"/>
                    <a:lumOff val="25000"/>
                  </a:schemeClr>
                </a:solidFill>
                <a:latin typeface="+mj-lt"/>
                <a:hlinkClick r:id="rId41" action="ppaction://hlinksldjump">
                  <a:extLst>
                    <a:ext uri="{A12FA001-AC4F-418D-AE19-62706E023703}">
                      <ahyp:hlinkClr xmlns:ahyp="http://schemas.microsoft.com/office/drawing/2018/hyperlinkcolor" val="tx"/>
                    </a:ext>
                  </a:extLst>
                </a:hlinkClick>
              </a:rPr>
              <a:t>aseruginosa</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5.2 Prevalence of </a:t>
            </a:r>
            <a:r>
              <a:rPr lang="en-GB" sz="1200" dirty="0" err="1">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Burkholderia</a:t>
            </a:r>
            <a:r>
              <a:rPr lang="en-GB" sz="1200" dirty="0">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 </a:t>
            </a:r>
            <a:r>
              <a:rPr lang="en-GB" sz="1200" dirty="0" err="1">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cepacia</a:t>
            </a:r>
            <a:r>
              <a:rPr lang="en-GB" sz="1200" dirty="0">
                <a:solidFill>
                  <a:schemeClr val="tx1">
                    <a:lumMod val="75000"/>
                    <a:lumOff val="25000"/>
                  </a:schemeClr>
                </a:solidFill>
                <a:latin typeface="+mj-lt"/>
                <a:hlinkClick r:id="rId42" action="ppaction://hlinksldjump">
                  <a:extLst>
                    <a:ext uri="{A12FA001-AC4F-418D-AE19-62706E023703}">
                      <ahyp:hlinkClr xmlns:ahyp="http://schemas.microsoft.com/office/drawing/2018/hyperlinkcolor" val="tx"/>
                    </a:ext>
                  </a:extLst>
                </a:hlinkClick>
              </a:rPr>
              <a:t> complex specie</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3" action="ppaction://hlinksldjump">
                  <a:extLst>
                    <a:ext uri="{A12FA001-AC4F-418D-AE19-62706E023703}">
                      <ahyp:hlinkClr xmlns:ahyp="http://schemas.microsoft.com/office/drawing/2018/hyperlinkcolor" val="tx"/>
                    </a:ext>
                  </a:extLst>
                </a:hlinkClick>
              </a:rPr>
              <a:t>5.3 Prevalence of Haemophilus influenzae</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4" action="ppaction://hlinksldjump">
                  <a:extLst>
                    <a:ext uri="{A12FA001-AC4F-418D-AE19-62706E023703}">
                      <ahyp:hlinkClr xmlns:ahyp="http://schemas.microsoft.com/office/drawing/2018/hyperlinkcolor" val="tx"/>
                    </a:ext>
                  </a:extLst>
                </a:hlinkClick>
              </a:rPr>
              <a:t>5.4 Prevalence of Staphylococcus aureus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5" action="ppaction://hlinksldjump">
                  <a:extLst>
                    <a:ext uri="{A12FA001-AC4F-418D-AE19-62706E023703}">
                      <ahyp:hlinkClr xmlns:ahyp="http://schemas.microsoft.com/office/drawing/2018/hyperlinkcolor" val="tx"/>
                    </a:ext>
                  </a:extLst>
                </a:hlinkClick>
              </a:rPr>
              <a:t>5.5 Prevalence of MRSA</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6" action="ppaction://hlinksldjump">
                  <a:extLst>
                    <a:ext uri="{A12FA001-AC4F-418D-AE19-62706E023703}">
                      <ahyp:hlinkClr xmlns:ahyp="http://schemas.microsoft.com/office/drawing/2018/hyperlinkcolor" val="tx"/>
                    </a:ext>
                  </a:extLst>
                </a:hlinkClick>
              </a:rPr>
              <a:t>5.6 Prevalence of Stenotrophomonas </a:t>
            </a:r>
            <a:r>
              <a:rPr lang="en-GB" sz="1200" dirty="0" err="1">
                <a:solidFill>
                  <a:schemeClr val="tx1">
                    <a:lumMod val="75000"/>
                    <a:lumOff val="25000"/>
                  </a:schemeClr>
                </a:solidFill>
                <a:latin typeface="+mj-lt"/>
                <a:hlinkClick r:id="rId46" action="ppaction://hlinksldjump">
                  <a:extLst>
                    <a:ext uri="{A12FA001-AC4F-418D-AE19-62706E023703}">
                      <ahyp:hlinkClr xmlns:ahyp="http://schemas.microsoft.com/office/drawing/2018/hyperlinkcolor" val="tx"/>
                    </a:ext>
                  </a:extLst>
                </a:hlinkClick>
              </a:rPr>
              <a:t>maltophilia</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7" action="ppaction://hlinksldjump">
                  <a:extLst>
                    <a:ext uri="{A12FA001-AC4F-418D-AE19-62706E023703}">
                      <ahyp:hlinkClr xmlns:ahyp="http://schemas.microsoft.com/office/drawing/2018/hyperlinkcolor" val="tx"/>
                    </a:ext>
                  </a:extLst>
                </a:hlinkClick>
              </a:rPr>
              <a:t>5.7 Prevalence of </a:t>
            </a:r>
            <a:r>
              <a:rPr lang="en-GB" sz="1200" dirty="0" err="1">
                <a:solidFill>
                  <a:schemeClr val="tx1">
                    <a:lumMod val="75000"/>
                    <a:lumOff val="25000"/>
                  </a:schemeClr>
                </a:solidFill>
                <a:latin typeface="+mj-lt"/>
                <a:hlinkClick r:id="rId47" action="ppaction://hlinksldjump">
                  <a:extLst>
                    <a:ext uri="{A12FA001-AC4F-418D-AE19-62706E023703}">
                      <ahyp:hlinkClr xmlns:ahyp="http://schemas.microsoft.com/office/drawing/2018/hyperlinkcolor" val="tx"/>
                    </a:ext>
                  </a:extLst>
                </a:hlinkClick>
              </a:rPr>
              <a:t>Achromobacter</a:t>
            </a:r>
            <a:r>
              <a:rPr lang="en-GB" sz="1200" dirty="0">
                <a:solidFill>
                  <a:schemeClr val="tx1">
                    <a:lumMod val="75000"/>
                    <a:lumOff val="25000"/>
                  </a:schemeClr>
                </a:solidFill>
                <a:latin typeface="+mj-lt"/>
                <a:hlinkClick r:id="rId47" action="ppaction://hlinksldjump">
                  <a:extLst>
                    <a:ext uri="{A12FA001-AC4F-418D-AE19-62706E023703}">
                      <ahyp:hlinkClr xmlns:ahyp="http://schemas.microsoft.com/office/drawing/2018/hyperlinkcolor" val="tx"/>
                    </a:ext>
                  </a:extLst>
                </a:hlinkClick>
              </a:rPr>
              <a:t> species infection</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48" action="ppaction://hlinksldjump">
                  <a:extLst>
                    <a:ext uri="{A12FA001-AC4F-418D-AE19-62706E023703}">
                      <ahyp:hlinkClr xmlns:ahyp="http://schemas.microsoft.com/office/drawing/2018/hyperlinkcolor" val="tx"/>
                    </a:ext>
                  </a:extLst>
                </a:hlinkClick>
              </a:rPr>
              <a:t>5.8 Prevalence of people with CF infected by Pseudomonas aeruginosa by age group in 2012, 2017 and 20212</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49" action="ppaction://hlinksldjump">
                  <a:extLst>
                    <a:ext uri="{A12FA001-AC4F-418D-AE19-62706E023703}">
                      <ahyp:hlinkClr xmlns:ahyp="http://schemas.microsoft.com/office/drawing/2018/hyperlinkcolor" val="tx"/>
                    </a:ext>
                  </a:extLst>
                </a:hlinkClick>
              </a:rPr>
              <a:t>CHAPTER 6: NUTRITION</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50" action="ppaction://hlinksldjump">
                  <a:extLst>
                    <a:ext uri="{A12FA001-AC4F-418D-AE19-62706E023703}">
                      <ahyp:hlinkClr xmlns:ahyp="http://schemas.microsoft.com/office/drawing/2018/hyperlinkcolor" val="tx"/>
                    </a:ext>
                  </a:extLst>
                </a:hlinkClick>
              </a:rPr>
              <a:t>6.1 Use of pancreatic enzymes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1" action="ppaction://hlinksldjump">
                  <a:extLst>
                    <a:ext uri="{A12FA001-AC4F-418D-AE19-62706E023703}">
                      <ahyp:hlinkClr xmlns:ahyp="http://schemas.microsoft.com/office/drawing/2018/hyperlinkcolor" val="tx"/>
                    </a:ext>
                  </a:extLst>
                </a:hlinkClick>
              </a:rPr>
              <a:t>6.2 Median z-score for BMI 2 – 17 years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2" action="ppaction://hlinksldjump">
                  <a:extLst>
                    <a:ext uri="{A12FA001-AC4F-418D-AE19-62706E023703}">
                      <ahyp:hlinkClr xmlns:ahyp="http://schemas.microsoft.com/office/drawing/2018/hyperlinkcolor" val="tx"/>
                    </a:ext>
                  </a:extLst>
                </a:hlinkClick>
              </a:rPr>
              <a:t>6.3 Quartiles of z-scores for BMI 2 – 17 years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3" action="ppaction://hlinksldjump">
                  <a:extLst>
                    <a:ext uri="{A12FA001-AC4F-418D-AE19-62706E023703}">
                      <ahyp:hlinkClr xmlns:ahyp="http://schemas.microsoft.com/office/drawing/2018/hyperlinkcolor" val="tx"/>
                    </a:ext>
                  </a:extLst>
                </a:hlinkClick>
              </a:rPr>
              <a:t>6.4 Proportion of 2 – 17 years who are underweight </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4" action="ppaction://hlinksldjump">
                  <a:extLst>
                    <a:ext uri="{A12FA001-AC4F-418D-AE19-62706E023703}">
                      <ahyp:hlinkClr xmlns:ahyp="http://schemas.microsoft.com/office/drawing/2018/hyperlinkcolor" val="tx"/>
                    </a:ext>
                  </a:extLst>
                </a:hlinkClick>
              </a:rPr>
              <a:t>6.5 Proportion of adults with BMI&lt;20 by sex and by country</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5" action="ppaction://hlinksldjump">
                  <a:extLst>
                    <a:ext uri="{A12FA001-AC4F-418D-AE19-62706E023703}">
                      <ahyp:hlinkClr xmlns:ahyp="http://schemas.microsoft.com/office/drawing/2018/hyperlinkcolor" val="tx"/>
                    </a:ext>
                  </a:extLst>
                </a:hlinkClick>
              </a:rPr>
              <a:t>6.6 Median z-score for BMI by age group in 2012, 2017 and 2022</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56" action="ppaction://hlinksldjump">
                  <a:extLst>
                    <a:ext uri="{A12FA001-AC4F-418D-AE19-62706E023703}">
                      <ahyp:hlinkClr xmlns:ahyp="http://schemas.microsoft.com/office/drawing/2018/hyperlinkcolor" val="tx"/>
                    </a:ext>
                  </a:extLst>
                </a:hlinkClick>
              </a:rPr>
              <a:t>CHAPTER 7: COMPLICATIONS </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57" action="ppaction://hlinksldjump">
                  <a:extLst>
                    <a:ext uri="{A12FA001-AC4F-418D-AE19-62706E023703}">
                      <ahyp:hlinkClr xmlns:ahyp="http://schemas.microsoft.com/office/drawing/2018/hyperlinkcolor" val="tx"/>
                    </a:ext>
                  </a:extLst>
                </a:hlinkClick>
              </a:rPr>
              <a:t>7.1 Prevalence of allergic bronchopulmonary aspergillosis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58" action="ppaction://hlinksldjump">
                  <a:extLst>
                    <a:ext uri="{A12FA001-AC4F-418D-AE19-62706E023703}">
                      <ahyp:hlinkClr xmlns:ahyp="http://schemas.microsoft.com/office/drawing/2018/hyperlinkcolor" val="tx"/>
                    </a:ext>
                  </a:extLst>
                </a:hlinkClick>
              </a:rPr>
              <a:t>7.2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58" action="ppaction://hlinksldjump">
                  <a:extLst>
                    <a:ext uri="{A12FA001-AC4F-418D-AE19-62706E023703}">
                      <ahyp:hlinkClr xmlns:ahyp="http://schemas.microsoft.com/office/drawing/2018/hyperlinkcolor" val="tx"/>
                    </a:ext>
                  </a:extLst>
                </a:hlinkClick>
              </a:rPr>
              <a:t>Prevalence of CFRD</a:t>
            </a:r>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r>
              <a:rPr lang="en-GB" sz="12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59" action="ppaction://hlinksldjump">
                  <a:extLst>
                    <a:ext uri="{A12FA001-AC4F-418D-AE19-62706E023703}">
                      <ahyp:hlinkClr xmlns:ahyp="http://schemas.microsoft.com/office/drawing/2018/hyperlinkcolor" val="tx"/>
                    </a:ext>
                  </a:extLst>
                </a:hlinkClick>
              </a:rPr>
              <a:t>7.3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59" action="ppaction://hlinksldjump">
                  <a:extLst>
                    <a:ext uri="{A12FA001-AC4F-418D-AE19-62706E023703}">
                      <ahyp:hlinkClr xmlns:ahyp="http://schemas.microsoft.com/office/drawing/2018/hyperlinkcolor" val="tx"/>
                    </a:ext>
                  </a:extLst>
                </a:hlinkClick>
              </a:rPr>
              <a:t>Prevalence and severity of liver disease</a:t>
            </a:r>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r>
              <a:rPr lang="en-GB" sz="1400" dirty="0">
                <a:solidFill>
                  <a:srgbClr val="55C2D2"/>
                </a:solidFill>
                <a:latin typeface="+mj-lt"/>
                <a:hlinkClick r:id="rId60" action="ppaction://hlinksldjump">
                  <a:extLst>
                    <a:ext uri="{A12FA001-AC4F-418D-AE19-62706E023703}">
                      <ahyp:hlinkClr xmlns:ahyp="http://schemas.microsoft.com/office/drawing/2018/hyperlinkcolor" val="tx"/>
                    </a:ext>
                  </a:extLst>
                </a:hlinkClick>
              </a:rPr>
              <a:t>CHAPTER 8: THERAPIES</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61" action="ppaction://hlinksldjump">
                  <a:extLst>
                    <a:ext uri="{A12FA001-AC4F-418D-AE19-62706E023703}">
                      <ahyp:hlinkClr xmlns:ahyp="http://schemas.microsoft.com/office/drawing/2018/hyperlinkcolor" val="tx"/>
                    </a:ext>
                  </a:extLst>
                </a:hlinkClick>
              </a:rPr>
              <a:t>8.1 Use of inhaled hypertonic saline</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2" action="ppaction://hlinksldjump">
                  <a:extLst>
                    <a:ext uri="{A12FA001-AC4F-418D-AE19-62706E023703}">
                      <ahyp:hlinkClr xmlns:ahyp="http://schemas.microsoft.com/office/drawing/2018/hyperlinkcolor" val="tx"/>
                    </a:ext>
                  </a:extLst>
                </a:hlinkClick>
              </a:rPr>
              <a:t>8.2 Use of </a:t>
            </a:r>
            <a:r>
              <a:rPr lang="en-GB" sz="1200" dirty="0" err="1">
                <a:solidFill>
                  <a:schemeClr val="tx1">
                    <a:lumMod val="75000"/>
                    <a:lumOff val="25000"/>
                  </a:schemeClr>
                </a:solidFill>
                <a:latin typeface="+mj-lt"/>
                <a:hlinkClick r:id="rId62" action="ppaction://hlinksldjump">
                  <a:extLst>
                    <a:ext uri="{A12FA001-AC4F-418D-AE19-62706E023703}">
                      <ahyp:hlinkClr xmlns:ahyp="http://schemas.microsoft.com/office/drawing/2018/hyperlinkcolor" val="tx"/>
                    </a:ext>
                  </a:extLst>
                </a:hlinkClick>
              </a:rPr>
              <a:t>rhDNase</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3" action="ppaction://hlinksldjump">
                  <a:extLst>
                    <a:ext uri="{A12FA001-AC4F-418D-AE19-62706E023703}">
                      <ahyp:hlinkClr xmlns:ahyp="http://schemas.microsoft.com/office/drawing/2018/hyperlinkcolor" val="tx"/>
                    </a:ext>
                  </a:extLst>
                </a:hlinkClick>
              </a:rPr>
              <a:t>8.3 Use of inhaled antibiotics</a:t>
            </a:r>
            <a:endParaRPr lang="en-GB" sz="1200" dirty="0">
              <a:solidFill>
                <a:schemeClr val="tx1">
                  <a:lumMod val="75000"/>
                  <a:lumOff val="25000"/>
                </a:schemeClr>
              </a:solidFill>
              <a:latin typeface="+mj-lt"/>
            </a:endParaRPr>
          </a:p>
          <a:p>
            <a:pPr algn="just"/>
            <a:endParaRPr lang="en-GB" sz="1200" dirty="0">
              <a:solidFill>
                <a:schemeClr val="tx1">
                  <a:lumMod val="75000"/>
                  <a:lumOff val="25000"/>
                </a:schemeClr>
              </a:solidFill>
              <a:latin typeface="+mj-lt"/>
            </a:endParaRPr>
          </a:p>
          <a:p>
            <a:pPr algn="just"/>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endParaRPr lang="en-GB" sz="1100" dirty="0">
              <a:solidFill>
                <a:schemeClr val="tx1">
                  <a:lumMod val="75000"/>
                  <a:lumOff val="25000"/>
                </a:schemeClr>
              </a:solidFill>
              <a:latin typeface="+mj-lt"/>
            </a:endParaRPr>
          </a:p>
        </p:txBody>
      </p:sp>
      <p:sp>
        <p:nvSpPr>
          <p:cNvPr id="10" name="TextBox 9">
            <a:extLst>
              <a:ext uri="{FF2B5EF4-FFF2-40B4-BE49-F238E27FC236}">
                <a16:creationId xmlns:a16="http://schemas.microsoft.com/office/drawing/2014/main" id="{A46591BE-6646-46B4-C134-24ED631B7BCD}"/>
              </a:ext>
            </a:extLst>
          </p:cNvPr>
          <p:cNvSpPr txBox="1"/>
          <p:nvPr/>
        </p:nvSpPr>
        <p:spPr>
          <a:xfrm>
            <a:off x="7688425" y="612195"/>
            <a:ext cx="4335203" cy="4832092"/>
          </a:xfrm>
          <a:prstGeom prst="rect">
            <a:avLst/>
          </a:prstGeom>
          <a:noFill/>
        </p:spPr>
        <p:txBody>
          <a:bodyPr wrap="square">
            <a:spAutoFit/>
          </a:bodyPr>
          <a:lstStyle/>
          <a:p>
            <a:pPr algn="just"/>
            <a:r>
              <a:rPr lang="en-GB" sz="1200" dirty="0">
                <a:solidFill>
                  <a:schemeClr val="tx1">
                    <a:lumMod val="75000"/>
                    <a:lumOff val="25000"/>
                  </a:schemeClr>
                </a:solidFill>
                <a:latin typeface="+mj-lt"/>
                <a:hlinkClick r:id="rId64" action="ppaction://hlinksldjump">
                  <a:extLst>
                    <a:ext uri="{A12FA001-AC4F-418D-AE19-62706E023703}">
                      <ahyp:hlinkClr xmlns:ahyp="http://schemas.microsoft.com/office/drawing/2018/hyperlinkcolor" val="tx"/>
                    </a:ext>
                  </a:extLst>
                </a:hlinkClick>
              </a:rPr>
              <a:t>8.4 Use of bronchodilators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5" action="ppaction://hlinksldjump">
                  <a:extLst>
                    <a:ext uri="{A12FA001-AC4F-418D-AE19-62706E023703}">
                      <ahyp:hlinkClr xmlns:ahyp="http://schemas.microsoft.com/office/drawing/2018/hyperlinkcolor" val="tx"/>
                    </a:ext>
                  </a:extLst>
                </a:hlinkClick>
              </a:rPr>
              <a:t>8.5 Use of macrolides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6" action="ppaction://hlinksldjump">
                  <a:extLst>
                    <a:ext uri="{A12FA001-AC4F-418D-AE19-62706E023703}">
                      <ahyp:hlinkClr xmlns:ahyp="http://schemas.microsoft.com/office/drawing/2018/hyperlinkcolor" val="tx"/>
                    </a:ext>
                  </a:extLst>
                </a:hlinkClick>
              </a:rPr>
              <a:t>8.6 Use of oxygen </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7" action="ppaction://hlinksldjump">
                  <a:extLst>
                    <a:ext uri="{A12FA001-AC4F-418D-AE19-62706E023703}">
                      <ahyp:hlinkClr xmlns:ahyp="http://schemas.microsoft.com/office/drawing/2018/hyperlinkcolor" val="tx"/>
                    </a:ext>
                  </a:extLst>
                </a:hlinkClick>
              </a:rPr>
              <a:t>8.7 Use of inhaled steroids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8" action="ppaction://hlinksldjump">
                  <a:extLst>
                    <a:ext uri="{A12FA001-AC4F-418D-AE19-62706E023703}">
                      <ahyp:hlinkClr xmlns:ahyp="http://schemas.microsoft.com/office/drawing/2018/hyperlinkcolor" val="tx"/>
                    </a:ext>
                  </a:extLst>
                </a:hlinkClick>
              </a:rPr>
              <a:t>8.8 Use of oral steroids </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69" action="ppaction://hlinksldjump">
                  <a:extLst>
                    <a:ext uri="{A12FA001-AC4F-418D-AE19-62706E023703}">
                      <ahyp:hlinkClr xmlns:ahyp="http://schemas.microsoft.com/office/drawing/2018/hyperlinkcolor" val="tx"/>
                    </a:ext>
                  </a:extLst>
                </a:hlinkClick>
              </a:rPr>
              <a:t>8.9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69" action="ppaction://hlinksldjump">
                  <a:extLst>
                    <a:ext uri="{A12FA001-AC4F-418D-AE19-62706E023703}">
                      <ahyp:hlinkClr xmlns:ahyp="http://schemas.microsoft.com/office/drawing/2018/hyperlinkcolor" val="tx"/>
                    </a:ext>
                  </a:extLst>
                </a:hlinkClick>
              </a:rPr>
              <a:t>Use of ursodeoxycholic acid</a:t>
            </a:r>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r>
              <a:rPr lang="en-GB" sz="12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70" action="ppaction://hlinksldjump">
                  <a:extLst>
                    <a:ext uri="{A12FA001-AC4F-418D-AE19-62706E023703}">
                      <ahyp:hlinkClr xmlns:ahyp="http://schemas.microsoft.com/office/drawing/2018/hyperlinkcolor" val="tx"/>
                    </a:ext>
                  </a:extLst>
                </a:hlinkClick>
              </a:rPr>
              <a:t>8.10</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70" action="ppaction://hlinksldjump">
                  <a:extLst>
                    <a:ext uri="{A12FA001-AC4F-418D-AE19-62706E023703}">
                      <ahyp:hlinkClr xmlns:ahyp="http://schemas.microsoft.com/office/drawing/2018/hyperlinkcolor" val="tx"/>
                    </a:ext>
                  </a:extLst>
                </a:hlinkClick>
              </a:rPr>
              <a:t> Use of proton pump inhibitors</a:t>
            </a:r>
            <a:endParaRPr lang="en-GB" sz="1200" kern="100" dirty="0">
              <a:solidFill>
                <a:schemeClr val="tx1">
                  <a:lumMod val="75000"/>
                  <a:lumOff val="25000"/>
                </a:schemeClr>
              </a:solidFill>
              <a:latin typeface="+mj-lt"/>
              <a:ea typeface="Calibri" panose="020F0502020204030204" pitchFamily="34" charset="0"/>
              <a:cs typeface="Calibri Light" panose="020F0302020204030204" pitchFamily="34" charset="0"/>
            </a:endParaRPr>
          </a:p>
          <a:p>
            <a:pPr algn="just"/>
            <a:r>
              <a:rPr lang="en-GB" sz="12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71" action="ppaction://hlinksldjump">
                  <a:extLst>
                    <a:ext uri="{A12FA001-AC4F-418D-AE19-62706E023703}">
                      <ahyp:hlinkClr xmlns:ahyp="http://schemas.microsoft.com/office/drawing/2018/hyperlinkcolor" val="tx"/>
                    </a:ext>
                  </a:extLst>
                </a:hlinkClick>
              </a:rPr>
              <a:t>8.11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71" action="ppaction://hlinksldjump">
                  <a:extLst>
                    <a:ext uri="{A12FA001-AC4F-418D-AE19-62706E023703}">
                      <ahyp:hlinkClr xmlns:ahyp="http://schemas.microsoft.com/office/drawing/2018/hyperlinkcolor" val="tx"/>
                    </a:ext>
                  </a:extLst>
                </a:hlinkClick>
              </a:rPr>
              <a:t>Use of therapies among adults from 2012 to 2022</a:t>
            </a:r>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r>
              <a:rPr lang="en-GB" sz="1200" kern="100" dirty="0">
                <a:solidFill>
                  <a:schemeClr val="tx1">
                    <a:lumMod val="75000"/>
                    <a:lumOff val="25000"/>
                  </a:schemeClr>
                </a:solidFill>
                <a:latin typeface="+mj-lt"/>
                <a:ea typeface="Calibri" panose="020F0502020204030204" pitchFamily="34" charset="0"/>
                <a:cs typeface="Calibri Light" panose="020F0302020204030204" pitchFamily="34" charset="0"/>
                <a:hlinkClick r:id="rId72" action="ppaction://hlinksldjump">
                  <a:extLst>
                    <a:ext uri="{A12FA001-AC4F-418D-AE19-62706E023703}">
                      <ahyp:hlinkClr xmlns:ahyp="http://schemas.microsoft.com/office/drawing/2018/hyperlinkcolor" val="tx"/>
                    </a:ext>
                  </a:extLst>
                </a:hlinkClick>
              </a:rPr>
              <a:t>8.12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72" action="ppaction://hlinksldjump">
                  <a:extLst>
                    <a:ext uri="{A12FA001-AC4F-418D-AE19-62706E023703}">
                      <ahyp:hlinkClr xmlns:ahyp="http://schemas.microsoft.com/office/drawing/2018/hyperlinkcolor" val="tx"/>
                    </a:ext>
                  </a:extLst>
                </a:hlinkClick>
              </a:rPr>
              <a:t>Median z-score for BMI by age group in 2012, 2017 and 2022</a:t>
            </a:r>
            <a:endPar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a:p>
            <a:pPr algn="just"/>
            <a:r>
              <a:rPr lang="en-GB" sz="1400" dirty="0">
                <a:solidFill>
                  <a:srgbClr val="55C2D2"/>
                </a:solidFill>
                <a:latin typeface="+mj-lt"/>
                <a:hlinkClick r:id="rId73" action="ppaction://hlinksldjump">
                  <a:extLst>
                    <a:ext uri="{A12FA001-AC4F-418D-AE19-62706E023703}">
                      <ahyp:hlinkClr xmlns:ahyp="http://schemas.microsoft.com/office/drawing/2018/hyperlinkcolor" val="tx"/>
                    </a:ext>
                  </a:extLst>
                </a:hlinkClick>
              </a:rPr>
              <a:t>CHAPTER 9: CFTR MODULATOR THERAPIES</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74" action="ppaction://hlinksldjump">
                  <a:extLst>
                    <a:ext uri="{A12FA001-AC4F-418D-AE19-62706E023703}">
                      <ahyp:hlinkClr xmlns:ahyp="http://schemas.microsoft.com/office/drawing/2018/hyperlinkcolor" val="tx"/>
                    </a:ext>
                  </a:extLst>
                </a:hlinkClick>
              </a:rPr>
              <a:t>9.1 Map Ivacaftor reimbursed</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75" action="ppaction://hlinksldjump">
                  <a:extLst>
                    <a:ext uri="{A12FA001-AC4F-418D-AE19-62706E023703}">
                      <ahyp:hlinkClr xmlns:ahyp="http://schemas.microsoft.com/office/drawing/2018/hyperlinkcolor" val="tx"/>
                    </a:ext>
                  </a:extLst>
                </a:hlinkClick>
              </a:rPr>
              <a:t>9.2 Map lumacaftor/ivacaftor reimbursed</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76" action="ppaction://hlinksldjump">
                  <a:extLst>
                    <a:ext uri="{A12FA001-AC4F-418D-AE19-62706E023703}">
                      <ahyp:hlinkClr xmlns:ahyp="http://schemas.microsoft.com/office/drawing/2018/hyperlinkcolor" val="tx"/>
                    </a:ext>
                  </a:extLst>
                </a:hlinkClick>
              </a:rPr>
              <a:t>9.3 Map </a:t>
            </a:r>
            <a:r>
              <a:rPr lang="en-GB" sz="1200" dirty="0" err="1">
                <a:solidFill>
                  <a:schemeClr val="tx1">
                    <a:lumMod val="75000"/>
                    <a:lumOff val="25000"/>
                  </a:schemeClr>
                </a:solidFill>
                <a:latin typeface="+mj-lt"/>
                <a:hlinkClick r:id="rId76" action="ppaction://hlinksldjump">
                  <a:extLst>
                    <a:ext uri="{A12FA001-AC4F-418D-AE19-62706E023703}">
                      <ahyp:hlinkClr xmlns:ahyp="http://schemas.microsoft.com/office/drawing/2018/hyperlinkcolor" val="tx"/>
                    </a:ext>
                  </a:extLst>
                </a:hlinkClick>
              </a:rPr>
              <a:t>tezacaftor</a:t>
            </a:r>
            <a:r>
              <a:rPr lang="en-GB" sz="1200" dirty="0">
                <a:solidFill>
                  <a:schemeClr val="tx1">
                    <a:lumMod val="75000"/>
                    <a:lumOff val="25000"/>
                  </a:schemeClr>
                </a:solidFill>
                <a:latin typeface="+mj-lt"/>
                <a:hlinkClick r:id="rId76" action="ppaction://hlinksldjump">
                  <a:extLst>
                    <a:ext uri="{A12FA001-AC4F-418D-AE19-62706E023703}">
                      <ahyp:hlinkClr xmlns:ahyp="http://schemas.microsoft.com/office/drawing/2018/hyperlinkcolor" val="tx"/>
                    </a:ext>
                  </a:extLst>
                </a:hlinkClick>
              </a:rPr>
              <a:t>/ivacaftor reimbursed</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9.4 Map </a:t>
            </a:r>
            <a:r>
              <a:rPr lang="en-GB" sz="1200" dirty="0" err="1">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elexacaftor</a:t>
            </a:r>
            <a:r>
              <a:rPr lang="en-GB" sz="1200" dirty="0">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a:t>
            </a:r>
            <a:r>
              <a:rPr lang="en-GB" sz="1200" dirty="0" err="1">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tezacaftor</a:t>
            </a:r>
            <a:r>
              <a:rPr lang="en-GB" sz="1200" dirty="0">
                <a:solidFill>
                  <a:schemeClr val="tx1">
                    <a:lumMod val="75000"/>
                    <a:lumOff val="25000"/>
                  </a:schemeClr>
                </a:solidFill>
                <a:latin typeface="+mj-lt"/>
                <a:hlinkClick r:id="rId77" action="ppaction://hlinksldjump">
                  <a:extLst>
                    <a:ext uri="{A12FA001-AC4F-418D-AE19-62706E023703}">
                      <ahyp:hlinkClr xmlns:ahyp="http://schemas.microsoft.com/office/drawing/2018/hyperlinkcolor" val="tx"/>
                    </a:ext>
                  </a:extLst>
                </a:hlinkClick>
              </a:rPr>
              <a:t>/ivacaftor is licensed and reimbursed</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78" action="ppaction://hlinksldjump">
                  <a:extLst>
                    <a:ext uri="{A12FA001-AC4F-418D-AE19-62706E023703}">
                      <ahyp:hlinkClr xmlns:ahyp="http://schemas.microsoft.com/office/drawing/2018/hyperlinkcolor" val="tx"/>
                    </a:ext>
                  </a:extLst>
                </a:hlinkClick>
              </a:rPr>
              <a:t>9.5 People with CF eligible for at least one modulator, children</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79" action="ppaction://hlinksldjump">
                  <a:extLst>
                    <a:ext uri="{A12FA001-AC4F-418D-AE19-62706E023703}">
                      <ahyp:hlinkClr xmlns:ahyp="http://schemas.microsoft.com/office/drawing/2018/hyperlinkcolor" val="tx"/>
                    </a:ext>
                  </a:extLst>
                </a:hlinkClick>
              </a:rPr>
              <a:t>9.6 People with CF eligible for at least one modulator, adults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80" action="ppaction://hlinksldjump">
                  <a:extLst>
                    <a:ext uri="{A12FA001-AC4F-418D-AE19-62706E023703}">
                      <ahyp:hlinkClr xmlns:ahyp="http://schemas.microsoft.com/office/drawing/2018/hyperlinkcolor" val="tx"/>
                    </a:ext>
                  </a:extLst>
                </a:hlinkClick>
              </a:rPr>
              <a:t>9.7 </a:t>
            </a:r>
            <a:r>
              <a:rPr lang="en-GB" sz="12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hlinkClick r:id="rId80" action="ppaction://hlinksldjump">
                  <a:extLst>
                    <a:ext uri="{A12FA001-AC4F-418D-AE19-62706E023703}">
                      <ahyp:hlinkClr xmlns:ahyp="http://schemas.microsoft.com/office/drawing/2018/hyperlinkcolor" val="tx"/>
                    </a:ext>
                  </a:extLst>
                </a:hlinkClick>
              </a:rPr>
              <a:t>Use of CFTR modulator therapy from 2018 to 2022</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81" action="ppaction://hlinksldjump">
                  <a:extLst>
                    <a:ext uri="{A12FA001-AC4F-418D-AE19-62706E023703}">
                      <ahyp:hlinkClr xmlns:ahyp="http://schemas.microsoft.com/office/drawing/2018/hyperlinkcolor" val="tx"/>
                    </a:ext>
                  </a:extLst>
                </a:hlinkClick>
              </a:rPr>
              <a:t>CHAPTER 10: TRANSPLANTATION </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82" action="ppaction://hlinksldjump">
                  <a:extLst>
                    <a:ext uri="{A12FA001-AC4F-418D-AE19-62706E023703}">
                      <ahyp:hlinkClr xmlns:ahyp="http://schemas.microsoft.com/office/drawing/2018/hyperlinkcolor" val="tx"/>
                    </a:ext>
                  </a:extLst>
                </a:hlinkClick>
              </a:rPr>
              <a:t>10.1 People with CF living in 2021 with transplanted lungs</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83" action="ppaction://hlinksldjump">
                  <a:extLst>
                    <a:ext uri="{A12FA001-AC4F-418D-AE19-62706E023703}">
                      <ahyp:hlinkClr xmlns:ahyp="http://schemas.microsoft.com/office/drawing/2018/hyperlinkcolor" val="tx"/>
                    </a:ext>
                  </a:extLst>
                </a:hlinkClick>
              </a:rPr>
              <a:t>10.2 people with CF living in 2020 with transplanted liver</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84" action="ppaction://hlinksldjump">
                  <a:extLst>
                    <a:ext uri="{A12FA001-AC4F-418D-AE19-62706E023703}">
                      <ahyp:hlinkClr xmlns:ahyp="http://schemas.microsoft.com/office/drawing/2018/hyperlinkcolor" val="tx"/>
                    </a:ext>
                  </a:extLst>
                </a:hlinkClick>
              </a:rPr>
              <a:t>CHAPTER 11: MORTALITY</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85" action="ppaction://hlinksldjump">
                  <a:extLst>
                    <a:ext uri="{A12FA001-AC4F-418D-AE19-62706E023703}">
                      <ahyp:hlinkClr xmlns:ahyp="http://schemas.microsoft.com/office/drawing/2018/hyperlinkcolor" val="tx"/>
                    </a:ext>
                  </a:extLst>
                </a:hlinkClick>
              </a:rPr>
              <a:t>11.1 Age at death distribution of people with CF deceased in 2021</a:t>
            </a:r>
            <a:endParaRPr lang="en-GB" sz="1200" dirty="0">
              <a:solidFill>
                <a:schemeClr val="tx1">
                  <a:lumMod val="75000"/>
                  <a:lumOff val="25000"/>
                </a:schemeClr>
              </a:solidFill>
              <a:latin typeface="+mj-lt"/>
            </a:endParaRPr>
          </a:p>
          <a:p>
            <a:pPr algn="just"/>
            <a:r>
              <a:rPr lang="en-GB" sz="1400" dirty="0">
                <a:solidFill>
                  <a:srgbClr val="55C2D2"/>
                </a:solidFill>
                <a:latin typeface="+mj-lt"/>
                <a:hlinkClick r:id="rId86" action="ppaction://hlinksldjump">
                  <a:extLst>
                    <a:ext uri="{A12FA001-AC4F-418D-AE19-62706E023703}">
                      <ahyp:hlinkClr xmlns:ahyp="http://schemas.microsoft.com/office/drawing/2018/hyperlinkcolor" val="tx"/>
                    </a:ext>
                  </a:extLst>
                </a:hlinkClick>
              </a:rPr>
              <a:t>CHAPTER 12: DATA QUALITY</a:t>
            </a:r>
            <a:endParaRPr lang="en-GB" sz="1400" dirty="0">
              <a:solidFill>
                <a:srgbClr val="55C2D2"/>
              </a:solidFill>
              <a:latin typeface="+mj-lt"/>
            </a:endParaRPr>
          </a:p>
          <a:p>
            <a:pPr algn="just"/>
            <a:r>
              <a:rPr lang="en-GB" sz="1200" dirty="0">
                <a:solidFill>
                  <a:schemeClr val="tx1">
                    <a:lumMod val="75000"/>
                    <a:lumOff val="25000"/>
                  </a:schemeClr>
                </a:solidFill>
                <a:latin typeface="+mj-lt"/>
                <a:hlinkClick r:id="rId87" action="ppaction://hlinksldjump">
                  <a:extLst>
                    <a:ext uri="{A12FA001-AC4F-418D-AE19-62706E023703}">
                      <ahyp:hlinkClr xmlns:ahyp="http://schemas.microsoft.com/office/drawing/2018/hyperlinkcolor" val="tx"/>
                    </a:ext>
                  </a:extLst>
                </a:hlinkClick>
              </a:rPr>
              <a:t>12.1 Data completeness in follow-up year 2022</a:t>
            </a:r>
            <a:endParaRPr lang="en-GB" sz="1200" dirty="0">
              <a:solidFill>
                <a:schemeClr val="tx1">
                  <a:lumMod val="75000"/>
                  <a:lumOff val="25000"/>
                </a:schemeClr>
              </a:solidFill>
              <a:latin typeface="+mj-lt"/>
            </a:endParaRPr>
          </a:p>
          <a:p>
            <a:pPr algn="just"/>
            <a:r>
              <a:rPr lang="en-GB" sz="1200" dirty="0">
                <a:solidFill>
                  <a:schemeClr val="tx1">
                    <a:lumMod val="75000"/>
                    <a:lumOff val="25000"/>
                  </a:schemeClr>
                </a:solidFill>
                <a:latin typeface="+mj-lt"/>
                <a:hlinkClick r:id="rId88" action="ppaction://hlinksldjump">
                  <a:extLst>
                    <a:ext uri="{A12FA001-AC4F-418D-AE19-62706E023703}">
                      <ahyp:hlinkClr xmlns:ahyp="http://schemas.microsoft.com/office/drawing/2018/hyperlinkcolor" val="tx"/>
                    </a:ext>
                  </a:extLst>
                </a:hlinkClick>
              </a:rPr>
              <a:t>12.2 Data accuracy for the follow-up years 2021 and 2022</a:t>
            </a:r>
            <a:endParaRPr lang="en-GB" sz="1200" dirty="0">
              <a:solidFill>
                <a:schemeClr val="tx1">
                  <a:lumMod val="75000"/>
                  <a:lumOff val="25000"/>
                </a:schemeClr>
              </a:solidFill>
              <a:latin typeface="+mj-lt"/>
            </a:endParaRPr>
          </a:p>
        </p:txBody>
      </p:sp>
    </p:spTree>
    <p:extLst>
      <p:ext uri="{BB962C8B-B14F-4D97-AF65-F5344CB8AC3E}">
        <p14:creationId xmlns:p14="http://schemas.microsoft.com/office/powerpoint/2010/main" val="2922371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7268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last decade the proportion of children diagnosed with CF through newborn screening has increased to almost 90% throughout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2.7</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020286"/>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Neonatal screening done in people with CF 5 years old or younger in the year of follow-up from 2012 to 2022.</a:t>
            </a:r>
          </a:p>
        </p:txBody>
      </p:sp>
      <p:pic>
        <p:nvPicPr>
          <p:cNvPr id="5" name="Picture 4" descr="A blue hexagon with white and black triangles&#10;&#10;Description automatically generated">
            <a:extLst>
              <a:ext uri="{FF2B5EF4-FFF2-40B4-BE49-F238E27FC236}">
                <a16:creationId xmlns:a16="http://schemas.microsoft.com/office/drawing/2014/main" id="{76E270EE-427C-002A-83FC-96C894B20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35">
            <a:extLst>
              <a:ext uri="{FF2B5EF4-FFF2-40B4-BE49-F238E27FC236}">
                <a16:creationId xmlns:a16="http://schemas.microsoft.com/office/drawing/2014/main" id="{E31E6B3D-2D42-C1AD-0419-A58FA45317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55675" y="1630997"/>
            <a:ext cx="6280649" cy="4695975"/>
          </a:xfrm>
          <a:prstGeom prst="rect">
            <a:avLst/>
          </a:prstGeom>
          <a:noFill/>
          <a:ln>
            <a:noFill/>
          </a:ln>
        </p:spPr>
      </p:pic>
    </p:spTree>
    <p:extLst>
      <p:ext uri="{BB962C8B-B14F-4D97-AF65-F5344CB8AC3E}">
        <p14:creationId xmlns:p14="http://schemas.microsoft.com/office/powerpoint/2010/main" val="41320750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66137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3</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GENETICS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2051127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Most of the people with CF in Europe have two CFTR variants identified.</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3.1</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5" y="761858"/>
            <a:ext cx="7523226"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variants identified and not identified, by country and overall. Only people with CF for whom DNA analysis has been done.</a:t>
            </a:r>
          </a:p>
        </p:txBody>
      </p:sp>
      <p:pic>
        <p:nvPicPr>
          <p:cNvPr id="5" name="Picture 4" descr="A blue hexagon with white and black triangles&#10;&#10;Description automatically generated">
            <a:extLst>
              <a:ext uri="{FF2B5EF4-FFF2-40B4-BE49-F238E27FC236}">
                <a16:creationId xmlns:a16="http://schemas.microsoft.com/office/drawing/2014/main" id="{5F9F4866-7F0C-B3B6-E944-044E5076D9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2" name="Immagine 53">
            <a:extLst>
              <a:ext uri="{FF2B5EF4-FFF2-40B4-BE49-F238E27FC236}">
                <a16:creationId xmlns:a16="http://schemas.microsoft.com/office/drawing/2014/main" id="{5136601D-4E27-3065-597D-4D7F2DC6CD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21633" y="1207086"/>
            <a:ext cx="4410683" cy="5211174"/>
          </a:xfrm>
          <a:prstGeom prst="rect">
            <a:avLst/>
          </a:prstGeom>
          <a:noFill/>
          <a:ln>
            <a:noFill/>
          </a:ln>
        </p:spPr>
      </p:pic>
    </p:spTree>
    <p:extLst>
      <p:ext uri="{BB962C8B-B14F-4D97-AF65-F5344CB8AC3E}">
        <p14:creationId xmlns:p14="http://schemas.microsoft.com/office/powerpoint/2010/main" val="97252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1751"/>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prevalence of the F508del variant varies considerably between the countries in Europe; this has a major impact on CFTR modulator eligibility.</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3.2</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F508del homozygous and heterozygous people with CF, by country and overall. All people with CF seen in 2022.</a:t>
            </a:r>
          </a:p>
        </p:txBody>
      </p:sp>
      <p:pic>
        <p:nvPicPr>
          <p:cNvPr id="8" name="Picture 7" descr="A blue hexagon with white and black triangles&#10;&#10;Description automatically generated">
            <a:extLst>
              <a:ext uri="{FF2B5EF4-FFF2-40B4-BE49-F238E27FC236}">
                <a16:creationId xmlns:a16="http://schemas.microsoft.com/office/drawing/2014/main" id="{7F4CCE3B-9128-7696-1A10-88510C8F5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2" name="Immagine 1126811961">
            <a:extLst>
              <a:ext uri="{FF2B5EF4-FFF2-40B4-BE49-F238E27FC236}">
                <a16:creationId xmlns:a16="http://schemas.microsoft.com/office/drawing/2014/main" id="{B4E32BA0-72E5-9469-96E6-8679473F044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74997" y="1160669"/>
            <a:ext cx="5020056" cy="5251082"/>
          </a:xfrm>
          <a:prstGeom prst="rect">
            <a:avLst/>
          </a:prstGeom>
          <a:noFill/>
          <a:ln>
            <a:noFill/>
          </a:ln>
        </p:spPr>
      </p:pic>
    </p:spTree>
    <p:extLst>
      <p:ext uri="{BB962C8B-B14F-4D97-AF65-F5344CB8AC3E}">
        <p14:creationId xmlns:p14="http://schemas.microsoft.com/office/powerpoint/2010/main" val="30369357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36262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95374"/>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Geographical distribution of F508del variant.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20394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3.3</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634D341C-4E28-7EC7-FAC3-29B45C9DCD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1"/>
            <a:ext cx="2095500" cy="2095500"/>
          </a:xfrm>
          <a:prstGeom prst="rect">
            <a:avLst/>
          </a:prstGeom>
        </p:spPr>
      </p:pic>
      <p:pic>
        <p:nvPicPr>
          <p:cNvPr id="8" name="Picture 7" descr="A map of europe with blue and grey colors&#10;&#10;Description automatically generated">
            <a:extLst>
              <a:ext uri="{FF2B5EF4-FFF2-40B4-BE49-F238E27FC236}">
                <a16:creationId xmlns:a16="http://schemas.microsoft.com/office/drawing/2014/main" id="{CD9EDE73-1330-FCE5-BDEA-9A3ABA1CD4B7}"/>
              </a:ext>
            </a:extLst>
          </p:cNvPr>
          <p:cNvPicPr>
            <a:picLocks noChangeAspect="1"/>
          </p:cNvPicPr>
          <p:nvPr/>
        </p:nvPicPr>
        <p:blipFill rotWithShape="1">
          <a:blip r:embed="rId3"/>
          <a:srcRect l="18240" t="95134" r="18190" b="-407"/>
          <a:stretch/>
        </p:blipFill>
        <p:spPr>
          <a:xfrm>
            <a:off x="3026977" y="5717538"/>
            <a:ext cx="6138044" cy="486610"/>
          </a:xfrm>
          <a:prstGeom prst="rect">
            <a:avLst/>
          </a:prstGeom>
        </p:spPr>
      </p:pic>
      <p:pic>
        <p:nvPicPr>
          <p:cNvPr id="9" name="Imagen 8" descr="Mapa&#10;&#10;El contenido generado por IA puede ser incorrecto.">
            <a:extLst>
              <a:ext uri="{FF2B5EF4-FFF2-40B4-BE49-F238E27FC236}">
                <a16:creationId xmlns:a16="http://schemas.microsoft.com/office/drawing/2014/main" id="{4406D1BE-37BE-0B56-FD5C-835C985B8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977" y="803151"/>
            <a:ext cx="6138044" cy="5503073"/>
          </a:xfrm>
          <a:prstGeom prst="rect">
            <a:avLst/>
          </a:prstGeom>
        </p:spPr>
      </p:pic>
    </p:spTree>
    <p:extLst>
      <p:ext uri="{BB962C8B-B14F-4D97-AF65-F5344CB8AC3E}">
        <p14:creationId xmlns:p14="http://schemas.microsoft.com/office/powerpoint/2010/main" val="9272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36262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95374"/>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Geographical distribution of G542X  variant.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20394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3.4</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2904106F-C6DF-462E-9D44-A10DF0243D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11" name="Imagen 10" descr="Mapa&#10;&#10;El contenido generado por IA puede ser incorrecto.">
            <a:extLst>
              <a:ext uri="{FF2B5EF4-FFF2-40B4-BE49-F238E27FC236}">
                <a16:creationId xmlns:a16="http://schemas.microsoft.com/office/drawing/2014/main" id="{CE0D1488-401B-63CB-25DB-C4D7B90EA1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712" y="827714"/>
            <a:ext cx="6146158" cy="5510348"/>
          </a:xfrm>
          <a:prstGeom prst="rect">
            <a:avLst/>
          </a:prstGeom>
        </p:spPr>
      </p:pic>
    </p:spTree>
    <p:extLst>
      <p:ext uri="{BB962C8B-B14F-4D97-AF65-F5344CB8AC3E}">
        <p14:creationId xmlns:p14="http://schemas.microsoft.com/office/powerpoint/2010/main" val="528283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341539"/>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95374"/>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Geographical distribution of N1303K variant.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20394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3.5</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31495C80-4C8F-1442-0AE0-AFDD29647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agen 8" descr="Mapa&#10;&#10;El contenido generado por IA puede ser incorrecto.">
            <a:extLst>
              <a:ext uri="{FF2B5EF4-FFF2-40B4-BE49-F238E27FC236}">
                <a16:creationId xmlns:a16="http://schemas.microsoft.com/office/drawing/2014/main" id="{94F922E8-D06D-E17B-EE26-D0E9668FA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074" y="803151"/>
            <a:ext cx="6177433" cy="5538388"/>
          </a:xfrm>
          <a:prstGeom prst="rect">
            <a:avLst/>
          </a:prstGeom>
        </p:spPr>
      </p:pic>
    </p:spTree>
    <p:extLst>
      <p:ext uri="{BB962C8B-B14F-4D97-AF65-F5344CB8AC3E}">
        <p14:creationId xmlns:p14="http://schemas.microsoft.com/office/powerpoint/2010/main" val="17994511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36262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95374"/>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Geographical distribution of G551D variant.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20394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3.6</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54095F23-3C77-D4ED-3A9A-7BE773C8F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agen 8" descr="Mapa&#10;&#10;El contenido generado por IA puede ser incorrecto.">
            <a:extLst>
              <a:ext uri="{FF2B5EF4-FFF2-40B4-BE49-F238E27FC236}">
                <a16:creationId xmlns:a16="http://schemas.microsoft.com/office/drawing/2014/main" id="{112AD4AC-C3A1-4381-A165-5BD22CAD0C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8197" y="803151"/>
            <a:ext cx="6215606" cy="5572612"/>
          </a:xfrm>
          <a:prstGeom prst="rect">
            <a:avLst/>
          </a:prstGeom>
        </p:spPr>
      </p:pic>
    </p:spTree>
    <p:extLst>
      <p:ext uri="{BB962C8B-B14F-4D97-AF65-F5344CB8AC3E}">
        <p14:creationId xmlns:p14="http://schemas.microsoft.com/office/powerpoint/2010/main" val="1021858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36262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95374"/>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Geographical distribution of 2789+5G-&gt;A variant.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203946"/>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3.7</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B2C710D5-8758-E7E3-1C35-E20F5D023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agen 8" descr="Mapa&#10;&#10;El contenido generado por IA puede ser incorrecto.">
            <a:extLst>
              <a:ext uri="{FF2B5EF4-FFF2-40B4-BE49-F238E27FC236}">
                <a16:creationId xmlns:a16="http://schemas.microsoft.com/office/drawing/2014/main" id="{4ECCE006-AE82-69D4-EE2D-7D7B63C241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6699" y="798117"/>
            <a:ext cx="6212184" cy="5569544"/>
          </a:xfrm>
          <a:prstGeom prst="rect">
            <a:avLst/>
          </a:prstGeom>
        </p:spPr>
      </p:pic>
    </p:spTree>
    <p:extLst>
      <p:ext uri="{BB962C8B-B14F-4D97-AF65-F5344CB8AC3E}">
        <p14:creationId xmlns:p14="http://schemas.microsoft.com/office/powerpoint/2010/main" val="3427048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83580" y="1613252"/>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4</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LUNG FUNCTION</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423299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699879"/>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1</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DEMOGRAPHICSS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25129941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50">
            <a:extLst>
              <a:ext uri="{FF2B5EF4-FFF2-40B4-BE49-F238E27FC236}">
                <a16:creationId xmlns:a16="http://schemas.microsoft.com/office/drawing/2014/main" id="{8B30E1FA-CCBA-F44F-69AA-2031827F7D2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091617" y="1179862"/>
            <a:ext cx="4005901" cy="4697518"/>
          </a:xfrm>
          <a:prstGeom prst="rect">
            <a:avLst/>
          </a:prstGeom>
          <a:noFill/>
          <a:ln>
            <a:noFill/>
          </a:ln>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692251"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Median FEV1% of predicted of young children and adolescents with CF &lt;18 years of age is &gt;80% in almost all countries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4.1</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817599"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FEV1% of predicted: boxplot by country. Children and adolescents with CF aged 6-17 years who have never had an organ transplant, seen in 2022.</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863449"/>
            <a:ext cx="7770114" cy="461665"/>
          </a:xfrm>
          <a:prstGeom prst="rect">
            <a:avLst/>
          </a:prstGeom>
          <a:noFill/>
        </p:spPr>
        <p:txBody>
          <a:bodyPr wrap="square">
            <a:spAutoFit/>
          </a:bodyPr>
          <a:lstStyle/>
          <a:p>
            <a:r>
              <a:rPr lang="en-GB" sz="800" dirty="0">
                <a:solidFill>
                  <a:srgbClr val="55C2D2"/>
                </a:solidFill>
                <a:latin typeface="+mj-lt"/>
              </a:rPr>
              <a:t>Note: Georgia has &lt;5 individuals aged 6-17 years at the date of FEV1 measurement and is excluded from the graph.</a:t>
            </a:r>
          </a:p>
          <a:p>
            <a:pPr marL="268288" indent="-268288"/>
            <a:r>
              <a:rPr lang="en-GB" sz="800" dirty="0">
                <a:solidFill>
                  <a:srgbClr val="55C2D2"/>
                </a:solidFill>
                <a:latin typeface="+mj-lt"/>
              </a:rPr>
              <a:t>Note: Sweden and the United Kingdom report FEV1 from the annual review, which might not be the best FEV1 of the year, and, in some cases, the FEV1 measurement could be from the previous calendar year</a:t>
            </a:r>
            <a:endParaRPr lang="en-GB" sz="800" dirty="0">
              <a:solidFill>
                <a:srgbClr val="55C2D2"/>
              </a:solidFill>
              <a:effectLst/>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BEB90D3C-58C8-8460-E802-313D9BA04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Tree>
    <p:extLst>
      <p:ext uri="{BB962C8B-B14F-4D97-AF65-F5344CB8AC3E}">
        <p14:creationId xmlns:p14="http://schemas.microsoft.com/office/powerpoint/2010/main" val="835264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Median FEV1% of predicted of adults with CF varies between &lt;60% and &gt;90% depending on the country.</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4.2</a:t>
            </a:r>
          </a:p>
        </p:txBody>
      </p:sp>
      <p:sp>
        <p:nvSpPr>
          <p:cNvPr id="3" name="TextBox 2">
            <a:extLst>
              <a:ext uri="{FF2B5EF4-FFF2-40B4-BE49-F238E27FC236}">
                <a16:creationId xmlns:a16="http://schemas.microsoft.com/office/drawing/2014/main" id="{A865EFFA-0A6A-C5EE-3189-32D41E6E3F44}"/>
              </a:ext>
            </a:extLst>
          </p:cNvPr>
          <p:cNvSpPr txBox="1"/>
          <p:nvPr/>
        </p:nvSpPr>
        <p:spPr>
          <a:xfrm>
            <a:off x="2135229" y="733103"/>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FEV1% of predicted: boxplot by country. Adults with CF who have never had a transplant, seen in 2022.</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812452"/>
            <a:ext cx="7770114" cy="461665"/>
          </a:xfrm>
          <a:prstGeom prst="rect">
            <a:avLst/>
          </a:prstGeom>
          <a:noFill/>
        </p:spPr>
        <p:txBody>
          <a:bodyPr wrap="square">
            <a:spAutoFit/>
          </a:bodyPr>
          <a:lstStyle/>
          <a:p>
            <a:r>
              <a:rPr lang="en-GB" sz="800" dirty="0">
                <a:solidFill>
                  <a:srgbClr val="55C2D2"/>
                </a:solidFill>
                <a:latin typeface="+mj-lt"/>
              </a:rPr>
              <a:t>Note: Albania, Armenia, Belarus and Georgia have &lt;5 adults with FEV1 measurement and are excluded from the table, but the people are included in the total number.</a:t>
            </a:r>
          </a:p>
          <a:p>
            <a:pPr marL="269875" indent="-269875">
              <a:tabLst>
                <a:tab pos="0" algn="l"/>
              </a:tabLst>
            </a:pPr>
            <a:r>
              <a:rPr lang="en-GB" sz="800" dirty="0">
                <a:solidFill>
                  <a:srgbClr val="55C2D2"/>
                </a:solidFill>
                <a:latin typeface="+mj-lt"/>
              </a:rPr>
              <a:t>Note: </a:t>
            </a:r>
            <a:r>
              <a:rPr lang="en-GB" sz="800" dirty="0">
                <a:solidFill>
                  <a:srgbClr val="55C2D2"/>
                </a:solidFill>
                <a:effectLst/>
                <a:latin typeface="+mj-lt"/>
                <a:ea typeface="Calibri" panose="020F0502020204030204" pitchFamily="34" charset="0"/>
                <a:cs typeface="Calibri Light" panose="020F0302020204030204" pitchFamily="34" charset="0"/>
              </a:rPr>
              <a:t>Sweden and the United Kingdom report FEV1 from the annual review, which might not be the best FEV1 of the year and, in some cases, the FEV1 measurement could be from the previous calendar year.</a:t>
            </a:r>
          </a:p>
        </p:txBody>
      </p:sp>
      <p:pic>
        <p:nvPicPr>
          <p:cNvPr id="5" name="Immagine 51">
            <a:extLst>
              <a:ext uri="{FF2B5EF4-FFF2-40B4-BE49-F238E27FC236}">
                <a16:creationId xmlns:a16="http://schemas.microsoft.com/office/drawing/2014/main" id="{8556ECE8-D444-8948-6EDB-57FFEC7903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4036378" y="1010792"/>
            <a:ext cx="4119243" cy="4786646"/>
          </a:xfrm>
          <a:prstGeom prst="rect">
            <a:avLst/>
          </a:prstGeom>
          <a:noFill/>
          <a:ln>
            <a:noFill/>
          </a:ln>
        </p:spPr>
      </p:pic>
      <p:pic>
        <p:nvPicPr>
          <p:cNvPr id="8" name="Picture 7" descr="A blue hexagon with white and black triangles&#10;&#10;Description automatically generated">
            <a:extLst>
              <a:ext uri="{FF2B5EF4-FFF2-40B4-BE49-F238E27FC236}">
                <a16:creationId xmlns:a16="http://schemas.microsoft.com/office/drawing/2014/main" id="{3B6D4AC7-BABD-2DE6-6488-852184D56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Tree>
    <p:extLst>
      <p:ext uri="{BB962C8B-B14F-4D97-AF65-F5344CB8AC3E}">
        <p14:creationId xmlns:p14="http://schemas.microsoft.com/office/powerpoint/2010/main" val="2903423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915463" y="63269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Lung function declines between the third and fifth decade of life but stabilises in older people with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4.3</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Median FEV1% of predicted by age group and by country.</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409944" y="5896084"/>
            <a:ext cx="7770114" cy="246221"/>
          </a:xfrm>
          <a:prstGeom prst="rect">
            <a:avLst/>
          </a:prstGeom>
          <a:noFill/>
        </p:spPr>
        <p:txBody>
          <a:bodyPr wrap="square">
            <a:spAutoFit/>
          </a:bodyPr>
          <a:lstStyle/>
          <a:p>
            <a:r>
              <a:rPr lang="en-GB" sz="1000" dirty="0">
                <a:solidFill>
                  <a:srgbClr val="55C2D2"/>
                </a:solidFill>
                <a:latin typeface="+mj-lt"/>
              </a:rPr>
              <a:t>Note: We excluded from the graph those age groups where the number of individuals was &lt;10.</a:t>
            </a:r>
          </a:p>
        </p:txBody>
      </p:sp>
      <p:pic>
        <p:nvPicPr>
          <p:cNvPr id="5" name="Picture 4" descr="A blue hexagon with white and black triangles&#10;&#10;Description automatically generated">
            <a:extLst>
              <a:ext uri="{FF2B5EF4-FFF2-40B4-BE49-F238E27FC236}">
                <a16:creationId xmlns:a16="http://schemas.microsoft.com/office/drawing/2014/main" id="{90939989-45B3-359E-1D68-0D47314DE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59">
            <a:extLst>
              <a:ext uri="{FF2B5EF4-FFF2-40B4-BE49-F238E27FC236}">
                <a16:creationId xmlns:a16="http://schemas.microsoft.com/office/drawing/2014/main" id="{399FD15D-5ADD-1433-DA0E-5D2DCCCA748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8465" y="1399266"/>
            <a:ext cx="7155070" cy="4368512"/>
          </a:xfrm>
          <a:prstGeom prst="rect">
            <a:avLst/>
          </a:prstGeom>
          <a:noFill/>
          <a:ln>
            <a:noFill/>
          </a:ln>
        </p:spPr>
      </p:pic>
    </p:spTree>
    <p:extLst>
      <p:ext uri="{BB962C8B-B14F-4D97-AF65-F5344CB8AC3E}">
        <p14:creationId xmlns:p14="http://schemas.microsoft.com/office/powerpoint/2010/main" val="3440834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BD584A-D622-4066-9F93-03569DEC503A}"/>
              </a:ext>
            </a:extLst>
          </p:cNvPr>
          <p:cNvPicPr>
            <a:picLocks noChangeAspect="1"/>
          </p:cNvPicPr>
          <p:nvPr/>
        </p:nvPicPr>
        <p:blipFill>
          <a:blip r:embed="rId2"/>
          <a:stretch>
            <a:fillRect/>
          </a:stretch>
        </p:blipFill>
        <p:spPr>
          <a:xfrm>
            <a:off x="3308637" y="1098138"/>
            <a:ext cx="5574725" cy="5288842"/>
          </a:xfrm>
          <a:prstGeom prst="rect">
            <a:avLst/>
          </a:prstGeom>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24126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5753C993-D725-D9DF-066F-02194A1A02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Tree>
    <p:extLst>
      <p:ext uri="{BB962C8B-B14F-4D97-AF65-F5344CB8AC3E}">
        <p14:creationId xmlns:p14="http://schemas.microsoft.com/office/powerpoint/2010/main" val="3768854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539547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19E12BA9-B68E-D4EC-2E31-0778AA6625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Picture 7">
            <a:extLst>
              <a:ext uri="{FF2B5EF4-FFF2-40B4-BE49-F238E27FC236}">
                <a16:creationId xmlns:a16="http://schemas.microsoft.com/office/drawing/2014/main" id="{445B17E0-ADAA-361E-2331-A6FA4813D894}"/>
              </a:ext>
            </a:extLst>
          </p:cNvPr>
          <p:cNvPicPr>
            <a:picLocks noChangeAspect="1"/>
          </p:cNvPicPr>
          <p:nvPr/>
        </p:nvPicPr>
        <p:blipFill rotWithShape="1">
          <a:blip r:embed="rId3"/>
          <a:srcRect b="51406"/>
          <a:stretch/>
        </p:blipFill>
        <p:spPr>
          <a:xfrm>
            <a:off x="895953" y="1666292"/>
            <a:ext cx="5462425" cy="3332583"/>
          </a:xfrm>
          <a:prstGeom prst="rect">
            <a:avLst/>
          </a:prstGeom>
        </p:spPr>
      </p:pic>
      <p:pic>
        <p:nvPicPr>
          <p:cNvPr id="9" name="Picture 8">
            <a:extLst>
              <a:ext uri="{FF2B5EF4-FFF2-40B4-BE49-F238E27FC236}">
                <a16:creationId xmlns:a16="http://schemas.microsoft.com/office/drawing/2014/main" id="{A2F8B8AF-CA47-062B-4FF5-0FB4C402930F}"/>
              </a:ext>
            </a:extLst>
          </p:cNvPr>
          <p:cNvPicPr>
            <a:picLocks noChangeAspect="1"/>
          </p:cNvPicPr>
          <p:nvPr/>
        </p:nvPicPr>
        <p:blipFill rotWithShape="1">
          <a:blip r:embed="rId4"/>
          <a:srcRect t="48594"/>
          <a:stretch/>
        </p:blipFill>
        <p:spPr>
          <a:xfrm>
            <a:off x="5989799" y="1606255"/>
            <a:ext cx="5462425" cy="3525417"/>
          </a:xfrm>
          <a:prstGeom prst="rect">
            <a:avLst/>
          </a:prstGeom>
        </p:spPr>
      </p:pic>
    </p:spTree>
    <p:extLst>
      <p:ext uri="{BB962C8B-B14F-4D97-AF65-F5344CB8AC3E}">
        <p14:creationId xmlns:p14="http://schemas.microsoft.com/office/powerpoint/2010/main" val="1169661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2D89E75A-6AE2-0E7E-2135-18FDE105B2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Picture 4">
            <a:extLst>
              <a:ext uri="{FF2B5EF4-FFF2-40B4-BE49-F238E27FC236}">
                <a16:creationId xmlns:a16="http://schemas.microsoft.com/office/drawing/2014/main" id="{31C5ADBA-1AAA-B8F8-A21E-6D016D07CAA0}"/>
              </a:ext>
            </a:extLst>
          </p:cNvPr>
          <p:cNvPicPr>
            <a:picLocks noChangeAspect="1"/>
          </p:cNvPicPr>
          <p:nvPr/>
        </p:nvPicPr>
        <p:blipFill rotWithShape="1">
          <a:blip r:embed="rId3"/>
          <a:srcRect b="50000"/>
          <a:stretch/>
        </p:blipFill>
        <p:spPr>
          <a:xfrm>
            <a:off x="609746" y="1575649"/>
            <a:ext cx="5412631" cy="3429000"/>
          </a:xfrm>
          <a:prstGeom prst="rect">
            <a:avLst/>
          </a:prstGeom>
        </p:spPr>
      </p:pic>
      <p:pic>
        <p:nvPicPr>
          <p:cNvPr id="9" name="Picture 8">
            <a:extLst>
              <a:ext uri="{FF2B5EF4-FFF2-40B4-BE49-F238E27FC236}">
                <a16:creationId xmlns:a16="http://schemas.microsoft.com/office/drawing/2014/main" id="{86AF617A-449B-FDF7-9AD7-F9A66877DD87}"/>
              </a:ext>
            </a:extLst>
          </p:cNvPr>
          <p:cNvPicPr>
            <a:picLocks noChangeAspect="1"/>
          </p:cNvPicPr>
          <p:nvPr/>
        </p:nvPicPr>
        <p:blipFill rotWithShape="1">
          <a:blip r:embed="rId4"/>
          <a:srcRect t="50000"/>
          <a:stretch/>
        </p:blipFill>
        <p:spPr>
          <a:xfrm>
            <a:off x="5957063" y="1660517"/>
            <a:ext cx="5412631" cy="3429000"/>
          </a:xfrm>
          <a:prstGeom prst="rect">
            <a:avLst/>
          </a:prstGeom>
        </p:spPr>
      </p:pic>
      <p:sp>
        <p:nvSpPr>
          <p:cNvPr id="10" name="Text Placeholder 8">
            <a:extLst>
              <a:ext uri="{FF2B5EF4-FFF2-40B4-BE49-F238E27FC236}">
                <a16:creationId xmlns:a16="http://schemas.microsoft.com/office/drawing/2014/main" id="{C2C9C498-17BD-136C-360C-4EC6D8A02FF5}"/>
              </a:ext>
            </a:extLst>
          </p:cNvPr>
          <p:cNvSpPr txBox="1">
            <a:spLocks/>
          </p:cNvSpPr>
          <p:nvPr/>
        </p:nvSpPr>
        <p:spPr>
          <a:xfrm>
            <a:off x="3731572" y="539547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Tree>
    <p:extLst>
      <p:ext uri="{BB962C8B-B14F-4D97-AF65-F5344CB8AC3E}">
        <p14:creationId xmlns:p14="http://schemas.microsoft.com/office/powerpoint/2010/main" val="41066314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Lung function decline over time in adults with CF still poses a challenge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pic>
        <p:nvPicPr>
          <p:cNvPr id="2" name="Picture 1" descr="A blue hexagon with white and black triangles&#10;&#10;Description automatically generated">
            <a:extLst>
              <a:ext uri="{FF2B5EF4-FFF2-40B4-BE49-F238E27FC236}">
                <a16:creationId xmlns:a16="http://schemas.microsoft.com/office/drawing/2014/main" id="{687C0189-F819-129C-D8FC-D72C0F46E8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
        <p:nvSpPr>
          <p:cNvPr id="8" name="Text Placeholder 8">
            <a:extLst>
              <a:ext uri="{FF2B5EF4-FFF2-40B4-BE49-F238E27FC236}">
                <a16:creationId xmlns:a16="http://schemas.microsoft.com/office/drawing/2014/main" id="{1ED4CBF5-3A72-F179-AAA9-252266E8AFA4}"/>
              </a:ext>
            </a:extLst>
          </p:cNvPr>
          <p:cNvSpPr txBox="1">
            <a:spLocks/>
          </p:cNvSpPr>
          <p:nvPr/>
        </p:nvSpPr>
        <p:spPr>
          <a:xfrm>
            <a:off x="3731572" y="5308501"/>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pic>
        <p:nvPicPr>
          <p:cNvPr id="11" name="Picture 10">
            <a:extLst>
              <a:ext uri="{FF2B5EF4-FFF2-40B4-BE49-F238E27FC236}">
                <a16:creationId xmlns:a16="http://schemas.microsoft.com/office/drawing/2014/main" id="{8429698B-F058-40E9-9972-5A2527AC2178}"/>
              </a:ext>
            </a:extLst>
          </p:cNvPr>
          <p:cNvPicPr>
            <a:picLocks noChangeAspect="1"/>
          </p:cNvPicPr>
          <p:nvPr/>
        </p:nvPicPr>
        <p:blipFill rotWithShape="1">
          <a:blip r:embed="rId3"/>
          <a:srcRect b="51360"/>
          <a:stretch/>
        </p:blipFill>
        <p:spPr>
          <a:xfrm>
            <a:off x="633575" y="1549499"/>
            <a:ext cx="5462425" cy="3335694"/>
          </a:xfrm>
          <a:prstGeom prst="rect">
            <a:avLst/>
          </a:prstGeom>
        </p:spPr>
      </p:pic>
      <p:pic>
        <p:nvPicPr>
          <p:cNvPr id="12" name="Picture 11">
            <a:extLst>
              <a:ext uri="{FF2B5EF4-FFF2-40B4-BE49-F238E27FC236}">
                <a16:creationId xmlns:a16="http://schemas.microsoft.com/office/drawing/2014/main" id="{8650594D-FBF9-D09C-4271-C1ADAAC543A3}"/>
              </a:ext>
            </a:extLst>
          </p:cNvPr>
          <p:cNvPicPr>
            <a:picLocks noChangeAspect="1"/>
          </p:cNvPicPr>
          <p:nvPr/>
        </p:nvPicPr>
        <p:blipFill rotWithShape="1">
          <a:blip r:embed="rId4"/>
          <a:srcRect t="48705"/>
          <a:stretch/>
        </p:blipFill>
        <p:spPr>
          <a:xfrm>
            <a:off x="6096000" y="1549499"/>
            <a:ext cx="5462425" cy="3517802"/>
          </a:xfrm>
          <a:prstGeom prst="rect">
            <a:avLst/>
          </a:prstGeom>
        </p:spPr>
      </p:pic>
    </p:spTree>
    <p:extLst>
      <p:ext uri="{BB962C8B-B14F-4D97-AF65-F5344CB8AC3E}">
        <p14:creationId xmlns:p14="http://schemas.microsoft.com/office/powerpoint/2010/main" val="1803887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9B409FB-43D8-8F91-3B91-7D25841EB9D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24540" y="1056860"/>
            <a:ext cx="5809539" cy="5514230"/>
          </a:xfrm>
          <a:prstGeom prst="rect">
            <a:avLst/>
          </a:prstGeom>
        </p:spPr>
      </p:pic>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5576314" y="5462409"/>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Decline in lung function over time in adults with CF still poses a challenge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FEV1% of predicted by age group and by country. People with CF aged 6 years or older and who have never had a transplant.</a:t>
            </a:r>
          </a:p>
        </p:txBody>
      </p:sp>
      <p:sp>
        <p:nvSpPr>
          <p:cNvPr id="14" name="TextBox 13">
            <a:extLst>
              <a:ext uri="{FF2B5EF4-FFF2-40B4-BE49-F238E27FC236}">
                <a16:creationId xmlns:a16="http://schemas.microsoft.com/office/drawing/2014/main" id="{0386C6C5-B359-035A-49C7-B7F2DEEDE325}"/>
              </a:ext>
            </a:extLst>
          </p:cNvPr>
          <p:cNvSpPr txBox="1"/>
          <p:nvPr/>
        </p:nvSpPr>
        <p:spPr>
          <a:xfrm>
            <a:off x="5576314" y="4935129"/>
            <a:ext cx="4728856" cy="553998"/>
          </a:xfrm>
          <a:prstGeom prst="rect">
            <a:avLst/>
          </a:prstGeom>
          <a:noFill/>
        </p:spPr>
        <p:txBody>
          <a:bodyPr wrap="square">
            <a:spAutoFit/>
          </a:bodyPr>
          <a:lstStyle/>
          <a:p>
            <a:pPr marL="354013" indent="-354013"/>
            <a:r>
              <a:rPr lang="en-GB" sz="1000" dirty="0">
                <a:solidFill>
                  <a:srgbClr val="55C2D2"/>
                </a:solidFill>
                <a:latin typeface="+mj-lt"/>
              </a:rPr>
              <a:t>Note: Sweden and the United Kingdom report FEV1 from the annual review, which might not be the best FEV1 of the year and, in some cases, the FEV1 measurement could be from the previous calendar year.</a:t>
            </a:r>
          </a:p>
        </p:txBody>
      </p:sp>
      <p:pic>
        <p:nvPicPr>
          <p:cNvPr id="2" name="Picture 1" descr="A blue hexagon with white and black triangles&#10;&#10;Description automatically generated">
            <a:extLst>
              <a:ext uri="{FF2B5EF4-FFF2-40B4-BE49-F238E27FC236}">
                <a16:creationId xmlns:a16="http://schemas.microsoft.com/office/drawing/2014/main" id="{4B5A07B6-1D6E-B2CA-24AD-16A9AF293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Tree>
    <p:extLst>
      <p:ext uri="{BB962C8B-B14F-4D97-AF65-F5344CB8AC3E}">
        <p14:creationId xmlns:p14="http://schemas.microsoft.com/office/powerpoint/2010/main" val="1502669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7733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majority of all children and adolescents with CF in Europe have a FEV1 of &gt;80% predicted.</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4.5</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686489"/>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FEV1% of predicted according to severity group and age group, by country. Children and adolescents with CF aged 6 – 17 years who have never had a transplant.</a:t>
            </a:r>
          </a:p>
        </p:txBody>
      </p:sp>
      <p:sp>
        <p:nvSpPr>
          <p:cNvPr id="9" name="TextBox 8">
            <a:extLst>
              <a:ext uri="{FF2B5EF4-FFF2-40B4-BE49-F238E27FC236}">
                <a16:creationId xmlns:a16="http://schemas.microsoft.com/office/drawing/2014/main" id="{4A24AD2C-CC34-0965-2F90-6BB894A65E7D}"/>
              </a:ext>
            </a:extLst>
          </p:cNvPr>
          <p:cNvSpPr txBox="1"/>
          <p:nvPr/>
        </p:nvSpPr>
        <p:spPr>
          <a:xfrm>
            <a:off x="2999968" y="6012190"/>
            <a:ext cx="7770114" cy="461665"/>
          </a:xfrm>
          <a:prstGeom prst="rect">
            <a:avLst/>
          </a:prstGeom>
          <a:noFill/>
        </p:spPr>
        <p:txBody>
          <a:bodyPr wrap="square">
            <a:spAutoFit/>
          </a:bodyPr>
          <a:lstStyle/>
          <a:p>
            <a:r>
              <a:rPr lang="en-GB" sz="800" dirty="0">
                <a:solidFill>
                  <a:srgbClr val="55C2D2"/>
                </a:solidFill>
                <a:latin typeface="+mj-lt"/>
              </a:rPr>
              <a:t>Note: Georgia has &lt;5 people with CF aged 6-17 years at FEV1 measurement and is excluded from the graph.</a:t>
            </a:r>
          </a:p>
          <a:p>
            <a:pPr marL="268288" indent="-268288"/>
            <a:r>
              <a:rPr lang="en-GB" sz="800" dirty="0">
                <a:solidFill>
                  <a:srgbClr val="55C2D2"/>
                </a:solidFill>
                <a:latin typeface="+mj-lt"/>
              </a:rPr>
              <a:t>Note: Sweden and the United Kingdom reports FEV1 from the annual review, which might not be the best FEV1 of the year, and, in some cases, the FEV1 measurement could be from the previous calendar year.</a:t>
            </a:r>
            <a:endParaRPr lang="en-GB" sz="800" dirty="0">
              <a:solidFill>
                <a:srgbClr val="55C2D2"/>
              </a:solidFill>
              <a:effectLst/>
              <a:latin typeface="+mj-lt"/>
              <a:ea typeface="Calibri" panose="020F05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E17ED2DE-8D51-B70A-583C-384A7E957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magine 8">
            <a:extLst>
              <a:ext uri="{FF2B5EF4-FFF2-40B4-BE49-F238E27FC236}">
                <a16:creationId xmlns:a16="http://schemas.microsoft.com/office/drawing/2014/main" id="{EE957686-CC59-3A71-E5FA-060BDE70946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92212" y="1047750"/>
            <a:ext cx="5323528" cy="5025365"/>
          </a:xfrm>
          <a:prstGeom prst="rect">
            <a:avLst/>
          </a:prstGeom>
          <a:noFill/>
          <a:ln>
            <a:noFill/>
          </a:ln>
        </p:spPr>
      </p:pic>
    </p:spTree>
    <p:extLst>
      <p:ext uri="{BB962C8B-B14F-4D97-AF65-F5344CB8AC3E}">
        <p14:creationId xmlns:p14="http://schemas.microsoft.com/office/powerpoint/2010/main" val="27563042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57812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367171"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majority of countries, the proportion of young adults with CF with a FEV1% of predicted below 40% is less than 10-20%.</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4.6</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881291"/>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FEV1% of predicted according to severity group and age group, by country. Adults with CF aged 18 – 29 years who have never had a transplant.</a:t>
            </a:r>
          </a:p>
        </p:txBody>
      </p:sp>
      <p:sp>
        <p:nvSpPr>
          <p:cNvPr id="9" name="TextBox 8">
            <a:extLst>
              <a:ext uri="{FF2B5EF4-FFF2-40B4-BE49-F238E27FC236}">
                <a16:creationId xmlns:a16="http://schemas.microsoft.com/office/drawing/2014/main" id="{4A24AD2C-CC34-0965-2F90-6BB894A65E7D}"/>
              </a:ext>
            </a:extLst>
          </p:cNvPr>
          <p:cNvSpPr txBox="1"/>
          <p:nvPr/>
        </p:nvSpPr>
        <p:spPr>
          <a:xfrm>
            <a:off x="3015078" y="6030894"/>
            <a:ext cx="7770114" cy="461665"/>
          </a:xfrm>
          <a:prstGeom prst="rect">
            <a:avLst/>
          </a:prstGeom>
          <a:noFill/>
        </p:spPr>
        <p:txBody>
          <a:bodyPr wrap="square">
            <a:spAutoFit/>
          </a:bodyPr>
          <a:lstStyle/>
          <a:p>
            <a:r>
              <a:rPr lang="en-GB" sz="800" dirty="0">
                <a:solidFill>
                  <a:srgbClr val="55C2D2"/>
                </a:solidFill>
                <a:latin typeface="+mj-lt"/>
              </a:rPr>
              <a:t>Note: Albania, Armenia, Belarus, Georgia, Iceland, Luxembourg and Rep of Moldova have &lt;5 people aged 18-29 years with FEV1 measurement and are excluded from the graph.</a:t>
            </a:r>
          </a:p>
          <a:p>
            <a:pPr marL="269875" indent="-269875"/>
            <a:r>
              <a:rPr lang="en-GB" sz="800" dirty="0">
                <a:solidFill>
                  <a:srgbClr val="55C2D2"/>
                </a:solidFill>
                <a:latin typeface="+mj-lt"/>
              </a:rPr>
              <a:t>Note: Sweden and the United Kingdom report FEV1 from the annual review, which might not be the best FEV1 of the year, and, in some cases, the FEV1 measurement could be from the previous calendar year.</a:t>
            </a:r>
            <a:endParaRPr lang="en-GB" sz="800" dirty="0">
              <a:solidFill>
                <a:srgbClr val="55C2D2"/>
              </a:solidFill>
              <a:effectLst/>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24C8D4E5-A8B8-DE7D-5D65-744C9656F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3">
            <a:extLst>
              <a:ext uri="{FF2B5EF4-FFF2-40B4-BE49-F238E27FC236}">
                <a16:creationId xmlns:a16="http://schemas.microsoft.com/office/drawing/2014/main" id="{3B231B46-3B59-B860-6B61-26567FAB9B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68"/>
          <a:stretch/>
        </p:blipFill>
        <p:spPr bwMode="auto">
          <a:xfrm>
            <a:off x="3592213" y="1272708"/>
            <a:ext cx="5198862" cy="475818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4118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672579" y="612718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3370252" y="60417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Map of countries that contributed data to the ECFSPR for the year 2022.</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370253" y="31275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1.1</a:t>
            </a:r>
          </a:p>
        </p:txBody>
      </p:sp>
      <p:pic>
        <p:nvPicPr>
          <p:cNvPr id="3" name="Picture 2" descr="A blue hexagon with white and black triangles&#10;&#10;Description automatically generated">
            <a:extLst>
              <a:ext uri="{FF2B5EF4-FFF2-40B4-BE49-F238E27FC236}">
                <a16:creationId xmlns:a16="http://schemas.microsoft.com/office/drawing/2014/main" id="{007967F9-68DE-9B6A-0530-2EA2A86E67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
        <p:nvSpPr>
          <p:cNvPr id="8" name="TextBox 7">
            <a:extLst>
              <a:ext uri="{FF2B5EF4-FFF2-40B4-BE49-F238E27FC236}">
                <a16:creationId xmlns:a16="http://schemas.microsoft.com/office/drawing/2014/main" id="{F1C616C4-0DCB-4F30-92E7-6402D540035E}"/>
              </a:ext>
            </a:extLst>
          </p:cNvPr>
          <p:cNvSpPr txBox="1"/>
          <p:nvPr/>
        </p:nvSpPr>
        <p:spPr>
          <a:xfrm>
            <a:off x="3242432" y="5579588"/>
            <a:ext cx="5537774" cy="477054"/>
          </a:xfrm>
          <a:prstGeom prst="rect">
            <a:avLst/>
          </a:prstGeom>
          <a:noFill/>
        </p:spPr>
        <p:txBody>
          <a:bodyPr wrap="square">
            <a:spAutoFit/>
          </a:bodyPr>
          <a:lstStyle/>
          <a:p>
            <a:pPr>
              <a:spcAft>
                <a:spcPts val="600"/>
              </a:spcAft>
            </a:pPr>
            <a:r>
              <a:rPr lang="en-GB" sz="1000" dirty="0">
                <a:effectLst/>
                <a:latin typeface="Calibri Light" panose="020F0302020204030204" pitchFamily="34" charset="0"/>
                <a:ea typeface="Calibri" panose="020F0502020204030204" pitchFamily="34" charset="0"/>
              </a:rPr>
              <a:t>Marked in turquoise are the countries that contributed 2022 data.</a:t>
            </a:r>
            <a:endParaRPr lang="en-GB" sz="1000" dirty="0">
              <a:solidFill>
                <a:srgbClr val="55C2D2"/>
              </a:solidFill>
              <a:latin typeface="+mj-lt"/>
            </a:endParaRPr>
          </a:p>
          <a:p>
            <a:r>
              <a:rPr lang="en-GB" sz="1000" dirty="0">
                <a:solidFill>
                  <a:srgbClr val="55C2D2"/>
                </a:solidFill>
                <a:latin typeface="+mj-lt"/>
              </a:rPr>
              <a:t>Note: </a:t>
            </a:r>
            <a:r>
              <a:rPr lang="en-GB" sz="1000" dirty="0">
                <a:solidFill>
                  <a:srgbClr val="55C2D2"/>
                </a:solidFill>
                <a:effectLst/>
                <a:latin typeface="+mj-lt"/>
                <a:ea typeface="Calibri" panose="020F0502020204030204" pitchFamily="34" charset="0"/>
                <a:cs typeface="Calibri Light" panose="020F0302020204030204" pitchFamily="34" charset="0"/>
              </a:rPr>
              <a:t>BE could not provide data due to internal technical software issues and is marked in light blue</a:t>
            </a:r>
          </a:p>
        </p:txBody>
      </p:sp>
      <p:pic>
        <p:nvPicPr>
          <p:cNvPr id="2" name="Immagine 23" descr="Immagine che contiene mappa, testo, atlante&#10;&#10;Descrizione generata automaticamente">
            <a:extLst>
              <a:ext uri="{FF2B5EF4-FFF2-40B4-BE49-F238E27FC236}">
                <a16:creationId xmlns:a16="http://schemas.microsoft.com/office/drawing/2014/main" id="{6516B1F7-684A-CB43-58CE-E29C9A57A06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5468" y="886356"/>
            <a:ext cx="5263077" cy="4718831"/>
          </a:xfrm>
          <a:prstGeom prst="rect">
            <a:avLst/>
          </a:prstGeom>
          <a:noFill/>
          <a:ln>
            <a:noFill/>
          </a:ln>
        </p:spPr>
      </p:pic>
    </p:spTree>
    <p:extLst>
      <p:ext uri="{BB962C8B-B14F-4D97-AF65-F5344CB8AC3E}">
        <p14:creationId xmlns:p14="http://schemas.microsoft.com/office/powerpoint/2010/main" val="3529113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4148666" y="662836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majority of countries, most adults with CF aged 30 years or older have a FEV1% of predicted between 40% and 80%.</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4.7</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893231"/>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FEV1% of predicted according to severity group and age group, by country and overall. Adults with CF aged 30 years or older who have never had a transplant.</a:t>
            </a:r>
          </a:p>
        </p:txBody>
      </p:sp>
      <p:sp>
        <p:nvSpPr>
          <p:cNvPr id="9" name="TextBox 8">
            <a:extLst>
              <a:ext uri="{FF2B5EF4-FFF2-40B4-BE49-F238E27FC236}">
                <a16:creationId xmlns:a16="http://schemas.microsoft.com/office/drawing/2014/main" id="{4A24AD2C-CC34-0965-2F90-6BB894A65E7D}"/>
              </a:ext>
            </a:extLst>
          </p:cNvPr>
          <p:cNvSpPr txBox="1"/>
          <p:nvPr/>
        </p:nvSpPr>
        <p:spPr>
          <a:xfrm>
            <a:off x="2984859" y="6048146"/>
            <a:ext cx="7770114" cy="584775"/>
          </a:xfrm>
          <a:prstGeom prst="rect">
            <a:avLst/>
          </a:prstGeom>
          <a:noFill/>
        </p:spPr>
        <p:txBody>
          <a:bodyPr wrap="square">
            <a:spAutoFit/>
          </a:bodyPr>
          <a:lstStyle/>
          <a:p>
            <a:pPr marL="268288" indent="-268288"/>
            <a:r>
              <a:rPr lang="en-GB" sz="800" dirty="0">
                <a:solidFill>
                  <a:srgbClr val="55C2D2"/>
                </a:solidFill>
                <a:latin typeface="+mj-lt"/>
              </a:rPr>
              <a:t>Note: Albania, Armenia, Belarus, Georgia, Iceland, Latvia, Luxembourg, Rep of Moldova, and Romania have &lt;5 people aged 30 years or more with FEV1 measurement and are excluded from the graph.</a:t>
            </a:r>
          </a:p>
          <a:p>
            <a:pPr marL="268288" indent="-268288"/>
            <a:r>
              <a:rPr lang="en-GB" sz="800" dirty="0">
                <a:solidFill>
                  <a:srgbClr val="55C2D2"/>
                </a:solidFill>
                <a:latin typeface="+mj-lt"/>
              </a:rPr>
              <a:t>Note: Sweden and the United Kingdom report FEV1 from the annual review, which might not be the best FEV1 of the year and, in some cases, the FEV1 measurement could be from the previous calendar year.</a:t>
            </a:r>
            <a:endParaRPr lang="en-GB" sz="800" dirty="0">
              <a:solidFill>
                <a:srgbClr val="55C2D2"/>
              </a:solidFill>
              <a:effectLst/>
              <a:latin typeface="+mj-lt"/>
              <a:ea typeface="Calibri" panose="020F0502020204030204" pitchFamily="34" charset="0"/>
              <a:cs typeface="Calibri Light" panose="020F0302020204030204" pitchFamily="34" charset="0"/>
            </a:endParaRPr>
          </a:p>
        </p:txBody>
      </p:sp>
      <p:pic>
        <p:nvPicPr>
          <p:cNvPr id="5" name="Picture 4" descr="A blue hexagon with white and black triangles&#10;&#10;Description automatically generated">
            <a:extLst>
              <a:ext uri="{FF2B5EF4-FFF2-40B4-BE49-F238E27FC236}">
                <a16:creationId xmlns:a16="http://schemas.microsoft.com/office/drawing/2014/main" id="{68C2959C-9FBF-F13C-9595-291C41371C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4">
            <a:extLst>
              <a:ext uri="{FF2B5EF4-FFF2-40B4-BE49-F238E27FC236}">
                <a16:creationId xmlns:a16="http://schemas.microsoft.com/office/drawing/2014/main" id="{8C3E86D2-2F75-9D46-39FE-844B568611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143"/>
          <a:stretch/>
        </p:blipFill>
        <p:spPr bwMode="auto">
          <a:xfrm>
            <a:off x="3434236" y="1283691"/>
            <a:ext cx="5323527" cy="480488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8040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3269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Pulmonary function, expressed as FEV1% of predicted, has been increasing over the years in all age groups, with a clear improvement since the introduction of CFTR modulators. </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4.8</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020286"/>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Median FEV1% by age group in 2012, 2017 and 202</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2</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t>
            </a:r>
          </a:p>
        </p:txBody>
      </p:sp>
      <p:pic>
        <p:nvPicPr>
          <p:cNvPr id="5" name="Picture 4" descr="A blue hexagon with white and black triangles&#10;&#10;Description automatically generated">
            <a:extLst>
              <a:ext uri="{FF2B5EF4-FFF2-40B4-BE49-F238E27FC236}">
                <a16:creationId xmlns:a16="http://schemas.microsoft.com/office/drawing/2014/main" id="{0F7CE395-08A9-0444-73C7-E48BD39BC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
        <p:nvSpPr>
          <p:cNvPr id="8" name="TextBox 7">
            <a:extLst>
              <a:ext uri="{FF2B5EF4-FFF2-40B4-BE49-F238E27FC236}">
                <a16:creationId xmlns:a16="http://schemas.microsoft.com/office/drawing/2014/main" id="{CCD937C4-46E4-8C44-12D5-544308026CD5}"/>
              </a:ext>
            </a:extLst>
          </p:cNvPr>
          <p:cNvSpPr txBox="1"/>
          <p:nvPr/>
        </p:nvSpPr>
        <p:spPr>
          <a:xfrm>
            <a:off x="2409944" y="5929927"/>
            <a:ext cx="7770114" cy="215444"/>
          </a:xfrm>
          <a:prstGeom prst="rect">
            <a:avLst/>
          </a:prstGeom>
          <a:noFill/>
        </p:spPr>
        <p:txBody>
          <a:bodyPr wrap="square">
            <a:spAutoFit/>
          </a:bodyPr>
          <a:lstStyle/>
          <a:p>
            <a:pPr marL="268288" indent="-268288"/>
            <a:r>
              <a:rPr lang="en-GB" sz="800" dirty="0">
                <a:solidFill>
                  <a:srgbClr val="55C2D2"/>
                </a:solidFill>
                <a:latin typeface="+mj-lt"/>
              </a:rPr>
              <a:t>Note: People with CF aged 6 years or more at lung function measurement, who have never had a lung or liver transplant.</a:t>
            </a:r>
            <a:endParaRPr lang="en-GB" sz="800" dirty="0">
              <a:solidFill>
                <a:srgbClr val="55C2D2"/>
              </a:solidFill>
              <a:effectLst/>
              <a:latin typeface="+mj-lt"/>
              <a:ea typeface="Calibri" panose="020F0502020204030204" pitchFamily="34" charset="0"/>
              <a:cs typeface="Calibri Light" panose="020F0302020204030204" pitchFamily="34" charset="0"/>
            </a:endParaRPr>
          </a:p>
        </p:txBody>
      </p:sp>
      <p:pic>
        <p:nvPicPr>
          <p:cNvPr id="9" name="Immagine 3">
            <a:extLst>
              <a:ext uri="{FF2B5EF4-FFF2-40B4-BE49-F238E27FC236}">
                <a16:creationId xmlns:a16="http://schemas.microsoft.com/office/drawing/2014/main" id="{F1241908-1F13-E61C-87B0-F9B4881DE5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719" y="1463497"/>
            <a:ext cx="6504561" cy="4273916"/>
          </a:xfrm>
          <a:prstGeom prst="rect">
            <a:avLst/>
          </a:prstGeom>
          <a:noFill/>
          <a:ln>
            <a:noFill/>
          </a:ln>
        </p:spPr>
      </p:pic>
    </p:spTree>
    <p:extLst>
      <p:ext uri="{BB962C8B-B14F-4D97-AF65-F5344CB8AC3E}">
        <p14:creationId xmlns:p14="http://schemas.microsoft.com/office/powerpoint/2010/main" val="42534167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565125"/>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5</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MICROBIOLOGY</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42687795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859344" y="660759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738664"/>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Pseudomonas aeruginosa, together with Staphylococcus aureus and Haemophilus influenzae, is the predominant respiratory pathogen in people with CF, though prevalence varies between age and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.1</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1062508"/>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Chronic Pseudomonas aeruginosa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2984859" y="6022815"/>
            <a:ext cx="7770114" cy="584775"/>
          </a:xfrm>
          <a:prstGeom prst="rect">
            <a:avLst/>
          </a:prstGeom>
          <a:noFill/>
        </p:spPr>
        <p:txBody>
          <a:bodyPr wrap="square">
            <a:spAutoFit/>
          </a:bodyPr>
          <a:lstStyle/>
          <a:p>
            <a:pPr marL="268288" indent="-268288"/>
            <a:r>
              <a:rPr lang="en-GB" sz="800" dirty="0">
                <a:solidFill>
                  <a:srgbClr val="55C2D2"/>
                </a:solidFill>
                <a:latin typeface="+mj-lt"/>
              </a:rPr>
              <a:t>Note: We excluded from the graph the countries for which the information is missing for more than 10% of the children/adults. Albania, Armenia, and Georgia have &lt;5 adults seen in 2022 and are excluded from the graph for adults. </a:t>
            </a:r>
          </a:p>
          <a:p>
            <a:r>
              <a:rPr lang="en-GB" sz="800" dirty="0">
                <a:solidFill>
                  <a:srgbClr val="55C2D2"/>
                </a:solidFill>
                <a:latin typeface="+mj-lt"/>
              </a:rPr>
              <a:t>Note: Ireland and Italy: chronicity for Pseudomonas aeruginosa is defined as: at least 3 or more positive isolates during the last 12 months preceding the last reported culture in 2022.</a:t>
            </a:r>
          </a:p>
          <a:p>
            <a:r>
              <a:rPr lang="en-GB" sz="800" dirty="0">
                <a:solidFill>
                  <a:srgbClr val="55C2D2"/>
                </a:solidFill>
                <a:latin typeface="+mj-lt"/>
              </a:rPr>
              <a:t>Note: The United Kingdom: chronicity for Pseudomonas aeruginosa is defined as: 3 or more positive isolates during the 12 months preceding the last annual review.</a:t>
            </a:r>
          </a:p>
        </p:txBody>
      </p:sp>
      <p:pic>
        <p:nvPicPr>
          <p:cNvPr id="5" name="Picture 4" descr="A blue hexagon with white and black triangles&#10;&#10;Description automatically generated">
            <a:extLst>
              <a:ext uri="{FF2B5EF4-FFF2-40B4-BE49-F238E27FC236}">
                <a16:creationId xmlns:a16="http://schemas.microsoft.com/office/drawing/2014/main" id="{F315D5B0-8FC8-1656-09D8-2B017BDE8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
            <a:extLst>
              <a:ext uri="{FF2B5EF4-FFF2-40B4-BE49-F238E27FC236}">
                <a16:creationId xmlns:a16="http://schemas.microsoft.com/office/drawing/2014/main" id="{EEC1086B-1EF6-80F7-DEC2-458417C856A5}"/>
              </a:ext>
            </a:extLst>
          </p:cNvPr>
          <p:cNvPicPr>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3595344" y="1355349"/>
            <a:ext cx="5001311" cy="4667466"/>
          </a:xfrm>
          <a:prstGeom prst="rect">
            <a:avLst/>
          </a:prstGeom>
          <a:noFill/>
          <a:ln>
            <a:noFill/>
          </a:ln>
        </p:spPr>
      </p:pic>
    </p:spTree>
    <p:extLst>
      <p:ext uri="{BB962C8B-B14F-4D97-AF65-F5344CB8AC3E}">
        <p14:creationId xmlns:p14="http://schemas.microsoft.com/office/powerpoint/2010/main" val="5334893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9154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err="1">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Burkholderia</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 </a:t>
            </a:r>
            <a:r>
              <a:rPr lang="en-GB" sz="1400" dirty="0" err="1">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cepacia</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 complex species belong to the emerging respiratory pathogens with increasing prevalence in some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.2</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33450"/>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chronic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Burkholderia</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cepacia</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complex species in people with CF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006773"/>
            <a:ext cx="7770114" cy="584775"/>
          </a:xfrm>
          <a:prstGeom prst="rect">
            <a:avLst/>
          </a:prstGeom>
          <a:noFill/>
        </p:spPr>
        <p:txBody>
          <a:bodyPr wrap="square">
            <a:spAutoFit/>
          </a:bodyPr>
          <a:lstStyle/>
          <a:p>
            <a:pPr marL="268288" indent="-268288"/>
            <a:r>
              <a:rPr lang="en-GB" sz="800" dirty="0">
                <a:solidFill>
                  <a:srgbClr val="55C2D2"/>
                </a:solidFill>
                <a:latin typeface="+mj-lt"/>
              </a:rPr>
              <a:t>Note: We excluded from the graph the countries for which the information is missing for more than 10% of the children/adults. Albania, Armenia, and Georgia have &lt;5 adults seen in 2022 and are excluded from the graph for adults.</a:t>
            </a:r>
          </a:p>
          <a:p>
            <a:r>
              <a:rPr lang="en-GB" sz="800" dirty="0">
                <a:solidFill>
                  <a:srgbClr val="55C2D2"/>
                </a:solidFill>
                <a:latin typeface="+mj-lt"/>
              </a:rPr>
              <a:t>Note: Ireland and Italy: chronicity for </a:t>
            </a:r>
            <a:r>
              <a:rPr lang="en-GB" sz="800" dirty="0" err="1">
                <a:solidFill>
                  <a:srgbClr val="55C2D2"/>
                </a:solidFill>
                <a:latin typeface="+mj-lt"/>
              </a:rPr>
              <a:t>Burkholderia</a:t>
            </a:r>
            <a:r>
              <a:rPr lang="en-GB" sz="800" dirty="0">
                <a:solidFill>
                  <a:srgbClr val="55C2D2"/>
                </a:solidFill>
                <a:latin typeface="+mj-lt"/>
              </a:rPr>
              <a:t> </a:t>
            </a:r>
            <a:r>
              <a:rPr lang="en-GB" sz="800" dirty="0" err="1">
                <a:solidFill>
                  <a:srgbClr val="55C2D2"/>
                </a:solidFill>
                <a:latin typeface="+mj-lt"/>
              </a:rPr>
              <a:t>cepacia</a:t>
            </a:r>
            <a:r>
              <a:rPr lang="en-GB" sz="800" dirty="0">
                <a:solidFill>
                  <a:srgbClr val="55C2D2"/>
                </a:solidFill>
                <a:latin typeface="+mj-lt"/>
              </a:rPr>
              <a:t> complex is defined as: at least 3 or more positive isolates during the last 12 months preceding the last reported culture in 2022.</a:t>
            </a:r>
          </a:p>
          <a:p>
            <a:r>
              <a:rPr lang="en-GB" sz="800" dirty="0">
                <a:solidFill>
                  <a:srgbClr val="55C2D2"/>
                </a:solidFill>
                <a:latin typeface="+mj-lt"/>
              </a:rPr>
              <a:t>Note: The United Kingdom: chronicity for </a:t>
            </a:r>
            <a:r>
              <a:rPr lang="en-GB" sz="800" dirty="0" err="1">
                <a:solidFill>
                  <a:srgbClr val="55C2D2"/>
                </a:solidFill>
                <a:latin typeface="+mj-lt"/>
              </a:rPr>
              <a:t>Burkholderia</a:t>
            </a:r>
            <a:r>
              <a:rPr lang="en-GB" sz="800" dirty="0">
                <a:solidFill>
                  <a:srgbClr val="55C2D2"/>
                </a:solidFill>
                <a:latin typeface="+mj-lt"/>
              </a:rPr>
              <a:t> </a:t>
            </a:r>
            <a:r>
              <a:rPr lang="en-GB" sz="800" dirty="0" err="1">
                <a:solidFill>
                  <a:srgbClr val="55C2D2"/>
                </a:solidFill>
                <a:latin typeface="+mj-lt"/>
              </a:rPr>
              <a:t>cepacia</a:t>
            </a:r>
            <a:r>
              <a:rPr lang="en-GB" sz="800" dirty="0">
                <a:solidFill>
                  <a:srgbClr val="55C2D2"/>
                </a:solidFill>
                <a:latin typeface="+mj-lt"/>
              </a:rPr>
              <a:t> complex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8FBAC928-3C4C-DE1C-34F6-BFE6053A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magine 4">
            <a:extLst>
              <a:ext uri="{FF2B5EF4-FFF2-40B4-BE49-F238E27FC236}">
                <a16:creationId xmlns:a16="http://schemas.microsoft.com/office/drawing/2014/main" id="{4FA5EE18-A5D9-809C-8862-6382FB2A636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572" y="1310196"/>
            <a:ext cx="4991214" cy="4749372"/>
          </a:xfrm>
          <a:prstGeom prst="rect">
            <a:avLst/>
          </a:prstGeom>
          <a:noFill/>
          <a:ln>
            <a:noFill/>
          </a:ln>
        </p:spPr>
      </p:pic>
    </p:spTree>
    <p:extLst>
      <p:ext uri="{BB962C8B-B14F-4D97-AF65-F5344CB8AC3E}">
        <p14:creationId xmlns:p14="http://schemas.microsoft.com/office/powerpoint/2010/main" val="1725978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799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738664"/>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Haemophilus influenzae, together with Pseudomonas aeruginosa and Staphylococcus aureus, is the predominant respiratory pathogen in people with CF, though prevalence varies between age and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.3</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1052007"/>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Haemophilus influenzae (not chronic)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83215"/>
            <a:ext cx="7770114" cy="58477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is missing for more than 10% of the children/adults. Albania, Armenia and </a:t>
            </a:r>
            <a:r>
              <a:rPr lang="en-GB" sz="800" dirty="0" err="1">
                <a:solidFill>
                  <a:srgbClr val="55C2D2"/>
                </a:solidFill>
                <a:latin typeface="+mj-lt"/>
              </a:rPr>
              <a:t>Georgiahave</a:t>
            </a:r>
            <a:r>
              <a:rPr lang="en-GB" sz="800" dirty="0">
                <a:solidFill>
                  <a:srgbClr val="55C2D2"/>
                </a:solidFill>
                <a:latin typeface="+mj-lt"/>
              </a:rPr>
              <a:t> &lt;5 adults seen in 2022 and are excluded from the graph for adults.</a:t>
            </a:r>
          </a:p>
          <a:p>
            <a:pPr marL="266700" indent="-266700"/>
            <a:r>
              <a:rPr lang="en-GB" sz="800" dirty="0">
                <a:solidFill>
                  <a:srgbClr val="55C2D2"/>
                </a:solidFill>
                <a:latin typeface="+mj-lt"/>
              </a:rPr>
              <a:t>Note: Belgium, France, Germany and United Kingdom: chronicity for Haemophilus influenza is not collected. </a:t>
            </a:r>
          </a:p>
          <a:p>
            <a:pPr marL="266700" indent="-266700"/>
            <a:r>
              <a:rPr lang="en-GB" sz="800" dirty="0">
                <a:solidFill>
                  <a:srgbClr val="55C2D2"/>
                </a:solidFill>
                <a:latin typeface="+mj-lt"/>
              </a:rPr>
              <a:t>Note: Ireland and Italy: chronicity for Haemophilus influenzae is defined as: at least 3 or more positive isolates during the last 12 months preceding the last reported culture in 2022.</a:t>
            </a:r>
          </a:p>
        </p:txBody>
      </p:sp>
      <p:pic>
        <p:nvPicPr>
          <p:cNvPr id="5" name="Picture 4" descr="A blue hexagon with white and black triangles&#10;&#10;Description automatically generated">
            <a:extLst>
              <a:ext uri="{FF2B5EF4-FFF2-40B4-BE49-F238E27FC236}">
                <a16:creationId xmlns:a16="http://schemas.microsoft.com/office/drawing/2014/main" id="{640D3951-B541-7A68-E87C-4130FF61E8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magine 30">
            <a:extLst>
              <a:ext uri="{FF2B5EF4-FFF2-40B4-BE49-F238E27FC236}">
                <a16:creationId xmlns:a16="http://schemas.microsoft.com/office/drawing/2014/main" id="{2826AD2A-ED5F-8039-3DBA-95E88BF47C5A}"/>
              </a:ext>
            </a:extLst>
          </p:cNvPr>
          <p:cNvPicPr>
            <a:picLocks noChangeAspect="1"/>
          </p:cNvPicPr>
          <p:nvPr/>
        </p:nvPicPr>
        <p:blipFill rotWithShape="1">
          <a:blip r:embed="rId4">
            <a:extLst>
              <a:ext uri="{28A0092B-C50C-407E-A947-70E740481C1C}">
                <a14:useLocalDpi xmlns:a14="http://schemas.microsoft.com/office/drawing/2010/main" val="0"/>
              </a:ext>
            </a:extLst>
          </a:blip>
          <a:srcRect b="1739"/>
          <a:stretch/>
        </p:blipFill>
        <p:spPr bwMode="auto">
          <a:xfrm>
            <a:off x="3793759" y="1289490"/>
            <a:ext cx="4436955" cy="4693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74046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6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738664"/>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Staphylococcus aureus, together with Pseudomonas aeruginosa and Haemophilus influenzae, is the predominant respiratory pathogen in people with CF, though prevalence varies between age and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.4</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1045991"/>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Staphylococcus aureus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2999968" y="5981797"/>
            <a:ext cx="7770114" cy="584775"/>
          </a:xfrm>
          <a:prstGeom prst="rect">
            <a:avLst/>
          </a:prstGeom>
          <a:noFill/>
        </p:spPr>
        <p:txBody>
          <a:bodyPr wrap="square">
            <a:spAutoFit/>
          </a:bodyPr>
          <a:lstStyle/>
          <a:p>
            <a:pPr marL="263525" indent="-263525"/>
            <a:r>
              <a:rPr lang="en-GB" sz="800" dirty="0">
                <a:solidFill>
                  <a:srgbClr val="55C2D2"/>
                </a:solidFill>
                <a:latin typeface="+mj-lt"/>
              </a:rPr>
              <a:t>Note: We excluded from the graph the countries for which the information is missing for more than 10% of the children/adults. Albania, Armenia Georgia have &lt;5 adults seen in 2022 and are excluded from the graph for adults.</a:t>
            </a:r>
          </a:p>
          <a:p>
            <a:pPr marL="268288" indent="-268288"/>
            <a:r>
              <a:rPr lang="en-GB" sz="800" dirty="0">
                <a:solidFill>
                  <a:srgbClr val="55C2D2"/>
                </a:solidFill>
                <a:latin typeface="+mj-lt"/>
              </a:rPr>
              <a:t>Note: Ireland and Italy: chronicity for Staphylococcus Aureus is defined as: at least 3 or more positive isolates during the last 12 months preceding the last reported culture in 2022. </a:t>
            </a:r>
          </a:p>
          <a:p>
            <a:pPr marL="268288" indent="-268288"/>
            <a:r>
              <a:rPr lang="en-GB" sz="800" dirty="0">
                <a:solidFill>
                  <a:srgbClr val="55C2D2"/>
                </a:solidFill>
                <a:latin typeface="+mj-lt"/>
              </a:rPr>
              <a:t>Note: The United Kingdom: chronicity for Staphylococcus Aureus is defined as: 3 or more positive isolates during the 12 months preceding the last annual review.</a:t>
            </a:r>
          </a:p>
        </p:txBody>
      </p:sp>
      <p:pic>
        <p:nvPicPr>
          <p:cNvPr id="5" name="Picture 4" descr="A blue hexagon with white and black triangles&#10;&#10;Description automatically generated">
            <a:extLst>
              <a:ext uri="{FF2B5EF4-FFF2-40B4-BE49-F238E27FC236}">
                <a16:creationId xmlns:a16="http://schemas.microsoft.com/office/drawing/2014/main" id="{4230E9CE-B4BB-55C5-5518-D484A78AC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44">
            <a:extLst>
              <a:ext uri="{FF2B5EF4-FFF2-40B4-BE49-F238E27FC236}">
                <a16:creationId xmlns:a16="http://schemas.microsoft.com/office/drawing/2014/main" id="{87A3FE08-4E79-5424-5D3A-987A65F4AEBE}"/>
              </a:ext>
            </a:extLst>
          </p:cNvPr>
          <p:cNvPicPr>
            <a:picLocks/>
          </p:cNvPicPr>
          <p:nvPr/>
        </p:nvPicPr>
        <p:blipFill rotWithShape="1">
          <a:blip r:embed="rId4">
            <a:extLst>
              <a:ext uri="{28A0092B-C50C-407E-A947-70E740481C1C}">
                <a14:useLocalDpi xmlns:a14="http://schemas.microsoft.com/office/drawing/2010/main" val="0"/>
              </a:ext>
            </a:extLst>
          </a:blip>
          <a:srcRect b="1630"/>
          <a:stretch/>
        </p:blipFill>
        <p:spPr bwMode="auto">
          <a:xfrm>
            <a:off x="3731572" y="1307602"/>
            <a:ext cx="4967613" cy="467419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03023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6161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Prevalence of methicillin-resistant Staphylococcus aureus (MRSA) in the airways is very heterogeneous in people with CF throughout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.5</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methicillin-resistant Staphylococcus aureus (MRSA)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51255"/>
            <a:ext cx="7770114" cy="707886"/>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is missing for more than 10% of the children/adults. Albania, Armenia Georgia have &lt;5 adults seen in 2022 and are excluded from the graph for adults.</a:t>
            </a:r>
          </a:p>
          <a:p>
            <a:pPr marL="266700" indent="-266700"/>
            <a:r>
              <a:rPr lang="en-GB" sz="800" dirty="0">
                <a:solidFill>
                  <a:srgbClr val="55C2D2"/>
                </a:solidFill>
                <a:latin typeface="+mj-lt"/>
              </a:rPr>
              <a:t>Note: Ireland and Italy: chronicity for methicillin-resistant Staphylococcus Aureus is defined as: at least 3 or more positive isolates during the last 12 months preceding the last reported culture in 2022. </a:t>
            </a:r>
          </a:p>
          <a:p>
            <a:pPr marL="266700" indent="-266700"/>
            <a:r>
              <a:rPr lang="en-GB" sz="800" dirty="0">
                <a:solidFill>
                  <a:srgbClr val="55C2D2"/>
                </a:solidFill>
                <a:latin typeface="+mj-lt"/>
              </a:rPr>
              <a:t>Note: The United Kingdom: chronicity for methicillin-resistant Staphylococcus Aureus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4580E42E-B317-8221-7C06-C76C5CDA2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1">
            <a:extLst>
              <a:ext uri="{FF2B5EF4-FFF2-40B4-BE49-F238E27FC236}">
                <a16:creationId xmlns:a16="http://schemas.microsoft.com/office/drawing/2014/main" id="{9845BB83-05C7-5FFC-015A-6C7E550301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9491" y="1429965"/>
            <a:ext cx="4113017" cy="4428025"/>
          </a:xfrm>
          <a:prstGeom prst="rect">
            <a:avLst/>
          </a:prstGeom>
          <a:noFill/>
          <a:ln>
            <a:noFill/>
          </a:ln>
        </p:spPr>
      </p:pic>
    </p:spTree>
    <p:extLst>
      <p:ext uri="{BB962C8B-B14F-4D97-AF65-F5344CB8AC3E}">
        <p14:creationId xmlns:p14="http://schemas.microsoft.com/office/powerpoint/2010/main" val="3594760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99938" y="652740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majority of countries, Stenotrophomonas </a:t>
            </a:r>
            <a:r>
              <a:rPr lang="en-GB" sz="1400" dirty="0" err="1">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maltophilia</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 is found in a significant number of airway samples in children and adults with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.6</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Stenotrophomonas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maltophilia</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(not chronic)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819522"/>
            <a:ext cx="7770114" cy="707886"/>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is missing for more than 10% of the children/adults. Albania, Armenia and Georgia have &lt;5 adults seen in 2022 and are excluded from the graph for adults.</a:t>
            </a:r>
          </a:p>
          <a:p>
            <a:pPr marL="266700" indent="-266700"/>
            <a:r>
              <a:rPr lang="en-GB" sz="800" dirty="0">
                <a:solidFill>
                  <a:srgbClr val="55C2D2"/>
                </a:solidFill>
                <a:latin typeface="+mj-lt"/>
              </a:rPr>
              <a:t>Note: Ireland and Italy: chronicity for Stenotrophomonas </a:t>
            </a:r>
            <a:r>
              <a:rPr lang="en-GB" sz="800" dirty="0" err="1">
                <a:solidFill>
                  <a:srgbClr val="55C2D2"/>
                </a:solidFill>
                <a:latin typeface="+mj-lt"/>
              </a:rPr>
              <a:t>maltophilia</a:t>
            </a:r>
            <a:r>
              <a:rPr lang="en-GB" sz="800" dirty="0">
                <a:solidFill>
                  <a:srgbClr val="55C2D2"/>
                </a:solidFill>
                <a:latin typeface="+mj-lt"/>
              </a:rPr>
              <a:t> is defined as: at least 3 or more positive isolates during the last 12 months preceding the last reported culture in 2022. </a:t>
            </a:r>
          </a:p>
          <a:p>
            <a:pPr marL="266700" indent="-266700"/>
            <a:r>
              <a:rPr lang="en-GB" sz="800" dirty="0">
                <a:solidFill>
                  <a:srgbClr val="55C2D2"/>
                </a:solidFill>
                <a:latin typeface="+mj-lt"/>
              </a:rPr>
              <a:t>Note: The United Kingdom: chronicity for Stenotrophomonas </a:t>
            </a:r>
            <a:r>
              <a:rPr lang="en-GB" sz="800" dirty="0" err="1">
                <a:solidFill>
                  <a:srgbClr val="55C2D2"/>
                </a:solidFill>
                <a:latin typeface="+mj-lt"/>
              </a:rPr>
              <a:t>maltophilia</a:t>
            </a:r>
            <a:r>
              <a:rPr lang="en-GB" sz="800" dirty="0">
                <a:solidFill>
                  <a:srgbClr val="55C2D2"/>
                </a:solidFill>
                <a:latin typeface="+mj-lt"/>
              </a:rPr>
              <a:t>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E4A7DFE9-3CB0-FDE5-7CF8-EF44BD9C9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4">
            <a:extLst>
              <a:ext uri="{FF2B5EF4-FFF2-40B4-BE49-F238E27FC236}">
                <a16:creationId xmlns:a16="http://schemas.microsoft.com/office/drawing/2014/main" id="{E676A314-5129-0015-F3EF-11E8E7E21B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8484" y="1122188"/>
            <a:ext cx="4352571" cy="4697334"/>
          </a:xfrm>
          <a:prstGeom prst="rect">
            <a:avLst/>
          </a:prstGeom>
          <a:noFill/>
          <a:ln>
            <a:noFill/>
          </a:ln>
        </p:spPr>
      </p:pic>
    </p:spTree>
    <p:extLst>
      <p:ext uri="{BB962C8B-B14F-4D97-AF65-F5344CB8AC3E}">
        <p14:creationId xmlns:p14="http://schemas.microsoft.com/office/powerpoint/2010/main" val="28521331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err="1">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Achromobacter</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 species can be found in up to 20% of the airways of people with CF, with a higher prevalence in adults.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5</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.7</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Achromobacter</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species infection (not chronic) in people with CF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727383"/>
            <a:ext cx="7770114" cy="58477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is missing for more than 10% of the children/adults. Albania, and Georgia have &lt;5 adults seen in 2022 and are excluded from the graph for adults.</a:t>
            </a:r>
          </a:p>
          <a:p>
            <a:pPr marL="266700" indent="-266700"/>
            <a:r>
              <a:rPr lang="en-GB" sz="800" dirty="0">
                <a:solidFill>
                  <a:srgbClr val="55C2D2"/>
                </a:solidFill>
                <a:latin typeface="+mj-lt"/>
              </a:rPr>
              <a:t>Note: Ireland and Italy: chronicity for </a:t>
            </a:r>
            <a:r>
              <a:rPr lang="en-GB" sz="800" dirty="0" err="1">
                <a:solidFill>
                  <a:srgbClr val="55C2D2"/>
                </a:solidFill>
                <a:latin typeface="+mj-lt"/>
              </a:rPr>
              <a:t>Achromobacter</a:t>
            </a:r>
            <a:r>
              <a:rPr lang="en-GB" sz="800" dirty="0">
                <a:solidFill>
                  <a:srgbClr val="55C2D2"/>
                </a:solidFill>
                <a:latin typeface="+mj-lt"/>
              </a:rPr>
              <a:t> species is defined as: at least 3 or more positive isolates during the last 12 months preceding the last reported culture in 2022.</a:t>
            </a:r>
          </a:p>
          <a:p>
            <a:pPr marL="266700" indent="-266700"/>
            <a:r>
              <a:rPr lang="en-GB" sz="800" dirty="0">
                <a:solidFill>
                  <a:srgbClr val="55C2D2"/>
                </a:solidFill>
                <a:latin typeface="+mj-lt"/>
              </a:rPr>
              <a:t>Note: The United Kingdom: chronicity for </a:t>
            </a:r>
            <a:r>
              <a:rPr lang="en-GB" sz="800" dirty="0" err="1">
                <a:solidFill>
                  <a:srgbClr val="55C2D2"/>
                </a:solidFill>
                <a:latin typeface="+mj-lt"/>
              </a:rPr>
              <a:t>Achromobacter</a:t>
            </a:r>
            <a:r>
              <a:rPr lang="en-GB" sz="800" dirty="0">
                <a:solidFill>
                  <a:srgbClr val="55C2D2"/>
                </a:solidFill>
                <a:latin typeface="+mj-lt"/>
              </a:rPr>
              <a:t> species is not collected.</a:t>
            </a:r>
          </a:p>
        </p:txBody>
      </p:sp>
      <p:pic>
        <p:nvPicPr>
          <p:cNvPr id="5" name="Picture 4" descr="A blue hexagon with white and black triangles&#10;&#10;Description automatically generated">
            <a:extLst>
              <a:ext uri="{FF2B5EF4-FFF2-40B4-BE49-F238E27FC236}">
                <a16:creationId xmlns:a16="http://schemas.microsoft.com/office/drawing/2014/main" id="{060CBF01-6FE7-F8CD-6C6A-9A46974B0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3">
            <a:extLst>
              <a:ext uri="{FF2B5EF4-FFF2-40B4-BE49-F238E27FC236}">
                <a16:creationId xmlns:a16="http://schemas.microsoft.com/office/drawing/2014/main" id="{CF1A6280-EB11-2ACD-44D3-73C6A088301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29803" y="1136573"/>
            <a:ext cx="4248346" cy="4584853"/>
          </a:xfrm>
          <a:prstGeom prst="rect">
            <a:avLst/>
          </a:prstGeom>
          <a:noFill/>
          <a:ln>
            <a:noFill/>
          </a:ln>
        </p:spPr>
      </p:pic>
    </p:spTree>
    <p:extLst>
      <p:ext uri="{BB962C8B-B14F-4D97-AF65-F5344CB8AC3E}">
        <p14:creationId xmlns:p14="http://schemas.microsoft.com/office/powerpoint/2010/main" val="398830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97160" y="5757585"/>
            <a:ext cx="4728856" cy="29142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0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0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0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number of people with CF registered in the ECFSPR varies across countries and continues to grow.</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1.2</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Number of people with CF registered in the ECFSR in 2022.</a:t>
            </a:r>
          </a:p>
        </p:txBody>
      </p:sp>
      <p:pic>
        <p:nvPicPr>
          <p:cNvPr id="2" name="Picture 1" descr="A blue hexagon with white and black triangles&#10;&#10;Description automatically generated">
            <a:extLst>
              <a:ext uri="{FF2B5EF4-FFF2-40B4-BE49-F238E27FC236}">
                <a16:creationId xmlns:a16="http://schemas.microsoft.com/office/drawing/2014/main" id="{249300EB-D681-7B3F-92C3-D7CE1F1F64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magine 26">
            <a:extLst>
              <a:ext uri="{FF2B5EF4-FFF2-40B4-BE49-F238E27FC236}">
                <a16:creationId xmlns:a16="http://schemas.microsoft.com/office/drawing/2014/main" id="{5976F58D-4ACF-24BB-4AA6-3B59616858A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8445" y="1837372"/>
            <a:ext cx="6595110" cy="3183255"/>
          </a:xfrm>
          <a:prstGeom prst="rect">
            <a:avLst/>
          </a:prstGeom>
          <a:noFill/>
          <a:ln>
            <a:noFill/>
          </a:ln>
        </p:spPr>
      </p:pic>
    </p:spTree>
    <p:extLst>
      <p:ext uri="{BB962C8B-B14F-4D97-AF65-F5344CB8AC3E}">
        <p14:creationId xmlns:p14="http://schemas.microsoft.com/office/powerpoint/2010/main" val="30571822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26316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prevalence of Pseudomonas aeruginosa infection has decreased in the CF population in Europe since increased availability of CFTR modulators.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5.8</a:t>
            </a: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020286"/>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people with CF infected by Pseudomonas aeruginosa by age group in 2012, 2017 and 2022.</a:t>
            </a:r>
          </a:p>
        </p:txBody>
      </p:sp>
      <p:pic>
        <p:nvPicPr>
          <p:cNvPr id="2" name="Picture 1" descr="A blue hexagon with white and black triangles&#10;&#10;Description automatically generated">
            <a:extLst>
              <a:ext uri="{FF2B5EF4-FFF2-40B4-BE49-F238E27FC236}">
                <a16:creationId xmlns:a16="http://schemas.microsoft.com/office/drawing/2014/main" id="{A570898A-0E66-A8C3-DCA1-940E0D297F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5">
            <a:extLst>
              <a:ext uri="{FF2B5EF4-FFF2-40B4-BE49-F238E27FC236}">
                <a16:creationId xmlns:a16="http://schemas.microsoft.com/office/drawing/2014/main" id="{EE60FA7D-1553-C2E5-18AE-66E9EB6D47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77949" y="1543506"/>
            <a:ext cx="6036101" cy="4513129"/>
          </a:xfrm>
          <a:prstGeom prst="rect">
            <a:avLst/>
          </a:prstGeom>
          <a:noFill/>
          <a:ln>
            <a:noFill/>
          </a:ln>
        </p:spPr>
      </p:pic>
    </p:spTree>
    <p:extLst>
      <p:ext uri="{BB962C8B-B14F-4D97-AF65-F5344CB8AC3E}">
        <p14:creationId xmlns:p14="http://schemas.microsoft.com/office/powerpoint/2010/main" val="1918505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622877"/>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6</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NUTRITION</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39870057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200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367171"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majority of countries, more than 80% of the people with CF are pancreatic insufficient.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6.1</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747517"/>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pancreatic enzymes in 2022 for all people with CF who have never had a transplant, by country.</a:t>
            </a:r>
          </a:p>
        </p:txBody>
      </p:sp>
      <p:pic>
        <p:nvPicPr>
          <p:cNvPr id="2" name="Picture 1" descr="A blue hexagon with white and black triangles&#10;&#10;Description automatically generated">
            <a:extLst>
              <a:ext uri="{FF2B5EF4-FFF2-40B4-BE49-F238E27FC236}">
                <a16:creationId xmlns:a16="http://schemas.microsoft.com/office/drawing/2014/main" id="{954D9488-0C77-E454-0C7F-8A929339D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9">
            <a:extLst>
              <a:ext uri="{FF2B5EF4-FFF2-40B4-BE49-F238E27FC236}">
                <a16:creationId xmlns:a16="http://schemas.microsoft.com/office/drawing/2014/main" id="{70990451-BBC0-99DE-ADA8-1A265C9B1A8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2107" y="1259838"/>
            <a:ext cx="6067786" cy="4850645"/>
          </a:xfrm>
          <a:prstGeom prst="rect">
            <a:avLst/>
          </a:prstGeom>
          <a:noFill/>
          <a:ln>
            <a:noFill/>
          </a:ln>
        </p:spPr>
      </p:pic>
    </p:spTree>
    <p:extLst>
      <p:ext uri="{BB962C8B-B14F-4D97-AF65-F5344CB8AC3E}">
        <p14:creationId xmlns:p14="http://schemas.microsoft.com/office/powerpoint/2010/main" val="40520194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7268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While the median BMI z-score for children and adolescents with CF in Europe is close to normal for all age groups, a lot of variation amongst the countries can be observed.</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6.2</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10283" y="1043772"/>
            <a:ext cx="8424291"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Median z-score for BMI by age group and by country. Children and adolescents with CF aged 2-17 years in 2022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409944" y="6080751"/>
            <a:ext cx="7770114" cy="246221"/>
          </a:xfrm>
          <a:prstGeom prst="rect">
            <a:avLst/>
          </a:prstGeom>
          <a:noFill/>
        </p:spPr>
        <p:txBody>
          <a:bodyPr wrap="square">
            <a:spAutoFit/>
          </a:bodyPr>
          <a:lstStyle/>
          <a:p>
            <a:r>
              <a:rPr lang="en-GB" sz="1000" dirty="0">
                <a:solidFill>
                  <a:srgbClr val="55C2D2"/>
                </a:solidFill>
                <a:latin typeface="+mj-lt"/>
              </a:rPr>
              <a:t>Note: We excluded from the graph those age groups where the number of individuals was &lt;10.</a:t>
            </a:r>
          </a:p>
        </p:txBody>
      </p:sp>
      <p:pic>
        <p:nvPicPr>
          <p:cNvPr id="2" name="Picture 1" descr="A blue hexagon with white and black triangles&#10;&#10;Description automatically generated">
            <a:extLst>
              <a:ext uri="{FF2B5EF4-FFF2-40B4-BE49-F238E27FC236}">
                <a16:creationId xmlns:a16="http://schemas.microsoft.com/office/drawing/2014/main" id="{D4ED1EF2-5F81-1A68-00E5-B35B3731EA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22">
            <a:extLst>
              <a:ext uri="{FF2B5EF4-FFF2-40B4-BE49-F238E27FC236}">
                <a16:creationId xmlns:a16="http://schemas.microsoft.com/office/drawing/2014/main" id="{DC2E2813-82A8-CB2B-ADEA-1BB0882256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308" y="1767869"/>
            <a:ext cx="7426240" cy="4077465"/>
          </a:xfrm>
          <a:prstGeom prst="rect">
            <a:avLst/>
          </a:prstGeom>
          <a:noFill/>
          <a:ln>
            <a:noFill/>
          </a:ln>
        </p:spPr>
      </p:pic>
    </p:spTree>
    <p:extLst>
      <p:ext uri="{BB962C8B-B14F-4D97-AF65-F5344CB8AC3E}">
        <p14:creationId xmlns:p14="http://schemas.microsoft.com/office/powerpoint/2010/main" val="20266683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3" y="61075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5" name="Picture 4">
            <a:extLst>
              <a:ext uri="{FF2B5EF4-FFF2-40B4-BE49-F238E27FC236}">
                <a16:creationId xmlns:a16="http://schemas.microsoft.com/office/drawing/2014/main" id="{03567817-8DC4-E057-3AA5-C8EFF14C84A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80008" y="1582090"/>
            <a:ext cx="4491581" cy="4270481"/>
          </a:xfrm>
          <a:prstGeom prst="rect">
            <a:avLst/>
          </a:prstGeom>
        </p:spPr>
      </p:pic>
      <p:pic>
        <p:nvPicPr>
          <p:cNvPr id="2" name="Picture 1" descr="A blue hexagon with white and black triangles&#10;&#10;Description automatically generated">
            <a:extLst>
              <a:ext uri="{FF2B5EF4-FFF2-40B4-BE49-F238E27FC236}">
                <a16:creationId xmlns:a16="http://schemas.microsoft.com/office/drawing/2014/main" id="{A3136755-FA03-886D-396F-6EF657E5D2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Picture 7">
            <a:extLst>
              <a:ext uri="{FF2B5EF4-FFF2-40B4-BE49-F238E27FC236}">
                <a16:creationId xmlns:a16="http://schemas.microsoft.com/office/drawing/2014/main" id="{76D20AE1-35CA-A834-D1BC-11FB92A89B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0413" y="1540178"/>
            <a:ext cx="4575100" cy="4308184"/>
          </a:xfrm>
          <a:prstGeom prst="rect">
            <a:avLst/>
          </a:prstGeom>
        </p:spPr>
      </p:pic>
    </p:spTree>
    <p:extLst>
      <p:ext uri="{BB962C8B-B14F-4D97-AF65-F5344CB8AC3E}">
        <p14:creationId xmlns:p14="http://schemas.microsoft.com/office/powerpoint/2010/main" val="3622818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FED1C8-A25A-933D-D313-35F9D119C0B4}"/>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402BF376-6A30-AB1E-896B-167BB0BE3617}"/>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9" name="TextBox 8">
            <a:extLst>
              <a:ext uri="{FF2B5EF4-FFF2-40B4-BE49-F238E27FC236}">
                <a16:creationId xmlns:a16="http://schemas.microsoft.com/office/drawing/2014/main" id="{7F35CFB8-A608-6F18-22AA-2BFF32E35D0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Picture 2" descr="A blue hexagon with white and black triangles&#10;&#10;Description automatically generated">
            <a:extLst>
              <a:ext uri="{FF2B5EF4-FFF2-40B4-BE49-F238E27FC236}">
                <a16:creationId xmlns:a16="http://schemas.microsoft.com/office/drawing/2014/main" id="{0A24B2EC-C9AB-800F-6213-C0CA8E5A2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Picture 4">
            <a:extLst>
              <a:ext uri="{FF2B5EF4-FFF2-40B4-BE49-F238E27FC236}">
                <a16:creationId xmlns:a16="http://schemas.microsoft.com/office/drawing/2014/main" id="{5E1C834B-5B2D-DDF6-C21F-46EC7459615D}"/>
              </a:ext>
            </a:extLst>
          </p:cNvPr>
          <p:cNvPicPr>
            <a:picLocks noChangeAspect="1"/>
          </p:cNvPicPr>
          <p:nvPr/>
        </p:nvPicPr>
        <p:blipFill>
          <a:blip r:embed="rId3"/>
          <a:stretch>
            <a:fillRect/>
          </a:stretch>
        </p:blipFill>
        <p:spPr>
          <a:xfrm>
            <a:off x="1318182" y="1364637"/>
            <a:ext cx="4481065" cy="4727289"/>
          </a:xfrm>
          <a:prstGeom prst="rect">
            <a:avLst/>
          </a:prstGeom>
        </p:spPr>
      </p:pic>
      <p:pic>
        <p:nvPicPr>
          <p:cNvPr id="6" name="Picture 5">
            <a:extLst>
              <a:ext uri="{FF2B5EF4-FFF2-40B4-BE49-F238E27FC236}">
                <a16:creationId xmlns:a16="http://schemas.microsoft.com/office/drawing/2014/main" id="{5A8B366A-D004-3AED-AFD5-B69AABCF6EC9}"/>
              </a:ext>
            </a:extLst>
          </p:cNvPr>
          <p:cNvPicPr>
            <a:picLocks noChangeAspect="1"/>
          </p:cNvPicPr>
          <p:nvPr/>
        </p:nvPicPr>
        <p:blipFill>
          <a:blip r:embed="rId4"/>
          <a:stretch>
            <a:fillRect/>
          </a:stretch>
        </p:blipFill>
        <p:spPr>
          <a:xfrm>
            <a:off x="6392755" y="1269692"/>
            <a:ext cx="4627799" cy="4925346"/>
          </a:xfrm>
          <a:prstGeom prst="rect">
            <a:avLst/>
          </a:prstGeom>
        </p:spPr>
      </p:pic>
      <p:sp>
        <p:nvSpPr>
          <p:cNvPr id="7" name="Text Placeholder 8">
            <a:extLst>
              <a:ext uri="{FF2B5EF4-FFF2-40B4-BE49-F238E27FC236}">
                <a16:creationId xmlns:a16="http://schemas.microsoft.com/office/drawing/2014/main" id="{6E852BE2-907D-ACDF-F46C-217B2861282B}"/>
              </a:ext>
            </a:extLst>
          </p:cNvPr>
          <p:cNvSpPr txBox="1">
            <a:spLocks/>
          </p:cNvSpPr>
          <p:nvPr/>
        </p:nvSpPr>
        <p:spPr>
          <a:xfrm>
            <a:off x="3731573" y="61075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Tree>
    <p:extLst>
      <p:ext uri="{BB962C8B-B14F-4D97-AF65-F5344CB8AC3E}">
        <p14:creationId xmlns:p14="http://schemas.microsoft.com/office/powerpoint/2010/main" val="3428707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FED1C8-A25A-933D-D313-35F9D119C0B4}"/>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402BF376-6A30-AB1E-896B-167BB0BE3617}"/>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9" name="TextBox 8">
            <a:extLst>
              <a:ext uri="{FF2B5EF4-FFF2-40B4-BE49-F238E27FC236}">
                <a16:creationId xmlns:a16="http://schemas.microsoft.com/office/drawing/2014/main" id="{7F35CFB8-A608-6F18-22AA-2BFF32E35D0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Picture 2" descr="A blue hexagon with white and black triangles&#10;&#10;Description automatically generated">
            <a:extLst>
              <a:ext uri="{FF2B5EF4-FFF2-40B4-BE49-F238E27FC236}">
                <a16:creationId xmlns:a16="http://schemas.microsoft.com/office/drawing/2014/main" id="{7EB75052-64AE-7DE5-F2F8-1D5065A6C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7" name="Picture 6">
            <a:extLst>
              <a:ext uri="{FF2B5EF4-FFF2-40B4-BE49-F238E27FC236}">
                <a16:creationId xmlns:a16="http://schemas.microsoft.com/office/drawing/2014/main" id="{F7213BD2-C4E8-4ACD-EA5F-EAC13F5AF0F2}"/>
              </a:ext>
            </a:extLst>
          </p:cNvPr>
          <p:cNvPicPr>
            <a:picLocks noChangeAspect="1"/>
          </p:cNvPicPr>
          <p:nvPr/>
        </p:nvPicPr>
        <p:blipFill>
          <a:blip r:embed="rId3"/>
          <a:stretch>
            <a:fillRect/>
          </a:stretch>
        </p:blipFill>
        <p:spPr>
          <a:xfrm>
            <a:off x="1349480" y="1528181"/>
            <a:ext cx="4728856" cy="1583461"/>
          </a:xfrm>
          <a:prstGeom prst="rect">
            <a:avLst/>
          </a:prstGeom>
        </p:spPr>
      </p:pic>
      <p:pic>
        <p:nvPicPr>
          <p:cNvPr id="10" name="Picture 9">
            <a:extLst>
              <a:ext uri="{FF2B5EF4-FFF2-40B4-BE49-F238E27FC236}">
                <a16:creationId xmlns:a16="http://schemas.microsoft.com/office/drawing/2014/main" id="{0A0F7CAE-3360-1CDC-BDD6-00A590B92A93}"/>
              </a:ext>
            </a:extLst>
          </p:cNvPr>
          <p:cNvPicPr>
            <a:picLocks noChangeAspect="1"/>
          </p:cNvPicPr>
          <p:nvPr/>
        </p:nvPicPr>
        <p:blipFill rotWithShape="1">
          <a:blip r:embed="rId4"/>
          <a:srcRect b="50000"/>
          <a:stretch/>
        </p:blipFill>
        <p:spPr>
          <a:xfrm>
            <a:off x="1349480" y="2914083"/>
            <a:ext cx="4728856" cy="2969933"/>
          </a:xfrm>
          <a:prstGeom prst="rect">
            <a:avLst/>
          </a:prstGeom>
        </p:spPr>
      </p:pic>
      <p:pic>
        <p:nvPicPr>
          <p:cNvPr id="12" name="Picture 11">
            <a:extLst>
              <a:ext uri="{FF2B5EF4-FFF2-40B4-BE49-F238E27FC236}">
                <a16:creationId xmlns:a16="http://schemas.microsoft.com/office/drawing/2014/main" id="{FC0EFE8D-A109-8F42-C460-BCCB3F4A9DB5}"/>
              </a:ext>
            </a:extLst>
          </p:cNvPr>
          <p:cNvPicPr>
            <a:picLocks noChangeAspect="1"/>
          </p:cNvPicPr>
          <p:nvPr/>
        </p:nvPicPr>
        <p:blipFill rotWithShape="1">
          <a:blip r:embed="rId5"/>
          <a:srcRect t="47141"/>
          <a:stretch/>
        </p:blipFill>
        <p:spPr>
          <a:xfrm>
            <a:off x="6078336" y="1377073"/>
            <a:ext cx="4732325" cy="3142049"/>
          </a:xfrm>
          <a:prstGeom prst="rect">
            <a:avLst/>
          </a:prstGeom>
        </p:spPr>
      </p:pic>
      <p:pic>
        <p:nvPicPr>
          <p:cNvPr id="14" name="Picture 13">
            <a:extLst>
              <a:ext uri="{FF2B5EF4-FFF2-40B4-BE49-F238E27FC236}">
                <a16:creationId xmlns:a16="http://schemas.microsoft.com/office/drawing/2014/main" id="{A0B21823-9A2B-11AA-F5DC-FABBC1629701}"/>
              </a:ext>
            </a:extLst>
          </p:cNvPr>
          <p:cNvPicPr>
            <a:picLocks noChangeAspect="1"/>
          </p:cNvPicPr>
          <p:nvPr/>
        </p:nvPicPr>
        <p:blipFill>
          <a:blip r:embed="rId6"/>
          <a:stretch>
            <a:fillRect/>
          </a:stretch>
        </p:blipFill>
        <p:spPr>
          <a:xfrm>
            <a:off x="6078336" y="4327100"/>
            <a:ext cx="4728856" cy="1587421"/>
          </a:xfrm>
          <a:prstGeom prst="rect">
            <a:avLst/>
          </a:prstGeom>
        </p:spPr>
      </p:pic>
      <p:sp>
        <p:nvSpPr>
          <p:cNvPr id="15" name="Text Placeholder 8">
            <a:extLst>
              <a:ext uri="{FF2B5EF4-FFF2-40B4-BE49-F238E27FC236}">
                <a16:creationId xmlns:a16="http://schemas.microsoft.com/office/drawing/2014/main" id="{B9CBE9E4-9E43-498E-A438-D79E1178B2C5}"/>
              </a:ext>
            </a:extLst>
          </p:cNvPr>
          <p:cNvSpPr txBox="1">
            <a:spLocks/>
          </p:cNvSpPr>
          <p:nvPr/>
        </p:nvSpPr>
        <p:spPr>
          <a:xfrm>
            <a:off x="3731573" y="61075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Tree>
    <p:extLst>
      <p:ext uri="{BB962C8B-B14F-4D97-AF65-F5344CB8AC3E}">
        <p14:creationId xmlns:p14="http://schemas.microsoft.com/office/powerpoint/2010/main" val="89426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497FC2-6D5C-4366-42C8-F358A5FAA2D0}"/>
              </a:ext>
            </a:extLst>
          </p:cNvPr>
          <p:cNvPicPr>
            <a:picLocks noChangeAspect="1"/>
          </p:cNvPicPr>
          <p:nvPr/>
        </p:nvPicPr>
        <p:blipFill>
          <a:blip r:embed="rId2"/>
          <a:stretch>
            <a:fillRect/>
          </a:stretch>
        </p:blipFill>
        <p:spPr>
          <a:xfrm>
            <a:off x="880091" y="1269692"/>
            <a:ext cx="5399800" cy="5074982"/>
          </a:xfrm>
          <a:prstGeom prst="rect">
            <a:avLst/>
          </a:prstGeom>
        </p:spPr>
      </p:pic>
      <p:sp>
        <p:nvSpPr>
          <p:cNvPr id="2" name="TextBox 1">
            <a:extLst>
              <a:ext uri="{FF2B5EF4-FFF2-40B4-BE49-F238E27FC236}">
                <a16:creationId xmlns:a16="http://schemas.microsoft.com/office/drawing/2014/main" id="{D7FED1C8-A25A-933D-D313-35F9D119C0B4}"/>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median BMI of children and adolescents with CF is influenced by age and country of residence.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8" name="TextBox 7">
            <a:extLst>
              <a:ext uri="{FF2B5EF4-FFF2-40B4-BE49-F238E27FC236}">
                <a16:creationId xmlns:a16="http://schemas.microsoft.com/office/drawing/2014/main" id="{402BF376-6A30-AB1E-896B-167BB0BE3617}"/>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6.3</a:t>
            </a:r>
          </a:p>
        </p:txBody>
      </p:sp>
      <p:sp>
        <p:nvSpPr>
          <p:cNvPr id="9" name="TextBox 8">
            <a:extLst>
              <a:ext uri="{FF2B5EF4-FFF2-40B4-BE49-F238E27FC236}">
                <a16:creationId xmlns:a16="http://schemas.microsoft.com/office/drawing/2014/main" id="{7F35CFB8-A608-6F18-22AA-2BFF32E35D04}"/>
              </a:ext>
            </a:extLst>
          </p:cNvPr>
          <p:cNvSpPr txBox="1"/>
          <p:nvPr/>
        </p:nvSpPr>
        <p:spPr>
          <a:xfrm>
            <a:off x="1529333" y="838805"/>
            <a:ext cx="8684513"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Quartiles of z-scores for BMI by age group and country. Children and adolescents with CF aged 2-17 years in 2022 who have never had a transplant.</a:t>
            </a:r>
          </a:p>
        </p:txBody>
      </p:sp>
      <p:pic>
        <p:nvPicPr>
          <p:cNvPr id="3" name="Picture 2" descr="A blue hexagon with white and black triangles&#10;&#10;Description automatically generated">
            <a:extLst>
              <a:ext uri="{FF2B5EF4-FFF2-40B4-BE49-F238E27FC236}">
                <a16:creationId xmlns:a16="http://schemas.microsoft.com/office/drawing/2014/main" id="{43B00775-947E-56D2-2E12-89F91EA1C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11" name="Picture 10">
            <a:extLst>
              <a:ext uri="{FF2B5EF4-FFF2-40B4-BE49-F238E27FC236}">
                <a16:creationId xmlns:a16="http://schemas.microsoft.com/office/drawing/2014/main" id="{8A100D9C-EC21-0C2C-C5A0-1303128F6941}"/>
              </a:ext>
            </a:extLst>
          </p:cNvPr>
          <p:cNvPicPr>
            <a:picLocks noChangeAspect="1"/>
          </p:cNvPicPr>
          <p:nvPr/>
        </p:nvPicPr>
        <p:blipFill>
          <a:blip r:embed="rId4"/>
          <a:stretch>
            <a:fillRect/>
          </a:stretch>
        </p:blipFill>
        <p:spPr>
          <a:xfrm>
            <a:off x="6279891" y="1288690"/>
            <a:ext cx="5399801" cy="3446629"/>
          </a:xfrm>
          <a:prstGeom prst="rect">
            <a:avLst/>
          </a:prstGeom>
        </p:spPr>
      </p:pic>
      <p:sp>
        <p:nvSpPr>
          <p:cNvPr id="12" name="Text Placeholder 8">
            <a:extLst>
              <a:ext uri="{FF2B5EF4-FFF2-40B4-BE49-F238E27FC236}">
                <a16:creationId xmlns:a16="http://schemas.microsoft.com/office/drawing/2014/main" id="{D4F3C3C5-2943-FB20-0C3A-61676F4DC29E}"/>
              </a:ext>
            </a:extLst>
          </p:cNvPr>
          <p:cNvSpPr txBox="1">
            <a:spLocks/>
          </p:cNvSpPr>
          <p:nvPr/>
        </p:nvSpPr>
        <p:spPr>
          <a:xfrm>
            <a:off x="3731572" y="61989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Tree>
    <p:extLst>
      <p:ext uri="{BB962C8B-B14F-4D97-AF65-F5344CB8AC3E}">
        <p14:creationId xmlns:p14="http://schemas.microsoft.com/office/powerpoint/2010/main" val="1929492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Being underweight is a hallmark clinical feature in children and adolescents with CF. There are considerable differences amongst the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6.4</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children and adolescents with CF who are underweight (z-score of BMI &lt;-2) by sex and by country; aged 2-17 years in 2022 who have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2999968" y="6162957"/>
            <a:ext cx="7770114" cy="338554"/>
          </a:xfrm>
          <a:prstGeom prst="rect">
            <a:avLst/>
          </a:prstGeom>
          <a:noFill/>
        </p:spPr>
        <p:txBody>
          <a:bodyPr wrap="square">
            <a:spAutoFit/>
          </a:bodyPr>
          <a:lstStyle/>
          <a:p>
            <a:pPr marL="268288" indent="-268288"/>
            <a:r>
              <a:rPr lang="en-GB" sz="800" dirty="0">
                <a:solidFill>
                  <a:srgbClr val="55C2D2"/>
                </a:solidFill>
                <a:latin typeface="+mj-lt"/>
              </a:rPr>
              <a:t>Note: We excluded from the graph the countries for which the information on underweight children and young people is missing for more than 10% of the individuals. </a:t>
            </a:r>
          </a:p>
          <a:p>
            <a:pPr marL="268288" indent="-268288"/>
            <a:r>
              <a:rPr lang="en-GB" sz="800" dirty="0">
                <a:solidFill>
                  <a:srgbClr val="55C2D2"/>
                </a:solidFill>
                <a:latin typeface="+mj-lt"/>
              </a:rPr>
              <a:t>Note: Cyprus, Georgia and Iceland been excluded from this graph because the number of children in one of the sex groups is less than 5</a:t>
            </a:r>
          </a:p>
        </p:txBody>
      </p:sp>
      <p:pic>
        <p:nvPicPr>
          <p:cNvPr id="8" name="Picture 7" descr="A blue hexagon with white and black triangles&#10;&#10;Description automatically generated">
            <a:extLst>
              <a:ext uri="{FF2B5EF4-FFF2-40B4-BE49-F238E27FC236}">
                <a16:creationId xmlns:a16="http://schemas.microsoft.com/office/drawing/2014/main" id="{FFD7887E-0D9B-7A93-65A7-3E40AA3AB2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
        <p:nvSpPr>
          <p:cNvPr id="9" name="Text Placeholder 8">
            <a:extLst>
              <a:ext uri="{FF2B5EF4-FFF2-40B4-BE49-F238E27FC236}">
                <a16:creationId xmlns:a16="http://schemas.microsoft.com/office/drawing/2014/main" id="{C979D77E-7483-F3A4-7A6A-8B72F3B6DBBA}"/>
              </a:ext>
            </a:extLst>
          </p:cNvPr>
          <p:cNvSpPr txBox="1">
            <a:spLocks/>
          </p:cNvSpPr>
          <p:nvPr/>
        </p:nvSpPr>
        <p:spPr>
          <a:xfrm>
            <a:off x="3731572" y="6537629"/>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pic>
        <p:nvPicPr>
          <p:cNvPr id="4" name="Immagine 28">
            <a:extLst>
              <a:ext uri="{FF2B5EF4-FFF2-40B4-BE49-F238E27FC236}">
                <a16:creationId xmlns:a16="http://schemas.microsoft.com/office/drawing/2014/main" id="{389C9B79-9207-EEDD-308A-0589D27C62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4016" y="1337632"/>
            <a:ext cx="5684564" cy="4681856"/>
          </a:xfrm>
          <a:prstGeom prst="rect">
            <a:avLst/>
          </a:prstGeom>
          <a:noFill/>
          <a:ln>
            <a:noFill/>
          </a:ln>
        </p:spPr>
      </p:pic>
    </p:spTree>
    <p:extLst>
      <p:ext uri="{BB962C8B-B14F-4D97-AF65-F5344CB8AC3E}">
        <p14:creationId xmlns:p14="http://schemas.microsoft.com/office/powerpoint/2010/main" val="3392871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54555"/>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Being underweight is a hallmark clinical feature in adults with CF. There are considerable differences amongst the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6.5</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906745"/>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adults with BMI&lt;20 by sex and by country; aged 18 years or older in 2022 who never had a transplant.</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138604"/>
            <a:ext cx="7770114" cy="461665"/>
          </a:xfrm>
          <a:prstGeom prst="rect">
            <a:avLst/>
          </a:prstGeom>
          <a:noFill/>
        </p:spPr>
        <p:txBody>
          <a:bodyPr wrap="square">
            <a:spAutoFit/>
          </a:bodyPr>
          <a:lstStyle/>
          <a:p>
            <a:pPr marL="268288" indent="-268288"/>
            <a:r>
              <a:rPr lang="en-GB" sz="800" dirty="0">
                <a:solidFill>
                  <a:srgbClr val="55C2D2"/>
                </a:solidFill>
                <a:latin typeface="+mj-lt"/>
              </a:rPr>
              <a:t>Note: We excluded from the graph the countries for which the information on underweight adults is missing for more than 10% of the individuals. </a:t>
            </a:r>
          </a:p>
          <a:p>
            <a:pPr marL="269875" indent="-269875"/>
            <a:r>
              <a:rPr lang="en-GB" sz="800" dirty="0">
                <a:solidFill>
                  <a:srgbClr val="55C2D2"/>
                </a:solidFill>
                <a:latin typeface="+mj-lt"/>
              </a:rPr>
              <a:t>Note: Albania, Armenia, Belarus, Cyprus, Iceland, Luxembourg and Republic of Moldova been excluded from this graph because the number of adults in one of the sex groups is less than 5.</a:t>
            </a:r>
          </a:p>
        </p:txBody>
      </p:sp>
      <p:pic>
        <p:nvPicPr>
          <p:cNvPr id="5" name="Picture 4" descr="A blue hexagon with white and black triangles&#10;&#10;Description automatically generated">
            <a:extLst>
              <a:ext uri="{FF2B5EF4-FFF2-40B4-BE49-F238E27FC236}">
                <a16:creationId xmlns:a16="http://schemas.microsoft.com/office/drawing/2014/main" id="{204B6148-769E-2017-1450-D6BF606BA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31">
            <a:extLst>
              <a:ext uri="{FF2B5EF4-FFF2-40B4-BE49-F238E27FC236}">
                <a16:creationId xmlns:a16="http://schemas.microsoft.com/office/drawing/2014/main" id="{20DFF3BF-8CCF-7490-C049-77A33FC24D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9514" y="1168355"/>
            <a:ext cx="6128923" cy="4861949"/>
          </a:xfrm>
          <a:prstGeom prst="rect">
            <a:avLst/>
          </a:prstGeom>
          <a:noFill/>
          <a:ln>
            <a:noFill/>
          </a:ln>
        </p:spPr>
      </p:pic>
    </p:spTree>
    <p:extLst>
      <p:ext uri="{BB962C8B-B14F-4D97-AF65-F5344CB8AC3E}">
        <p14:creationId xmlns:p14="http://schemas.microsoft.com/office/powerpoint/2010/main" val="399849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38979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number of countries and people with CF in the ECFSPR has risen continuously over the years.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1.3</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42261"/>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Number of people with CF and number of countries from 2008 to 2022.</a:t>
            </a:r>
          </a:p>
        </p:txBody>
      </p:sp>
      <p:pic>
        <p:nvPicPr>
          <p:cNvPr id="5" name="Picture 4" descr="A blue hexagon with white and black triangles&#10;&#10;Description automatically generated">
            <a:extLst>
              <a:ext uri="{FF2B5EF4-FFF2-40B4-BE49-F238E27FC236}">
                <a16:creationId xmlns:a16="http://schemas.microsoft.com/office/drawing/2014/main" id="{ED78324D-8F1F-A51F-6C0F-FFB63D1A4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33">
            <a:extLst>
              <a:ext uri="{FF2B5EF4-FFF2-40B4-BE49-F238E27FC236}">
                <a16:creationId xmlns:a16="http://schemas.microsoft.com/office/drawing/2014/main" id="{890F9420-7FED-DB12-2BE3-15E211FDE7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84130" y="1216944"/>
            <a:ext cx="6223737" cy="4927551"/>
          </a:xfrm>
          <a:prstGeom prst="rect">
            <a:avLst/>
          </a:prstGeom>
          <a:noFill/>
          <a:ln>
            <a:noFill/>
          </a:ln>
        </p:spPr>
      </p:pic>
    </p:spTree>
    <p:extLst>
      <p:ext uri="{BB962C8B-B14F-4D97-AF65-F5344CB8AC3E}">
        <p14:creationId xmlns:p14="http://schemas.microsoft.com/office/powerpoint/2010/main" val="2065194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6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 significant improvement in BMI in 2022 from the age of 6 years is a reflection of the efficacy of CFTR modulator therapy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6.6</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020286"/>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Median z-score for BMI by age group in 2012, 2017 and 2022.</a:t>
            </a:r>
          </a:p>
        </p:txBody>
      </p:sp>
      <p:pic>
        <p:nvPicPr>
          <p:cNvPr id="2" name="Picture 1" descr="A blue hexagon with white and black triangles&#10;&#10;Description automatically generated">
            <a:extLst>
              <a:ext uri="{FF2B5EF4-FFF2-40B4-BE49-F238E27FC236}">
                <a16:creationId xmlns:a16="http://schemas.microsoft.com/office/drawing/2014/main" id="{F7093DAA-A549-1ED6-B5DA-89424D992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sp>
        <p:nvSpPr>
          <p:cNvPr id="8" name="TextBox 7">
            <a:extLst>
              <a:ext uri="{FF2B5EF4-FFF2-40B4-BE49-F238E27FC236}">
                <a16:creationId xmlns:a16="http://schemas.microsoft.com/office/drawing/2014/main" id="{35410D13-E0BE-6D93-9A09-10B0049EE1E7}"/>
              </a:ext>
            </a:extLst>
          </p:cNvPr>
          <p:cNvSpPr txBox="1"/>
          <p:nvPr/>
        </p:nvSpPr>
        <p:spPr>
          <a:xfrm>
            <a:off x="2409944" y="6284747"/>
            <a:ext cx="7770114" cy="215444"/>
          </a:xfrm>
          <a:prstGeom prst="rect">
            <a:avLst/>
          </a:prstGeom>
          <a:noFill/>
        </p:spPr>
        <p:txBody>
          <a:bodyPr wrap="square">
            <a:spAutoFit/>
          </a:bodyPr>
          <a:lstStyle/>
          <a:p>
            <a:pPr marL="268288" indent="-268288"/>
            <a:r>
              <a:rPr lang="en-GB" sz="800" dirty="0">
                <a:solidFill>
                  <a:srgbClr val="55C2D2"/>
                </a:solidFill>
                <a:latin typeface="+mj-lt"/>
              </a:rPr>
              <a:t>Note: Only people with CF aged 2 years or more at measurements, who have never had a lung or liver transplant.</a:t>
            </a:r>
          </a:p>
        </p:txBody>
      </p:sp>
      <p:pic>
        <p:nvPicPr>
          <p:cNvPr id="9" name="Immagine 1126811946">
            <a:extLst>
              <a:ext uri="{FF2B5EF4-FFF2-40B4-BE49-F238E27FC236}">
                <a16:creationId xmlns:a16="http://schemas.microsoft.com/office/drawing/2014/main" id="{5060DC15-2BE4-7D56-060E-A232614CB1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15916" y="1573089"/>
            <a:ext cx="5760167" cy="4306816"/>
          </a:xfrm>
          <a:prstGeom prst="rect">
            <a:avLst/>
          </a:prstGeom>
          <a:noFill/>
          <a:ln>
            <a:noFill/>
          </a:ln>
        </p:spPr>
      </p:pic>
    </p:spTree>
    <p:extLst>
      <p:ext uri="{BB962C8B-B14F-4D97-AF65-F5344CB8AC3E}">
        <p14:creationId xmlns:p14="http://schemas.microsoft.com/office/powerpoint/2010/main" val="35467613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808163"/>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7</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COMPLICATIONS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186558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7266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ABPA may be difficult to diagnose and report. In the ECFSPR the registered ABPA prevalence is lower in children than in adults.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7.1</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3218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allergic bronchopulmonary aspergillosis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2999968" y="6113902"/>
            <a:ext cx="7770114" cy="338554"/>
          </a:xfrm>
          <a:prstGeom prst="rect">
            <a:avLst/>
          </a:prstGeom>
          <a:noFill/>
        </p:spPr>
        <p:txBody>
          <a:bodyPr wrap="square">
            <a:spAutoFit/>
          </a:bodyPr>
          <a:lstStyle/>
          <a:p>
            <a:r>
              <a:rPr lang="en-GB" sz="800" dirty="0">
                <a:solidFill>
                  <a:srgbClr val="55C2D2"/>
                </a:solidFill>
                <a:latin typeface="+mj-lt"/>
              </a:rPr>
              <a:t>Note: We excluded from the graph the countries for which the information on allergic bronchopulmonary aspergillosis (ABPA) is missing for more than 10% of the people with CF. </a:t>
            </a:r>
          </a:p>
          <a:p>
            <a:r>
              <a:rPr lang="en-GB" sz="800" dirty="0">
                <a:solidFill>
                  <a:srgbClr val="55C2D2"/>
                </a:solidFill>
                <a:latin typeface="+mj-lt"/>
              </a:rPr>
              <a:t>Note: Albania, Armenia and Georgia have &lt;5 adults seen in 2022 and are excluded from the graph for adults.</a:t>
            </a:r>
          </a:p>
        </p:txBody>
      </p:sp>
      <p:pic>
        <p:nvPicPr>
          <p:cNvPr id="8" name="Picture 7" descr="A blue hexagon with white and black triangles&#10;&#10;Description automatically generated">
            <a:extLst>
              <a:ext uri="{FF2B5EF4-FFF2-40B4-BE49-F238E27FC236}">
                <a16:creationId xmlns:a16="http://schemas.microsoft.com/office/drawing/2014/main" id="{3EA534FC-C3E2-AFD8-1088-54D05C91AF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9" name="Immagine 15">
            <a:extLst>
              <a:ext uri="{FF2B5EF4-FFF2-40B4-BE49-F238E27FC236}">
                <a16:creationId xmlns:a16="http://schemas.microsoft.com/office/drawing/2014/main" id="{9587E5D1-7E5C-C34C-5BF5-56AD2081360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7273" y="1300662"/>
            <a:ext cx="5197453" cy="4875650"/>
          </a:xfrm>
          <a:prstGeom prst="rect">
            <a:avLst/>
          </a:prstGeom>
          <a:noFill/>
          <a:ln>
            <a:noFill/>
          </a:ln>
        </p:spPr>
      </p:pic>
    </p:spTree>
    <p:extLst>
      <p:ext uri="{BB962C8B-B14F-4D97-AF65-F5344CB8AC3E}">
        <p14:creationId xmlns:p14="http://schemas.microsoft.com/office/powerpoint/2010/main" val="39234731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Important differences in the prevalence of CF-related diabetes in adults with CF throughout Europe might reflect genetic backgrounds but could also be linked to life expectancy.</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7.2</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891488"/>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of CFRD, by country. All adults with CF seen in 2022 aged 18 years or older who have never had a transplant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204559"/>
            <a:ext cx="7770114" cy="338554"/>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CFRD is missing for more than 10% of the adults.</a:t>
            </a:r>
          </a:p>
          <a:p>
            <a:pPr marL="266700" indent="-266700"/>
            <a:r>
              <a:rPr lang="en-GB" sz="800" dirty="0">
                <a:solidFill>
                  <a:srgbClr val="55C2D2"/>
                </a:solidFill>
                <a:latin typeface="+mj-lt"/>
              </a:rPr>
              <a:t>Note: Albania, Armenia and Georgia have &lt;5 adults seen in 2022 and are excluded from the graph for adults.</a:t>
            </a:r>
          </a:p>
        </p:txBody>
      </p:sp>
      <p:pic>
        <p:nvPicPr>
          <p:cNvPr id="5" name="Picture 4" descr="A blue hexagon with white and black triangles&#10;&#10;Description automatically generated">
            <a:extLst>
              <a:ext uri="{FF2B5EF4-FFF2-40B4-BE49-F238E27FC236}">
                <a16:creationId xmlns:a16="http://schemas.microsoft.com/office/drawing/2014/main" id="{9D53559D-247E-468A-8554-409964E7F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6">
            <a:extLst>
              <a:ext uri="{FF2B5EF4-FFF2-40B4-BE49-F238E27FC236}">
                <a16:creationId xmlns:a16="http://schemas.microsoft.com/office/drawing/2014/main" id="{558622AF-5744-425D-2F52-683133BFA31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6148" y="1153098"/>
            <a:ext cx="5872885" cy="5034548"/>
          </a:xfrm>
          <a:prstGeom prst="rect">
            <a:avLst/>
          </a:prstGeom>
          <a:noFill/>
          <a:ln>
            <a:noFill/>
          </a:ln>
        </p:spPr>
      </p:pic>
    </p:spTree>
    <p:extLst>
      <p:ext uri="{BB962C8B-B14F-4D97-AF65-F5344CB8AC3E}">
        <p14:creationId xmlns:p14="http://schemas.microsoft.com/office/powerpoint/2010/main" val="29497981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prevalence of liver disease with or without cirrhosis is heterogenous across the countries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7.3</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126800" y="747517"/>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Prevalence and severity of liver disease in children (&lt;18 years) and adults (≥ 18 years) with CF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2999968" y="5818095"/>
            <a:ext cx="7770114" cy="58477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liver disease is missing for more than 10% of the children/adults with CF. Albania, Armenia and Georgia have &lt;5 adults seen in 2022 and are excluded from the graph for adults.</a:t>
            </a:r>
          </a:p>
          <a:p>
            <a:pPr marL="266700" indent="-266700"/>
            <a:r>
              <a:rPr lang="en-GB" sz="800" dirty="0">
                <a:solidFill>
                  <a:srgbClr val="55C2D2"/>
                </a:solidFill>
                <a:latin typeface="+mj-lt"/>
              </a:rPr>
              <a:t>Note: Germany: Germany: oesophageal variceal bleeding is reported.</a:t>
            </a:r>
          </a:p>
          <a:p>
            <a:pPr marL="266700" indent="-266700"/>
            <a:r>
              <a:rPr lang="en-GB" sz="800" dirty="0">
                <a:solidFill>
                  <a:srgbClr val="55C2D2"/>
                </a:solidFill>
                <a:latin typeface="+mj-lt"/>
              </a:rPr>
              <a:t>Note: Serbia: cirrhosis without portal hypertension/hypersplenism means the presence of ultrasound changes in liver tissue and/or abnormal liver function tests.</a:t>
            </a:r>
          </a:p>
        </p:txBody>
      </p:sp>
      <p:pic>
        <p:nvPicPr>
          <p:cNvPr id="5" name="Picture 4" descr="A blue hexagon with white and black triangles&#10;&#10;Description automatically generated">
            <a:extLst>
              <a:ext uri="{FF2B5EF4-FFF2-40B4-BE49-F238E27FC236}">
                <a16:creationId xmlns:a16="http://schemas.microsoft.com/office/drawing/2014/main" id="{549BBB1A-FF89-34CF-6BF9-C0B85807C9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21">
            <a:extLst>
              <a:ext uri="{FF2B5EF4-FFF2-40B4-BE49-F238E27FC236}">
                <a16:creationId xmlns:a16="http://schemas.microsoft.com/office/drawing/2014/main" id="{29B34007-C021-4AB6-0026-D342B75FDD8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2795" y="1193794"/>
            <a:ext cx="5504460" cy="4645348"/>
          </a:xfrm>
          <a:prstGeom prst="rect">
            <a:avLst/>
          </a:prstGeom>
          <a:noFill/>
          <a:ln>
            <a:noFill/>
          </a:ln>
        </p:spPr>
      </p:pic>
    </p:spTree>
    <p:extLst>
      <p:ext uri="{BB962C8B-B14F-4D97-AF65-F5344CB8AC3E}">
        <p14:creationId xmlns:p14="http://schemas.microsoft.com/office/powerpoint/2010/main" val="26530677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74148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8</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THERAPIES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2645250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Variation in the use of inhaled hypertonic saline indicates both inequalities and different therapeutic approaches.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8.1</a:t>
            </a:r>
          </a:p>
        </p:txBody>
      </p:sp>
      <p:sp>
        <p:nvSpPr>
          <p:cNvPr id="3" name="TextBox 2">
            <a:extLst>
              <a:ext uri="{FF2B5EF4-FFF2-40B4-BE49-F238E27FC236}">
                <a16:creationId xmlns:a16="http://schemas.microsoft.com/office/drawing/2014/main" id="{A865EFFA-0A6A-C5EE-3189-32D41E6E3F44}"/>
              </a:ext>
            </a:extLst>
          </p:cNvPr>
          <p:cNvSpPr txBox="1"/>
          <p:nvPr/>
        </p:nvSpPr>
        <p:spPr>
          <a:xfrm>
            <a:off x="2163026" y="987003"/>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inhaled hypertonic saline in children and adults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79199"/>
            <a:ext cx="7770114" cy="58477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inhaled hypertonic saline is missing for more than 10% of the children/adults with CF. Albania, Armenia and Georgia have &lt;5 adults seen in 2022 and are excluded from the graph for adults.</a:t>
            </a:r>
          </a:p>
          <a:p>
            <a:pPr marL="266700" indent="-266700"/>
            <a:r>
              <a:rPr lang="en-GB" sz="800" dirty="0">
                <a:solidFill>
                  <a:srgbClr val="55C2D2"/>
                </a:solidFill>
                <a:latin typeface="+mj-lt"/>
              </a:rPr>
              <a:t>Note: Inhaled hypertonic saline is reimbursed in most countries except in Albania, Armenia, Bulgaria, Georgia, Lithuania, the Republic of Moldova, Poland and Romania. In Ukraine it is reimbursed for children, and in Turkey for children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8"/>
            <a:ext cx="2095500" cy="2095500"/>
          </a:xfrm>
          <a:prstGeom prst="rect">
            <a:avLst/>
          </a:prstGeom>
        </p:spPr>
      </p:pic>
      <p:pic>
        <p:nvPicPr>
          <p:cNvPr id="8" name="Immagine 32">
            <a:extLst>
              <a:ext uri="{FF2B5EF4-FFF2-40B4-BE49-F238E27FC236}">
                <a16:creationId xmlns:a16="http://schemas.microsoft.com/office/drawing/2014/main" id="{00C4617E-534A-A1EE-ED51-2AE418BBFF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208" y="1272656"/>
            <a:ext cx="4200179" cy="4747569"/>
          </a:xfrm>
          <a:prstGeom prst="rect">
            <a:avLst/>
          </a:prstGeom>
          <a:noFill/>
          <a:ln>
            <a:noFill/>
          </a:ln>
        </p:spPr>
      </p:pic>
    </p:spTree>
    <p:extLst>
      <p:ext uri="{BB962C8B-B14F-4D97-AF65-F5344CB8AC3E}">
        <p14:creationId xmlns:p14="http://schemas.microsoft.com/office/powerpoint/2010/main" val="1229763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817"/>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Variation in the use of </a:t>
            </a:r>
            <a:r>
              <a:rPr lang="en-GB" sz="1400" dirty="0" err="1">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rhDNAse</a:t>
            </a: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 indicates both inequalities in availability and different therapeutic approaches.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8.2</a:t>
            </a:r>
          </a:p>
        </p:txBody>
      </p:sp>
      <p:sp>
        <p:nvSpPr>
          <p:cNvPr id="3" name="TextBox 2">
            <a:extLst>
              <a:ext uri="{FF2B5EF4-FFF2-40B4-BE49-F238E27FC236}">
                <a16:creationId xmlns:a16="http://schemas.microsoft.com/office/drawing/2014/main" id="{A865EFFA-0A6A-C5EE-3189-32D41E6E3F44}"/>
              </a:ext>
            </a:extLst>
          </p:cNvPr>
          <p:cNvSpPr txBox="1"/>
          <p:nvPr/>
        </p:nvSpPr>
        <p:spPr>
          <a:xfrm>
            <a:off x="2163026" y="987003"/>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a:t>
            </a:r>
            <a:r>
              <a:rPr lang="en-GB" sz="1100" kern="100" dirty="0" err="1">
                <a:solidFill>
                  <a:schemeClr val="tx1">
                    <a:lumMod val="75000"/>
                    <a:lumOff val="25000"/>
                  </a:schemeClr>
                </a:solidFill>
                <a:effectLst/>
                <a:latin typeface="+mj-lt"/>
                <a:ea typeface="Calibri" panose="020F0502020204030204" pitchFamily="34" charset="0"/>
                <a:cs typeface="Calibri Light" panose="020F0302020204030204" pitchFamily="34" charset="0"/>
              </a:rPr>
              <a:t>rhDNase</a:t>
            </a: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 in children and adults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29874"/>
            <a:ext cx="7770114" cy="58477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a:t>
            </a:r>
            <a:r>
              <a:rPr lang="en-GB" sz="800" dirty="0" err="1">
                <a:solidFill>
                  <a:srgbClr val="55C2D2"/>
                </a:solidFill>
                <a:latin typeface="+mj-lt"/>
              </a:rPr>
              <a:t>rhDNase</a:t>
            </a:r>
            <a:r>
              <a:rPr lang="en-GB" sz="800" dirty="0">
                <a:solidFill>
                  <a:srgbClr val="55C2D2"/>
                </a:solidFill>
                <a:latin typeface="+mj-lt"/>
              </a:rPr>
              <a:t> is missing for more than 10% of the children/adults with CF. Albania, Armenia and Georgia have &lt;5 adults seen in 2022 and are excluded from the graph for adults.</a:t>
            </a:r>
          </a:p>
          <a:p>
            <a:pPr marL="266700" indent="-266700"/>
            <a:r>
              <a:rPr lang="en-GB" sz="800" dirty="0">
                <a:solidFill>
                  <a:srgbClr val="55C2D2"/>
                </a:solidFill>
                <a:latin typeface="+mj-lt"/>
              </a:rPr>
              <a:t>Note: Inhaled </a:t>
            </a:r>
            <a:r>
              <a:rPr lang="en-GB" sz="800" dirty="0" err="1">
                <a:solidFill>
                  <a:srgbClr val="55C2D2"/>
                </a:solidFill>
                <a:latin typeface="+mj-lt"/>
              </a:rPr>
              <a:t>rhDNase</a:t>
            </a:r>
            <a:r>
              <a:rPr lang="en-GB" sz="800" dirty="0">
                <a:solidFill>
                  <a:srgbClr val="55C2D2"/>
                </a:solidFill>
                <a:latin typeface="+mj-lt"/>
              </a:rPr>
              <a:t> is reimbursed in most countries except in Albania, Armenia, Belarus and the Republic of Moldova. It is reimbursed in Georgia for people with CF ≥ 2 years; in Bulgaria, Germany, Luxembourg, Macedonia, Norway, Romania, Spain, Ukraine and the United Kingdom for individuals ≥ 5 years; in Latvia for individuals ≥ 6 years.</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8"/>
            <a:ext cx="2095500" cy="2095500"/>
          </a:xfrm>
          <a:prstGeom prst="rect">
            <a:avLst/>
          </a:prstGeom>
        </p:spPr>
      </p:pic>
      <p:pic>
        <p:nvPicPr>
          <p:cNvPr id="8" name="Immagine 41">
            <a:extLst>
              <a:ext uri="{FF2B5EF4-FFF2-40B4-BE49-F238E27FC236}">
                <a16:creationId xmlns:a16="http://schemas.microsoft.com/office/drawing/2014/main" id="{4A7A97D7-6627-42DA-1663-47BD3E848096}"/>
              </a:ext>
            </a:extLst>
          </p:cNvPr>
          <p:cNvPicPr>
            <a:picLocks noChangeAspect="1"/>
          </p:cNvPicPr>
          <p:nvPr/>
        </p:nvPicPr>
        <p:blipFill rotWithShape="1">
          <a:blip r:embed="rId4">
            <a:extLst>
              <a:ext uri="{28A0092B-C50C-407E-A947-70E740481C1C}">
                <a14:useLocalDpi xmlns:a14="http://schemas.microsoft.com/office/drawing/2010/main" val="0"/>
              </a:ext>
            </a:extLst>
          </a:blip>
          <a:srcRect b="1569"/>
          <a:stretch/>
        </p:blipFill>
        <p:spPr bwMode="auto">
          <a:xfrm>
            <a:off x="4016797" y="1254505"/>
            <a:ext cx="4158405" cy="462620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003394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Inhaled antibiotics are still an important therapeutic strategy in the prevention of pulmonary exacerbations, especially in adults with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8.3</a:t>
            </a:r>
          </a:p>
        </p:txBody>
      </p:sp>
      <p:sp>
        <p:nvSpPr>
          <p:cNvPr id="3" name="TextBox 2">
            <a:extLst>
              <a:ext uri="{FF2B5EF4-FFF2-40B4-BE49-F238E27FC236}">
                <a16:creationId xmlns:a16="http://schemas.microsoft.com/office/drawing/2014/main" id="{A865EFFA-0A6A-C5EE-3189-32D41E6E3F44}"/>
              </a:ext>
            </a:extLst>
          </p:cNvPr>
          <p:cNvSpPr txBox="1"/>
          <p:nvPr/>
        </p:nvSpPr>
        <p:spPr>
          <a:xfrm>
            <a:off x="2163026" y="987003"/>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inhaled antibiotics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119250" y="6102309"/>
            <a:ext cx="7770114" cy="46166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inhaled antibiotics is missing for more than 10% of the children/adults with CF. Albania, Armenia and Georgia have &lt;5 adults seen in 2022 and are excluded from the graph for adults.</a:t>
            </a:r>
          </a:p>
          <a:p>
            <a:pPr marL="266700" indent="-266700"/>
            <a:r>
              <a:rPr lang="en-GB" sz="800" dirty="0">
                <a:solidFill>
                  <a:srgbClr val="55C2D2"/>
                </a:solidFill>
                <a:latin typeface="+mj-lt"/>
              </a:rPr>
              <a:t>Note: Inhaled antibiotics are reimbursed in all countries. In Armenia only Gentamycin and in Romania only Tobramycin solution and Colistin dry powder are reimbursed.</a:t>
            </a:r>
          </a:p>
        </p:txBody>
      </p:sp>
      <p:pic>
        <p:nvPicPr>
          <p:cNvPr id="5" name="Picture 4" descr="A blue hexagon with white and black triangles&#10;&#10;Description automatically generated">
            <a:extLst>
              <a:ext uri="{FF2B5EF4-FFF2-40B4-BE49-F238E27FC236}">
                <a16:creationId xmlns:a16="http://schemas.microsoft.com/office/drawing/2014/main" id="{DC665FB4-C121-3775-CFA8-105739163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8"/>
            <a:ext cx="2095500" cy="2095500"/>
          </a:xfrm>
          <a:prstGeom prst="rect">
            <a:avLst/>
          </a:prstGeom>
        </p:spPr>
      </p:pic>
      <p:pic>
        <p:nvPicPr>
          <p:cNvPr id="8" name="Immagine 41">
            <a:extLst>
              <a:ext uri="{FF2B5EF4-FFF2-40B4-BE49-F238E27FC236}">
                <a16:creationId xmlns:a16="http://schemas.microsoft.com/office/drawing/2014/main" id="{F5E239DF-268A-1C63-1607-B2C780BCD425}"/>
              </a:ext>
            </a:extLst>
          </p:cNvPr>
          <p:cNvPicPr>
            <a:picLocks noChangeAspect="1"/>
          </p:cNvPicPr>
          <p:nvPr/>
        </p:nvPicPr>
        <p:blipFill rotWithShape="1">
          <a:blip r:embed="rId4">
            <a:extLst>
              <a:ext uri="{28A0092B-C50C-407E-A947-70E740481C1C}">
                <a14:useLocalDpi xmlns:a14="http://schemas.microsoft.com/office/drawing/2010/main" val="0"/>
              </a:ext>
            </a:extLst>
          </a:blip>
          <a:srcRect b="1569"/>
          <a:stretch/>
        </p:blipFill>
        <p:spPr bwMode="auto">
          <a:xfrm>
            <a:off x="4144910" y="1326622"/>
            <a:ext cx="4292776" cy="477568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4113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Bronchodilators (both short and long acting) are used as widespread supportive treatment in many countries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8.4</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16945"/>
            <a:ext cx="8256545"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bronchodilators (both short and long acting)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102309"/>
            <a:ext cx="7770114" cy="461665"/>
          </a:xfrm>
          <a:prstGeom prst="rect">
            <a:avLst/>
          </a:prstGeom>
          <a:noFill/>
        </p:spPr>
        <p:txBody>
          <a:bodyPr wrap="square">
            <a:spAutoFit/>
          </a:bodyPr>
          <a:lstStyle/>
          <a:p>
            <a:pPr marL="266700" indent="-266700"/>
            <a:r>
              <a:rPr lang="en-GB" sz="800" dirty="0">
                <a:solidFill>
                  <a:srgbClr val="55C2D2"/>
                </a:solidFill>
                <a:latin typeface="+mj-lt"/>
              </a:rPr>
              <a:t>Note: We excluded from the graph the countries for which the information on the use of bronchodilators is missing for more than 10% of the children/adults with CF. Albania, Armenia and Georgia have &lt;5 adults seen in 2022 and are excluded from the graph for adults.</a:t>
            </a:r>
          </a:p>
          <a:p>
            <a:pPr marL="266700" indent="-266700"/>
            <a:r>
              <a:rPr lang="en-GB" sz="800" dirty="0">
                <a:solidFill>
                  <a:srgbClr val="55C2D2"/>
                </a:solidFill>
                <a:latin typeface="+mj-lt"/>
              </a:rPr>
              <a:t>Note: Inhaled bronchodilators are reimbursed in most countries except in Bulgaria, Georgia, Poland and Serbia. In Ukraine they are reimbursed for children.</a:t>
            </a:r>
          </a:p>
        </p:txBody>
      </p:sp>
      <p:pic>
        <p:nvPicPr>
          <p:cNvPr id="5" name="Picture 4" descr="A blue hexagon with white and black triangles&#10;&#10;Description automatically generated">
            <a:extLst>
              <a:ext uri="{FF2B5EF4-FFF2-40B4-BE49-F238E27FC236}">
                <a16:creationId xmlns:a16="http://schemas.microsoft.com/office/drawing/2014/main" id="{F6348167-A33F-C74E-5228-1E9EF45AA9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43">
            <a:extLst>
              <a:ext uri="{FF2B5EF4-FFF2-40B4-BE49-F238E27FC236}">
                <a16:creationId xmlns:a16="http://schemas.microsoft.com/office/drawing/2014/main" id="{6D2F3525-5F91-9C0C-DE0C-112F1A288C4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16537" y="1132388"/>
            <a:ext cx="5014470" cy="4976688"/>
          </a:xfrm>
          <a:prstGeom prst="rect">
            <a:avLst/>
          </a:prstGeom>
          <a:noFill/>
          <a:ln>
            <a:noFill/>
          </a:ln>
        </p:spPr>
      </p:pic>
    </p:spTree>
    <p:extLst>
      <p:ext uri="{BB962C8B-B14F-4D97-AF65-F5344CB8AC3E}">
        <p14:creationId xmlns:p14="http://schemas.microsoft.com/office/powerpoint/2010/main" val="131107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258718" y="5992153"/>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Age distribution demonstrates a sharp decline from the third decade of life.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1.4</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Distribution of age at follow-up. People with CF alive on 31/12/2022.</a:t>
            </a:r>
          </a:p>
        </p:txBody>
      </p:sp>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33">
            <a:extLst>
              <a:ext uri="{FF2B5EF4-FFF2-40B4-BE49-F238E27FC236}">
                <a16:creationId xmlns:a16="http://schemas.microsoft.com/office/drawing/2014/main" id="{D4702F49-0FBE-575F-0845-B67F7B5DC2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8445" y="1271905"/>
            <a:ext cx="6595110" cy="4314190"/>
          </a:xfrm>
          <a:prstGeom prst="rect">
            <a:avLst/>
          </a:prstGeom>
          <a:noFill/>
          <a:ln>
            <a:noFill/>
          </a:ln>
        </p:spPr>
      </p:pic>
    </p:spTree>
    <p:extLst>
      <p:ext uri="{BB962C8B-B14F-4D97-AF65-F5344CB8AC3E}">
        <p14:creationId xmlns:p14="http://schemas.microsoft.com/office/powerpoint/2010/main" val="36067969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72457"/>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Azithromycin is widely used as an antibiotic and anti-inflammatory mediator throughout Europe, mostly by adults with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8.5</a:t>
            </a:r>
          </a:p>
        </p:txBody>
      </p:sp>
      <p:sp>
        <p:nvSpPr>
          <p:cNvPr id="3" name="TextBox 2">
            <a:extLst>
              <a:ext uri="{FF2B5EF4-FFF2-40B4-BE49-F238E27FC236}">
                <a16:creationId xmlns:a16="http://schemas.microsoft.com/office/drawing/2014/main" id="{A865EFFA-0A6A-C5EE-3189-32D41E6E3F44}"/>
              </a:ext>
            </a:extLst>
          </p:cNvPr>
          <p:cNvSpPr txBox="1"/>
          <p:nvPr/>
        </p:nvSpPr>
        <p:spPr>
          <a:xfrm>
            <a:off x="2116179" y="891488"/>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macrolides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87682"/>
            <a:ext cx="7770114" cy="584775"/>
          </a:xfrm>
          <a:prstGeom prst="rect">
            <a:avLst/>
          </a:prstGeom>
          <a:noFill/>
        </p:spPr>
        <p:txBody>
          <a:bodyPr wrap="square">
            <a:spAutoFit/>
          </a:bodyPr>
          <a:lstStyle/>
          <a:p>
            <a:pPr marL="273050" indent="-273050"/>
            <a:r>
              <a:rPr lang="en-GB" sz="800" dirty="0">
                <a:solidFill>
                  <a:srgbClr val="55C2D2"/>
                </a:solidFill>
                <a:latin typeface="+mj-lt"/>
              </a:rPr>
              <a:t>Note: We excluded from the graph the countries for which the information on the use of macrolides is missing for more than 10% of the children/adults with CF. Albania, Armenia and Georgia have &lt;5 adults seen in 2022 and are excluded from the graph for adults.</a:t>
            </a:r>
          </a:p>
          <a:p>
            <a:pPr marL="273050" indent="-273050"/>
            <a:r>
              <a:rPr lang="en-GB" sz="800" dirty="0">
                <a:solidFill>
                  <a:srgbClr val="55C2D2"/>
                </a:solidFill>
                <a:latin typeface="+mj-lt"/>
              </a:rPr>
              <a:t>Note: Oral macrolides are reimbursed in most countries except in Bulgaria, Georgia and Serbia. In the Republic of Moldova, they are reimbursed for children. Inhaled macrolides are reimbursed in Denmark, Germany, Slovenia and the UK.</a:t>
            </a:r>
          </a:p>
        </p:txBody>
      </p:sp>
      <p:pic>
        <p:nvPicPr>
          <p:cNvPr id="5" name="Picture 4" descr="A blue hexagon with white and black triangles&#10;&#10;Description automatically generated">
            <a:extLst>
              <a:ext uri="{FF2B5EF4-FFF2-40B4-BE49-F238E27FC236}">
                <a16:creationId xmlns:a16="http://schemas.microsoft.com/office/drawing/2014/main" id="{FAC565F3-190F-341D-9073-106AD44C3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49">
            <a:extLst>
              <a:ext uri="{FF2B5EF4-FFF2-40B4-BE49-F238E27FC236}">
                <a16:creationId xmlns:a16="http://schemas.microsoft.com/office/drawing/2014/main" id="{0DBE7A8E-5677-9711-AFEA-AA98BC1944B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6415" y="1082387"/>
            <a:ext cx="4945022" cy="4907763"/>
          </a:xfrm>
          <a:prstGeom prst="rect">
            <a:avLst/>
          </a:prstGeom>
          <a:noFill/>
          <a:ln>
            <a:noFill/>
          </a:ln>
        </p:spPr>
      </p:pic>
    </p:spTree>
    <p:extLst>
      <p:ext uri="{BB962C8B-B14F-4D97-AF65-F5344CB8AC3E}">
        <p14:creationId xmlns:p14="http://schemas.microsoft.com/office/powerpoint/2010/main" val="39141940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3974"/>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Oxygen treatment, an indicator of severe lung disease, is prescribed in up to 22% of people with CF, mostly in the adult population.</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8.6</a:t>
            </a:r>
          </a:p>
        </p:txBody>
      </p:sp>
      <p:sp>
        <p:nvSpPr>
          <p:cNvPr id="3" name="TextBox 2">
            <a:extLst>
              <a:ext uri="{FF2B5EF4-FFF2-40B4-BE49-F238E27FC236}">
                <a16:creationId xmlns:a16="http://schemas.microsoft.com/office/drawing/2014/main" id="{A865EFFA-0A6A-C5EE-3189-32D41E6E3F44}"/>
              </a:ext>
            </a:extLst>
          </p:cNvPr>
          <p:cNvSpPr txBox="1"/>
          <p:nvPr/>
        </p:nvSpPr>
        <p:spPr>
          <a:xfrm>
            <a:off x="2125704" y="891488"/>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oxygen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66512"/>
            <a:ext cx="7770114" cy="584775"/>
          </a:xfrm>
          <a:prstGeom prst="rect">
            <a:avLst/>
          </a:prstGeom>
          <a:noFill/>
        </p:spPr>
        <p:txBody>
          <a:bodyPr wrap="square">
            <a:spAutoFit/>
          </a:bodyPr>
          <a:lstStyle/>
          <a:p>
            <a:r>
              <a:rPr lang="en-GB" sz="800" dirty="0">
                <a:solidFill>
                  <a:srgbClr val="55C2D2"/>
                </a:solidFill>
                <a:latin typeface="+mj-lt"/>
              </a:rPr>
              <a:t>Note: We excluded from the graph the countries for which the information on the use of oxygen is missing for more than 10% of the children/adults with CF. Albania, Armenia and Georgia have &lt;5 adults seen in 2022 and are excluded from the graph for adults.</a:t>
            </a:r>
          </a:p>
          <a:p>
            <a:r>
              <a:rPr lang="en-GB" sz="800" dirty="0">
                <a:solidFill>
                  <a:srgbClr val="55C2D2"/>
                </a:solidFill>
                <a:latin typeface="+mj-lt"/>
              </a:rPr>
              <a:t>Note: Oxygen therapy is reimbursed in most countries except in Bulgaria and the Republic of Moldova. In Armenia and Georgia it is only reimbursed if the individual is hospitalised; in Serbia therapy at home is reimbursed.</a:t>
            </a:r>
          </a:p>
        </p:txBody>
      </p:sp>
      <p:pic>
        <p:nvPicPr>
          <p:cNvPr id="5" name="Picture 4" descr="A blue hexagon with white and black triangles&#10;&#10;Description automatically generated">
            <a:extLst>
              <a:ext uri="{FF2B5EF4-FFF2-40B4-BE49-F238E27FC236}">
                <a16:creationId xmlns:a16="http://schemas.microsoft.com/office/drawing/2014/main" id="{0C10B8D6-9483-B7D7-5B84-C4F00239E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728"/>
            <a:ext cx="2095500" cy="2095500"/>
          </a:xfrm>
          <a:prstGeom prst="rect">
            <a:avLst/>
          </a:prstGeom>
        </p:spPr>
      </p:pic>
      <p:pic>
        <p:nvPicPr>
          <p:cNvPr id="8" name="Immagine 1126811938">
            <a:extLst>
              <a:ext uri="{FF2B5EF4-FFF2-40B4-BE49-F238E27FC236}">
                <a16:creationId xmlns:a16="http://schemas.microsoft.com/office/drawing/2014/main" id="{65EA7A15-B879-0AEA-B4DE-D2BFF8F8DC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5399" y="1153098"/>
            <a:ext cx="4281202" cy="4844788"/>
          </a:xfrm>
          <a:prstGeom prst="rect">
            <a:avLst/>
          </a:prstGeom>
          <a:noFill/>
          <a:ln>
            <a:noFill/>
          </a:ln>
        </p:spPr>
      </p:pic>
    </p:spTree>
    <p:extLst>
      <p:ext uri="{BB962C8B-B14F-4D97-AF65-F5344CB8AC3E}">
        <p14:creationId xmlns:p14="http://schemas.microsoft.com/office/powerpoint/2010/main" val="2905380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Pulmonary inflammation, including obstructive symptoms, is often treated with corticosteroids.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8.7</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12099"/>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inhaled steroids in children and adults seen in 2022 who have never had a transplant, by country.</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833485"/>
            <a:ext cx="7770114" cy="584775"/>
          </a:xfrm>
          <a:prstGeom prst="rect">
            <a:avLst/>
          </a:prstGeom>
          <a:noFill/>
        </p:spPr>
        <p:txBody>
          <a:bodyPr wrap="square">
            <a:spAutoFit/>
          </a:bodyPr>
          <a:lstStyle/>
          <a:p>
            <a:pPr marL="273050" indent="-273050"/>
            <a:r>
              <a:rPr lang="en-GB" sz="800" dirty="0">
                <a:solidFill>
                  <a:srgbClr val="55C2D2"/>
                </a:solidFill>
                <a:latin typeface="+mj-lt"/>
              </a:rPr>
              <a:t>Note: We excluded from the graph the countries for which the information on use of inhaled steroids is missing for more than 10% of the children and adults with CF. Albania, Armenia and Georgia have &lt;5 adults seen in 2022 and are excluded from the graph for adults.</a:t>
            </a:r>
          </a:p>
          <a:p>
            <a:pPr marL="273050" indent="-273050"/>
            <a:r>
              <a:rPr lang="en-GB" sz="800" dirty="0">
                <a:solidFill>
                  <a:srgbClr val="55C2D2"/>
                </a:solidFill>
                <a:latin typeface="+mj-lt"/>
              </a:rPr>
              <a:t>Note: Inhaled steroids are reimbursed in most countries except in Armenia, Georgia, Lithuania, Poland and Serbia. In the Republic of Moldova, they are reimbursed for children. In Bulgaria they are reimbursed for people also diagnosed with asthma or chronic obstructive pulmonary disease (COPD).</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50">
            <a:extLst>
              <a:ext uri="{FF2B5EF4-FFF2-40B4-BE49-F238E27FC236}">
                <a16:creationId xmlns:a16="http://schemas.microsoft.com/office/drawing/2014/main" id="{53D970FA-63F0-DA68-B24A-A3AB0657B5E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0704" y="1173709"/>
            <a:ext cx="4770437" cy="4737665"/>
          </a:xfrm>
          <a:prstGeom prst="rect">
            <a:avLst/>
          </a:prstGeom>
          <a:noFill/>
          <a:ln>
            <a:noFill/>
          </a:ln>
        </p:spPr>
      </p:pic>
    </p:spTree>
    <p:extLst>
      <p:ext uri="{BB962C8B-B14F-4D97-AF65-F5344CB8AC3E}">
        <p14:creationId xmlns:p14="http://schemas.microsoft.com/office/powerpoint/2010/main" val="10577827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0883"/>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Pulmonary inflammation, including obstructive symptoms, is often treated with corticosteroids.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8.8</a:t>
            </a: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12099"/>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oral steroids in children and adults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976108"/>
            <a:ext cx="7770114" cy="584775"/>
          </a:xfrm>
          <a:prstGeom prst="rect">
            <a:avLst/>
          </a:prstGeom>
          <a:noFill/>
        </p:spPr>
        <p:txBody>
          <a:bodyPr wrap="square">
            <a:spAutoFit/>
          </a:bodyPr>
          <a:lstStyle/>
          <a:p>
            <a:pPr marL="273050" indent="-273050"/>
            <a:r>
              <a:rPr lang="en-GB" sz="800" dirty="0">
                <a:solidFill>
                  <a:srgbClr val="55C2D2"/>
                </a:solidFill>
                <a:latin typeface="+mj-lt"/>
              </a:rPr>
              <a:t>Note: We excluded from the graph the countries for which the information on use of inhaled steroids is missing for more than 10% of the children and adults with CF. Albania, Armenia and Georgia have &lt;5 adults seen in 2022 and are excluded from the graph for adults.</a:t>
            </a:r>
          </a:p>
          <a:p>
            <a:pPr marL="273050" indent="-273050"/>
            <a:r>
              <a:rPr lang="en-GB" sz="800" dirty="0">
                <a:solidFill>
                  <a:srgbClr val="55C2D2"/>
                </a:solidFill>
                <a:latin typeface="+mj-lt"/>
              </a:rPr>
              <a:t>Note: Inhaled steroids are reimbursed in most countries except in Armenia, Georgia, Lithuania, Poland and Serbia. In the Republic of Moldova, they are reimbursed for children. In Bulgaria they are reimbursed for people also diagnosed with asthma or chronic obstructive pulmonary disease (COPD).</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0">
            <a:extLst>
              <a:ext uri="{FF2B5EF4-FFF2-40B4-BE49-F238E27FC236}">
                <a16:creationId xmlns:a16="http://schemas.microsoft.com/office/drawing/2014/main" id="{0BBAB91F-B34A-1AE9-77D6-250EC511228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3305" y="1173709"/>
            <a:ext cx="4285390" cy="4843886"/>
          </a:xfrm>
          <a:prstGeom prst="rect">
            <a:avLst/>
          </a:prstGeom>
          <a:noFill/>
          <a:ln>
            <a:noFill/>
          </a:ln>
        </p:spPr>
      </p:pic>
    </p:spTree>
    <p:extLst>
      <p:ext uri="{BB962C8B-B14F-4D97-AF65-F5344CB8AC3E}">
        <p14:creationId xmlns:p14="http://schemas.microsoft.com/office/powerpoint/2010/main" val="38500385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1826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Ursodeoxycholic acid is often prescribed to treat cholestasis or liver disease in people with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8.9</a:t>
            </a:r>
          </a:p>
        </p:txBody>
      </p:sp>
      <p:sp>
        <p:nvSpPr>
          <p:cNvPr id="3" name="TextBox 2">
            <a:extLst>
              <a:ext uri="{FF2B5EF4-FFF2-40B4-BE49-F238E27FC236}">
                <a16:creationId xmlns:a16="http://schemas.microsoft.com/office/drawing/2014/main" id="{A865EFFA-0A6A-C5EE-3189-32D41E6E3F44}"/>
              </a:ext>
            </a:extLst>
          </p:cNvPr>
          <p:cNvSpPr txBox="1"/>
          <p:nvPr/>
        </p:nvSpPr>
        <p:spPr>
          <a:xfrm>
            <a:off x="2160814" y="731312"/>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ursodeoxycholic acid in children and adults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5833485"/>
            <a:ext cx="7770114" cy="584775"/>
          </a:xfrm>
          <a:prstGeom prst="rect">
            <a:avLst/>
          </a:prstGeom>
          <a:noFill/>
        </p:spPr>
        <p:txBody>
          <a:bodyPr wrap="square">
            <a:spAutoFit/>
          </a:bodyPr>
          <a:lstStyle/>
          <a:p>
            <a:pPr marL="273050" indent="-273050"/>
            <a:r>
              <a:rPr lang="en-GB" sz="800" dirty="0">
                <a:solidFill>
                  <a:srgbClr val="55C2D2"/>
                </a:solidFill>
                <a:latin typeface="+mj-lt"/>
              </a:rPr>
              <a:t>Note: We excluded from the graph the countries for which the information on oral ursodeoxycholic acid use is missing for more than 10% of the children/adults with CF. Albania, Armenia and Georgia have &lt;5 adults seen in 2022 and are excluded from the graph for adults.</a:t>
            </a:r>
          </a:p>
          <a:p>
            <a:pPr marL="273050" indent="-273050"/>
            <a:r>
              <a:rPr lang="en-GB" sz="800" dirty="0">
                <a:solidFill>
                  <a:srgbClr val="55C2D2"/>
                </a:solidFill>
                <a:latin typeface="+mj-lt"/>
              </a:rPr>
              <a:t>Note: Oral ursodeoxycholic acid is reimbursed in most countries in Europe, except in Armenia, Bulgaria, Georgia, Lithuania and Serbia. In the Republic of Moldova, it is reimbursed for children and for 70% for adults..</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42">
            <a:extLst>
              <a:ext uri="{FF2B5EF4-FFF2-40B4-BE49-F238E27FC236}">
                <a16:creationId xmlns:a16="http://schemas.microsoft.com/office/drawing/2014/main" id="{0F568F41-C5B5-4025-6232-A78CC5DAE03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90123" y="1067287"/>
            <a:ext cx="4211754" cy="4766198"/>
          </a:xfrm>
          <a:prstGeom prst="rect">
            <a:avLst/>
          </a:prstGeom>
          <a:noFill/>
          <a:ln>
            <a:noFill/>
          </a:ln>
        </p:spPr>
      </p:pic>
    </p:spTree>
    <p:extLst>
      <p:ext uri="{BB962C8B-B14F-4D97-AF65-F5344CB8AC3E}">
        <p14:creationId xmlns:p14="http://schemas.microsoft.com/office/powerpoint/2010/main" val="2320703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9438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015078" y="439740"/>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Proton Pump Inhibitors are used to treat gastroesophageal reflux or gastritis, both common complications in CF, or to enhance pancreatic enzyme efficacy.</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015079" y="148312"/>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8.</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10</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2095500" y="906904"/>
            <a:ext cx="8256545"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proton pump inhibitors (PPI) in children and adults seen in 2022 who have never had a transplant, by country </a:t>
            </a:r>
          </a:p>
        </p:txBody>
      </p:sp>
      <p:sp>
        <p:nvSpPr>
          <p:cNvPr id="2" name="TextBox 1">
            <a:extLst>
              <a:ext uri="{FF2B5EF4-FFF2-40B4-BE49-F238E27FC236}">
                <a16:creationId xmlns:a16="http://schemas.microsoft.com/office/drawing/2014/main" id="{62A89D6A-31DD-6320-FB7C-A36FD41D7372}"/>
              </a:ext>
            </a:extLst>
          </p:cNvPr>
          <p:cNvSpPr txBox="1"/>
          <p:nvPr/>
        </p:nvSpPr>
        <p:spPr>
          <a:xfrm>
            <a:off x="3015078" y="6132717"/>
            <a:ext cx="7770114" cy="461665"/>
          </a:xfrm>
          <a:prstGeom prst="rect">
            <a:avLst/>
          </a:prstGeom>
          <a:noFill/>
        </p:spPr>
        <p:txBody>
          <a:bodyPr wrap="square">
            <a:spAutoFit/>
          </a:bodyPr>
          <a:lstStyle/>
          <a:p>
            <a:pPr marL="273050" indent="-273050"/>
            <a:r>
              <a:rPr lang="en-GB" sz="800" dirty="0">
                <a:solidFill>
                  <a:srgbClr val="55C2D2"/>
                </a:solidFill>
                <a:latin typeface="+mj-lt"/>
              </a:rPr>
              <a:t>Note: We excluded from the graph the countries for which the information on the use of PPI is missing for more than 10% of the children/adults with CF. Albania, Armenia and Georgia have &lt;5 adults seen in 2022 and are excluded from the graph for adults.</a:t>
            </a:r>
          </a:p>
          <a:p>
            <a:pPr marL="273050" indent="-273050"/>
            <a:r>
              <a:rPr lang="en-GB" sz="800" dirty="0">
                <a:solidFill>
                  <a:srgbClr val="55C2D2"/>
                </a:solidFill>
                <a:latin typeface="+mj-lt"/>
              </a:rPr>
              <a:t>Note: Oral proton pump inhibitors are reimbursed in most countries except in Bulgaria, Georgia, Lithuania, the Republic of Moldova and Serbia.</a:t>
            </a:r>
          </a:p>
        </p:txBody>
      </p:sp>
      <p:pic>
        <p:nvPicPr>
          <p:cNvPr id="5" name="Picture 4" descr="A blue hexagon with white and black triangles&#10;&#10;Description automatically generated">
            <a:extLst>
              <a:ext uri="{FF2B5EF4-FFF2-40B4-BE49-F238E27FC236}">
                <a16:creationId xmlns:a16="http://schemas.microsoft.com/office/drawing/2014/main" id="{012B3E6D-92E0-8626-B139-817A6EB4C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54">
            <a:extLst>
              <a:ext uri="{FF2B5EF4-FFF2-40B4-BE49-F238E27FC236}">
                <a16:creationId xmlns:a16="http://schemas.microsoft.com/office/drawing/2014/main" id="{F13F9091-8867-8C09-19BE-8103A0DF952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2388" y="1168363"/>
            <a:ext cx="5095493" cy="4964506"/>
          </a:xfrm>
          <a:prstGeom prst="rect">
            <a:avLst/>
          </a:prstGeom>
          <a:noFill/>
          <a:ln>
            <a:noFill/>
          </a:ln>
        </p:spPr>
      </p:pic>
    </p:spTree>
    <p:extLst>
      <p:ext uri="{BB962C8B-B14F-4D97-AF65-F5344CB8AC3E}">
        <p14:creationId xmlns:p14="http://schemas.microsoft.com/office/powerpoint/2010/main" val="21639329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6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738664"/>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Increased use of CFTR modulators in children with CF in Europe goes hand in hand with a decrease in the prescription of azithromycin and inhaled antibiotics, while the prevalence of inhaled mucolytics remains mostly unchanged.</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8.11</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234459"/>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therapies among adults from 2012 to 2022.</a:t>
            </a:r>
          </a:p>
        </p:txBody>
      </p:sp>
      <p:pic>
        <p:nvPicPr>
          <p:cNvPr id="5" name="Picture 4" descr="A blue hexagon with white and black triangles&#10;&#10;Description automatically generated">
            <a:extLst>
              <a:ext uri="{FF2B5EF4-FFF2-40B4-BE49-F238E27FC236}">
                <a16:creationId xmlns:a16="http://schemas.microsoft.com/office/drawing/2014/main" id="{C414E5E0-0C0F-7887-BE23-F26939FBE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62">
            <a:extLst>
              <a:ext uri="{FF2B5EF4-FFF2-40B4-BE49-F238E27FC236}">
                <a16:creationId xmlns:a16="http://schemas.microsoft.com/office/drawing/2014/main" id="{5B94553E-1C34-DBA4-AA28-A08861027E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1647" y="2199500"/>
            <a:ext cx="6308705" cy="4071813"/>
          </a:xfrm>
          <a:prstGeom prst="rect">
            <a:avLst/>
          </a:prstGeom>
          <a:noFill/>
          <a:ln>
            <a:noFill/>
          </a:ln>
        </p:spPr>
      </p:pic>
    </p:spTree>
    <p:extLst>
      <p:ext uri="{BB962C8B-B14F-4D97-AF65-F5344CB8AC3E}">
        <p14:creationId xmlns:p14="http://schemas.microsoft.com/office/powerpoint/2010/main" val="9817511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47268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738664"/>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Increased use of CFTR modulators in adults with CF in Europe goes hand in hand with a decrease in the prescription of azithromycin and inhaled antibiotics, while the prevalence of inhaled mucolytics remains mostly unchanged.</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8.12</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00759" y="1243984"/>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Median z-score for BMI by age group in 2012, 2017 and 2022.</a:t>
            </a:r>
          </a:p>
        </p:txBody>
      </p:sp>
      <p:pic>
        <p:nvPicPr>
          <p:cNvPr id="5" name="Picture 4" descr="A blue hexagon with white and black triangles&#10;&#10;Description automatically generated">
            <a:extLst>
              <a:ext uri="{FF2B5EF4-FFF2-40B4-BE49-F238E27FC236}">
                <a16:creationId xmlns:a16="http://schemas.microsoft.com/office/drawing/2014/main" id="{F9B85F0E-BBF0-F4C5-DABC-2A3FC7143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63">
            <a:extLst>
              <a:ext uri="{FF2B5EF4-FFF2-40B4-BE49-F238E27FC236}">
                <a16:creationId xmlns:a16="http://schemas.microsoft.com/office/drawing/2014/main" id="{0AE5E970-E4D0-9AE0-47DC-597E36B5E6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783" y="1839940"/>
            <a:ext cx="6644761" cy="4298400"/>
          </a:xfrm>
          <a:prstGeom prst="rect">
            <a:avLst/>
          </a:prstGeom>
          <a:noFill/>
          <a:ln>
            <a:noFill/>
          </a:ln>
        </p:spPr>
      </p:pic>
    </p:spTree>
    <p:extLst>
      <p:ext uri="{BB962C8B-B14F-4D97-AF65-F5344CB8AC3E}">
        <p14:creationId xmlns:p14="http://schemas.microsoft.com/office/powerpoint/2010/main" val="12576569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74148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9</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CFTR MODULATOR THERAPIES</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2065902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4380420" y="6676357"/>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47749"/>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Countries where ivacaftor was licensed and reimbursed in 2022.</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156321"/>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9.1</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84547CF-1343-EA15-B08B-034674B22E30}"/>
              </a:ext>
            </a:extLst>
          </p:cNvPr>
          <p:cNvSpPr txBox="1"/>
          <p:nvPr/>
        </p:nvSpPr>
        <p:spPr>
          <a:xfrm>
            <a:off x="2592042" y="6272230"/>
            <a:ext cx="7361498" cy="338554"/>
          </a:xfrm>
          <a:prstGeom prst="rect">
            <a:avLst/>
          </a:prstGeom>
          <a:noFill/>
        </p:spPr>
        <p:txBody>
          <a:bodyPr wrap="square">
            <a:spAutoFit/>
          </a:bodyPr>
          <a:lstStyle/>
          <a:p>
            <a:pPr marL="273050" indent="-273050" algn="just"/>
            <a:r>
              <a:rPr lang="en-GB" sz="800" dirty="0">
                <a:solidFill>
                  <a:srgbClr val="55C2D2"/>
                </a:solidFill>
                <a:latin typeface="+mj-lt"/>
              </a:rPr>
              <a:t>Note: - Iceland: ivacaftor is reimbursed for people with CF with the variant F508del and/or G551D. - Israel: ivacaftor is not reimbursed for people with CF with the variant R117H. - Norway: ivacaftor is reimbursed for children with CF if ≥ 5 kg. - United </a:t>
            </a:r>
            <a:r>
              <a:rPr lang="en-GB" sz="800" dirty="0" err="1">
                <a:solidFill>
                  <a:srgbClr val="55C2D2"/>
                </a:solidFill>
                <a:latin typeface="+mj-lt"/>
              </a:rPr>
              <a:t>Kingdom:Ivacaftor</a:t>
            </a:r>
            <a:r>
              <a:rPr lang="en-GB" sz="800" dirty="0">
                <a:solidFill>
                  <a:srgbClr val="55C2D2"/>
                </a:solidFill>
                <a:latin typeface="+mj-lt"/>
              </a:rPr>
              <a:t> is reimbursed for people with CF with the variant R117H if ≥ 6 months old..</a:t>
            </a:r>
          </a:p>
        </p:txBody>
      </p:sp>
      <p:pic>
        <p:nvPicPr>
          <p:cNvPr id="2" name="Picture 1" descr="A blue hexagon with white and black triangles&#10;&#10;Description automatically generated">
            <a:extLst>
              <a:ext uri="{FF2B5EF4-FFF2-40B4-BE49-F238E27FC236}">
                <a16:creationId xmlns:a16="http://schemas.microsoft.com/office/drawing/2014/main" id="{4DAA921C-1AE5-9628-C84E-E45C2CC80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agen 7" descr="Mapa&#10;&#10;El contenido generado por IA puede ser incorrecto.">
            <a:extLst>
              <a:ext uri="{FF2B5EF4-FFF2-40B4-BE49-F238E27FC236}">
                <a16:creationId xmlns:a16="http://schemas.microsoft.com/office/drawing/2014/main" id="{45266950-F9C6-580D-75AE-684176B65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7210" y="737820"/>
            <a:ext cx="6099858" cy="5468837"/>
          </a:xfrm>
          <a:prstGeom prst="rect">
            <a:avLst/>
          </a:prstGeom>
        </p:spPr>
      </p:pic>
    </p:spTree>
    <p:extLst>
      <p:ext uri="{BB962C8B-B14F-4D97-AF65-F5344CB8AC3E}">
        <p14:creationId xmlns:p14="http://schemas.microsoft.com/office/powerpoint/2010/main" val="1827689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915463" y="6056820"/>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Age distribution is significantly skewed towards childhood and adolescence in CF.</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1.5</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Distribution of age at follow-up (in years)</a:t>
            </a:r>
            <a:r>
              <a:rPr lang="en-GB" sz="1100" kern="100" dirty="0">
                <a:solidFill>
                  <a:schemeClr val="tx1">
                    <a:lumMod val="75000"/>
                    <a:lumOff val="25000"/>
                  </a:schemeClr>
                </a:solidFill>
                <a:latin typeface="+mj-lt"/>
                <a:ea typeface="Calibri" panose="020F0502020204030204" pitchFamily="34" charset="0"/>
                <a:cs typeface="Calibri Light" panose="020F0302020204030204" pitchFamily="34" charset="0"/>
              </a:rPr>
              <a:t> by sex.</a:t>
            </a:r>
            <a:endPar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89262322-5244-1A53-F2A3-AEDA824815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40">
            <a:extLst>
              <a:ext uri="{FF2B5EF4-FFF2-40B4-BE49-F238E27FC236}">
                <a16:creationId xmlns:a16="http://schemas.microsoft.com/office/drawing/2014/main" id="{1CA8F18C-8B75-A426-A249-9171E77A7DF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98445" y="1352232"/>
            <a:ext cx="6595110" cy="4153535"/>
          </a:xfrm>
          <a:prstGeom prst="rect">
            <a:avLst/>
          </a:prstGeom>
          <a:noFill/>
          <a:ln>
            <a:noFill/>
          </a:ln>
        </p:spPr>
      </p:pic>
    </p:spTree>
    <p:extLst>
      <p:ext uri="{BB962C8B-B14F-4D97-AF65-F5344CB8AC3E}">
        <p14:creationId xmlns:p14="http://schemas.microsoft.com/office/powerpoint/2010/main" val="3707998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908363" y="66486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47749"/>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Countries where lumacaftor/ivacaftor was reimbursed in year 2022.</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156321"/>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9.2</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84547CF-1343-EA15-B08B-034674B22E30}"/>
              </a:ext>
            </a:extLst>
          </p:cNvPr>
          <p:cNvSpPr txBox="1"/>
          <p:nvPr/>
        </p:nvSpPr>
        <p:spPr>
          <a:xfrm>
            <a:off x="3954328" y="6236302"/>
            <a:ext cx="4636925" cy="338554"/>
          </a:xfrm>
          <a:prstGeom prst="rect">
            <a:avLst/>
          </a:prstGeom>
          <a:noFill/>
        </p:spPr>
        <p:txBody>
          <a:bodyPr wrap="square">
            <a:spAutoFit/>
          </a:bodyPr>
          <a:lstStyle/>
          <a:p>
            <a:r>
              <a:rPr lang="en-GB" sz="800" dirty="0">
                <a:solidFill>
                  <a:srgbClr val="55C2D2"/>
                </a:solidFill>
                <a:latin typeface="+mj-lt"/>
              </a:rPr>
              <a:t>Note: Spain: lumacaftor/ivacaftor is reimbursed for people with CF who are between 2 and 5 years old.</a:t>
            </a:r>
          </a:p>
          <a:p>
            <a:pPr marL="269875"/>
            <a:r>
              <a:rPr lang="en-GB" sz="800" dirty="0">
                <a:solidFill>
                  <a:srgbClr val="55C2D2"/>
                </a:solidFill>
                <a:latin typeface="+mj-lt"/>
              </a:rPr>
              <a:t>Russian Federation: lumacaftor/ivacaftor is reimbursed for people with CF between 2 and 18 years old.</a:t>
            </a:r>
          </a:p>
        </p:txBody>
      </p:sp>
      <p:pic>
        <p:nvPicPr>
          <p:cNvPr id="2" name="Picture 1" descr="A blue hexagon with white and black triangles&#10;&#10;Description automatically generated">
            <a:extLst>
              <a:ext uri="{FF2B5EF4-FFF2-40B4-BE49-F238E27FC236}">
                <a16:creationId xmlns:a16="http://schemas.microsoft.com/office/drawing/2014/main" id="{B505BF7C-D707-FCEB-42E8-606C5D9F66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agen 4" descr="Mapa&#10;&#10;El contenido generado por IA puede ser incorrecto.">
            <a:extLst>
              <a:ext uri="{FF2B5EF4-FFF2-40B4-BE49-F238E27FC236}">
                <a16:creationId xmlns:a16="http://schemas.microsoft.com/office/drawing/2014/main" id="{93266E99-58BB-693B-1A9F-6912FF2125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3252" y="748197"/>
            <a:ext cx="6039078" cy="5414345"/>
          </a:xfrm>
          <a:prstGeom prst="rect">
            <a:avLst/>
          </a:prstGeom>
        </p:spPr>
      </p:pic>
    </p:spTree>
    <p:extLst>
      <p:ext uri="{BB962C8B-B14F-4D97-AF65-F5344CB8AC3E}">
        <p14:creationId xmlns:p14="http://schemas.microsoft.com/office/powerpoint/2010/main" val="10168282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4085155" y="6529447"/>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3731571" y="447749"/>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Countries where tezacaftor/ivacaftor was reimbursed in year 2022.</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3731572" y="156321"/>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9.3</a:t>
            </a:r>
          </a:p>
        </p:txBody>
      </p:sp>
      <p:pic>
        <p:nvPicPr>
          <p:cNvPr id="5" name="Picture 4" descr="A blue hexagon with white and black triangles&#10;&#10;Description automatically generated">
            <a:extLst>
              <a:ext uri="{FF2B5EF4-FFF2-40B4-BE49-F238E27FC236}">
                <a16:creationId xmlns:a16="http://schemas.microsoft.com/office/drawing/2014/main" id="{0987CCF9-DE53-F432-CABD-21700FAF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agen 7" descr="Mapa&#10;&#10;El contenido generado por IA puede ser incorrecto.">
            <a:extLst>
              <a:ext uri="{FF2B5EF4-FFF2-40B4-BE49-F238E27FC236}">
                <a16:creationId xmlns:a16="http://schemas.microsoft.com/office/drawing/2014/main" id="{DA5E85BC-BD0F-04FE-DA22-3C96DFB6D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22" y="755526"/>
            <a:ext cx="6245921" cy="5599791"/>
          </a:xfrm>
          <a:prstGeom prst="rect">
            <a:avLst/>
          </a:prstGeom>
        </p:spPr>
      </p:pic>
    </p:spTree>
    <p:extLst>
      <p:ext uri="{BB962C8B-B14F-4D97-AF65-F5344CB8AC3E}">
        <p14:creationId xmlns:p14="http://schemas.microsoft.com/office/powerpoint/2010/main" val="830094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14145-7381-7D46-DFD0-7E9BB278028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CAC9C232-C4E5-4B99-69F5-E01A6A7A6D7E}"/>
              </a:ext>
            </a:extLst>
          </p:cNvPr>
          <p:cNvSpPr txBox="1"/>
          <p:nvPr/>
        </p:nvSpPr>
        <p:spPr>
          <a:xfrm>
            <a:off x="3731571" y="447749"/>
            <a:ext cx="77398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55C2D2"/>
                </a:solidFill>
                <a:effectLst/>
                <a:uLnTx/>
                <a:uFillTx/>
                <a:latin typeface="Calibri Light" panose="020F0302020204030204" pitchFamily="34" charset="0"/>
                <a:ea typeface="Calibri Light" panose="020F0302020204030204" pitchFamily="34" charset="0"/>
                <a:cs typeface="Calibri Light" panose="020F0302020204030204" pitchFamily="34" charset="0"/>
              </a:rPr>
              <a:t>Countries where </a:t>
            </a:r>
            <a:r>
              <a:rPr kumimoji="0" lang="en-GB" sz="1400" b="0" i="0" u="none" strike="noStrike" kern="1200" cap="none" spc="0" normalizeH="0" baseline="0" noProof="0" dirty="0" err="1">
                <a:ln>
                  <a:noFill/>
                </a:ln>
                <a:solidFill>
                  <a:srgbClr val="55C2D2"/>
                </a:solidFill>
                <a:effectLst/>
                <a:uLnTx/>
                <a:uFillTx/>
                <a:latin typeface="Calibri Light" panose="020F0302020204030204" pitchFamily="34" charset="0"/>
                <a:ea typeface="Calibri Light" panose="020F0302020204030204" pitchFamily="34" charset="0"/>
                <a:cs typeface="Calibri Light" panose="020F0302020204030204" pitchFamily="34" charset="0"/>
              </a:rPr>
              <a:t>elexacaftor</a:t>
            </a:r>
            <a:r>
              <a:rPr kumimoji="0" lang="en-GB" sz="1400" b="0" i="0" u="none" strike="noStrike" kern="1200" cap="none" spc="0" normalizeH="0" baseline="0" noProof="0" dirty="0">
                <a:ln>
                  <a:noFill/>
                </a:ln>
                <a:solidFill>
                  <a:srgbClr val="55C2D2"/>
                </a:solidFill>
                <a:effectLst/>
                <a:uLnTx/>
                <a:uFillTx/>
                <a:latin typeface="Calibri Light" panose="020F0302020204030204" pitchFamily="34" charset="0"/>
                <a:ea typeface="Calibri Light" panose="020F0302020204030204" pitchFamily="34" charset="0"/>
                <a:cs typeface="Calibri Light" panose="020F0302020204030204" pitchFamily="34" charset="0"/>
              </a:rPr>
              <a:t>/</a:t>
            </a:r>
            <a:r>
              <a:rPr kumimoji="0" lang="en-GB" sz="1400" b="0" i="0" u="none" strike="noStrike" kern="1200" cap="none" spc="0" normalizeH="0" baseline="0" noProof="0" dirty="0" err="1">
                <a:ln>
                  <a:noFill/>
                </a:ln>
                <a:solidFill>
                  <a:srgbClr val="55C2D2"/>
                </a:solidFill>
                <a:effectLst/>
                <a:uLnTx/>
                <a:uFillTx/>
                <a:latin typeface="Calibri Light" panose="020F0302020204030204" pitchFamily="34" charset="0"/>
                <a:ea typeface="Calibri Light" panose="020F0302020204030204" pitchFamily="34" charset="0"/>
                <a:cs typeface="Calibri Light" panose="020F0302020204030204" pitchFamily="34" charset="0"/>
              </a:rPr>
              <a:t>tezacaftor</a:t>
            </a:r>
            <a:r>
              <a:rPr kumimoji="0" lang="en-GB" sz="1400" b="0" i="0" u="none" strike="noStrike" kern="1200" cap="none" spc="0" normalizeH="0" baseline="0" noProof="0" dirty="0">
                <a:ln>
                  <a:noFill/>
                </a:ln>
                <a:solidFill>
                  <a:srgbClr val="55C2D2"/>
                </a:solidFill>
                <a:effectLst/>
                <a:uLnTx/>
                <a:uFillTx/>
                <a:latin typeface="Calibri Light" panose="020F0302020204030204" pitchFamily="34" charset="0"/>
                <a:ea typeface="Calibri Light" panose="020F0302020204030204" pitchFamily="34" charset="0"/>
                <a:cs typeface="Calibri Light" panose="020F0302020204030204" pitchFamily="34" charset="0"/>
              </a:rPr>
              <a:t>/ivacaftor is licensed and reimbursed in year 2022.</a:t>
            </a:r>
            <a:endParaRPr kumimoji="0" lang="en-GB" sz="1400" b="0" i="0" u="none" strike="noStrike" kern="1200" cap="none" spc="0" normalizeH="0" baseline="0" noProof="0" dirty="0">
              <a:ln>
                <a:noFill/>
              </a:ln>
              <a:solidFill>
                <a:prstClr val="black"/>
              </a:solidFill>
              <a:effectLst/>
              <a:uLnTx/>
              <a:uFillTx/>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BC3AFA30-EF42-8968-BED9-0033C9855E99}"/>
              </a:ext>
            </a:extLst>
          </p:cNvPr>
          <p:cNvSpPr txBox="1"/>
          <p:nvPr/>
        </p:nvSpPr>
        <p:spPr>
          <a:xfrm>
            <a:off x="3731572" y="156321"/>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9.4</a:t>
            </a:r>
          </a:p>
        </p:txBody>
      </p:sp>
      <p:pic>
        <p:nvPicPr>
          <p:cNvPr id="5" name="Picture 4" descr="A blue hexagon with white and black triangles&#10;&#10;Description automatically generated">
            <a:extLst>
              <a:ext uri="{FF2B5EF4-FFF2-40B4-BE49-F238E27FC236}">
                <a16:creationId xmlns:a16="http://schemas.microsoft.com/office/drawing/2014/main" id="{1B554255-465D-8BC3-5A49-8D592C614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2" name="Imagen 1" descr="Mapa&#10;&#10;El contenido generado por IA puede ser incorrecto.">
            <a:extLst>
              <a:ext uri="{FF2B5EF4-FFF2-40B4-BE49-F238E27FC236}">
                <a16:creationId xmlns:a16="http://schemas.microsoft.com/office/drawing/2014/main" id="{FF3B5D03-DBD3-6BF3-4658-65AC18B2F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583" y="768951"/>
            <a:ext cx="6142415" cy="5506993"/>
          </a:xfrm>
          <a:prstGeom prst="rect">
            <a:avLst/>
          </a:prstGeom>
        </p:spPr>
      </p:pic>
      <p:sp>
        <p:nvSpPr>
          <p:cNvPr id="3" name="TextBox 9">
            <a:extLst>
              <a:ext uri="{FF2B5EF4-FFF2-40B4-BE49-F238E27FC236}">
                <a16:creationId xmlns:a16="http://schemas.microsoft.com/office/drawing/2014/main" id="{903CD43A-6D9F-D203-56A9-BEDF69A5888D}"/>
              </a:ext>
            </a:extLst>
          </p:cNvPr>
          <p:cNvSpPr txBox="1"/>
          <p:nvPr/>
        </p:nvSpPr>
        <p:spPr>
          <a:xfrm>
            <a:off x="3607088" y="6275944"/>
            <a:ext cx="5331406" cy="338554"/>
          </a:xfrm>
          <a:prstGeom prst="rect">
            <a:avLst/>
          </a:prstGeom>
          <a:noFill/>
        </p:spPr>
        <p:txBody>
          <a:bodyPr wrap="square">
            <a:spAutoFit/>
          </a:bodyPr>
          <a:lstStyle/>
          <a:p>
            <a:r>
              <a:rPr lang="en-GB" sz="800" dirty="0">
                <a:solidFill>
                  <a:srgbClr val="55C2D2"/>
                </a:solidFill>
                <a:latin typeface="+mj-lt"/>
              </a:rPr>
              <a:t>Note: France: from December 2022 elexacaftor/tezacaftor/ivacaftor is reimbursed from the age of 6 years.</a:t>
            </a:r>
          </a:p>
          <a:p>
            <a:pPr marL="273050"/>
            <a:r>
              <a:rPr lang="en-GB" sz="800" dirty="0">
                <a:solidFill>
                  <a:srgbClr val="55C2D2"/>
                </a:solidFill>
                <a:latin typeface="+mj-lt"/>
              </a:rPr>
              <a:t>Russian Federation: elexacaftor/tezacaftor/ivacaftor is reimbursement for people with CF between 6 and 18 years old.</a:t>
            </a:r>
          </a:p>
        </p:txBody>
      </p:sp>
      <p:sp>
        <p:nvSpPr>
          <p:cNvPr id="9" name="Text Placeholder 8">
            <a:extLst>
              <a:ext uri="{FF2B5EF4-FFF2-40B4-BE49-F238E27FC236}">
                <a16:creationId xmlns:a16="http://schemas.microsoft.com/office/drawing/2014/main" id="{89ABCB8E-5A0F-177F-A46B-981F7A5E920D}"/>
              </a:ext>
            </a:extLst>
          </p:cNvPr>
          <p:cNvSpPr txBox="1">
            <a:spLocks/>
          </p:cNvSpPr>
          <p:nvPr/>
        </p:nvSpPr>
        <p:spPr>
          <a:xfrm>
            <a:off x="3908363" y="6629799"/>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Tree>
    <p:extLst>
      <p:ext uri="{BB962C8B-B14F-4D97-AF65-F5344CB8AC3E}">
        <p14:creationId xmlns:p14="http://schemas.microsoft.com/office/powerpoint/2010/main" val="3514011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281742" y="656476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Elexacaftor/tezacaftor/ivacaftor is the CFTR modulator most commonly used in children, followed by lumacaftor/ivacaftor.</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9.5</a:t>
            </a: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1054248"/>
            <a:ext cx="8271772"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Children and adolescents with CF (&lt;18 years), eligible for and treated with at least one modulator, by country and last CFTR modulator prescribed, seen in 2022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409944" y="6318545"/>
            <a:ext cx="7770114" cy="246221"/>
          </a:xfrm>
          <a:prstGeom prst="rect">
            <a:avLst/>
          </a:prstGeom>
          <a:noFill/>
        </p:spPr>
        <p:txBody>
          <a:bodyPr wrap="square">
            <a:spAutoFit/>
          </a:bodyPr>
          <a:lstStyle/>
          <a:p>
            <a:r>
              <a:rPr lang="en-GB" sz="1000" dirty="0">
                <a:solidFill>
                  <a:srgbClr val="55C2D2"/>
                </a:solidFill>
                <a:latin typeface="+mj-lt"/>
              </a:rPr>
              <a:t>Note: Armenia, Cyprus and Georgia have &lt;5 eligible children seen in 2022 and are excluded from the graph..</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5" name="Immagine 1126811965">
            <a:extLst>
              <a:ext uri="{FF2B5EF4-FFF2-40B4-BE49-F238E27FC236}">
                <a16:creationId xmlns:a16="http://schemas.microsoft.com/office/drawing/2014/main" id="{9264FCF2-20B0-C432-ED63-CB345AC52A5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8632" y="1731356"/>
            <a:ext cx="9282517" cy="4281076"/>
          </a:xfrm>
          <a:prstGeom prst="rect">
            <a:avLst/>
          </a:prstGeom>
          <a:noFill/>
          <a:ln>
            <a:noFill/>
          </a:ln>
        </p:spPr>
      </p:pic>
    </p:spTree>
    <p:extLst>
      <p:ext uri="{BB962C8B-B14F-4D97-AF65-F5344CB8AC3E}">
        <p14:creationId xmlns:p14="http://schemas.microsoft.com/office/powerpoint/2010/main" val="27218110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3269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In the majority of countries in Europe, the majority of all adults with CF are eligible to receive a CFTR modulator treatment.</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9.6</a:t>
            </a: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1054248"/>
            <a:ext cx="8271772"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Adults with CF (≥18 years), eligible for and treated with at least one modulator, by country and last CFTR modulator  prescribed, seen in 2022 and who have never had a transplant.</a:t>
            </a:r>
          </a:p>
        </p:txBody>
      </p:sp>
      <p:sp>
        <p:nvSpPr>
          <p:cNvPr id="11" name="TextBox 10">
            <a:extLst>
              <a:ext uri="{FF2B5EF4-FFF2-40B4-BE49-F238E27FC236}">
                <a16:creationId xmlns:a16="http://schemas.microsoft.com/office/drawing/2014/main" id="{505ECA10-70C8-B5CF-8F61-7DA0BE62D1A0}"/>
              </a:ext>
            </a:extLst>
          </p:cNvPr>
          <p:cNvSpPr txBox="1"/>
          <p:nvPr/>
        </p:nvSpPr>
        <p:spPr>
          <a:xfrm>
            <a:off x="2423223" y="6080751"/>
            <a:ext cx="7770114" cy="246221"/>
          </a:xfrm>
          <a:prstGeom prst="rect">
            <a:avLst/>
          </a:prstGeom>
          <a:noFill/>
        </p:spPr>
        <p:txBody>
          <a:bodyPr wrap="square">
            <a:spAutoFit/>
          </a:bodyPr>
          <a:lstStyle/>
          <a:p>
            <a:r>
              <a:rPr lang="en-GB" sz="1000" dirty="0">
                <a:solidFill>
                  <a:srgbClr val="55C2D2"/>
                </a:solidFill>
                <a:latin typeface="+mj-lt"/>
              </a:rPr>
              <a:t>Note: Albania, Armenia, Belarus, Georgia and Luxembourg have &lt;5 eligible adults seen in 2022 and are excluded from the graph..</a:t>
            </a:r>
          </a:p>
        </p:txBody>
      </p:sp>
      <p:pic>
        <p:nvPicPr>
          <p:cNvPr id="5" name="Picture 4" descr="A blue hexagon with white and black triangles&#10;&#10;Description automatically generated">
            <a:extLst>
              <a:ext uri="{FF2B5EF4-FFF2-40B4-BE49-F238E27FC236}">
                <a16:creationId xmlns:a16="http://schemas.microsoft.com/office/drawing/2014/main" id="{4A915DF4-8B7E-4206-7E5E-119E69C17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66">
            <a:extLst>
              <a:ext uri="{FF2B5EF4-FFF2-40B4-BE49-F238E27FC236}">
                <a16:creationId xmlns:a16="http://schemas.microsoft.com/office/drawing/2014/main" id="{CD2CA640-A848-A46C-994F-3A380BA608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1783" y="1817948"/>
            <a:ext cx="8136216" cy="3734387"/>
          </a:xfrm>
          <a:prstGeom prst="rect">
            <a:avLst/>
          </a:prstGeom>
          <a:noFill/>
          <a:ln>
            <a:noFill/>
          </a:ln>
        </p:spPr>
      </p:pic>
    </p:spTree>
    <p:extLst>
      <p:ext uri="{BB962C8B-B14F-4D97-AF65-F5344CB8AC3E}">
        <p14:creationId xmlns:p14="http://schemas.microsoft.com/office/powerpoint/2010/main" val="7674946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6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A widening of the eligibility criteria and increased reimbursement for CFTR modulators in Europe means a considerable increase in their use from 2020 onwards.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9.7</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1054248"/>
            <a:ext cx="7523226"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Use of CFTR modulator therapy from 2018 to 2022.</a:t>
            </a:r>
          </a:p>
        </p:txBody>
      </p:sp>
      <p:pic>
        <p:nvPicPr>
          <p:cNvPr id="2" name="Picture 1" descr="A blue hexagon with white and black triangles&#10;&#10;Description automatically generated">
            <a:extLst>
              <a:ext uri="{FF2B5EF4-FFF2-40B4-BE49-F238E27FC236}">
                <a16:creationId xmlns:a16="http://schemas.microsoft.com/office/drawing/2014/main" id="{346C082F-4EEA-D00D-717F-D2E57EA2A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67">
            <a:extLst>
              <a:ext uri="{FF2B5EF4-FFF2-40B4-BE49-F238E27FC236}">
                <a16:creationId xmlns:a16="http://schemas.microsoft.com/office/drawing/2014/main" id="{C9A4C1EF-5CFC-5436-F851-3103941308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0799" y="1315858"/>
            <a:ext cx="7530402" cy="4936887"/>
          </a:xfrm>
          <a:prstGeom prst="rect">
            <a:avLst/>
          </a:prstGeom>
          <a:noFill/>
          <a:ln>
            <a:noFill/>
          </a:ln>
        </p:spPr>
      </p:pic>
    </p:spTree>
    <p:extLst>
      <p:ext uri="{BB962C8B-B14F-4D97-AF65-F5344CB8AC3E}">
        <p14:creationId xmlns:p14="http://schemas.microsoft.com/office/powerpoint/2010/main" val="22667021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74148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10</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TRANSPLANTATION</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37464696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566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a lung transplant is extremely heterogenous across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10.1</a:t>
            </a: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1054248"/>
            <a:ext cx="8271772"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Number of people with CF living in 2022 with transplanted lungs, by country.</a:t>
            </a:r>
          </a:p>
        </p:txBody>
      </p:sp>
      <p:pic>
        <p:nvPicPr>
          <p:cNvPr id="2" name="Picture 1" descr="A blue hexagon with white and black triangles&#10;&#10;Description automatically generated">
            <a:extLst>
              <a:ext uri="{FF2B5EF4-FFF2-40B4-BE49-F238E27FC236}">
                <a16:creationId xmlns:a16="http://schemas.microsoft.com/office/drawing/2014/main" id="{2760BD07-8D86-238B-1290-72ECCE617E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04">
            <a:extLst>
              <a:ext uri="{FF2B5EF4-FFF2-40B4-BE49-F238E27FC236}">
                <a16:creationId xmlns:a16="http://schemas.microsoft.com/office/drawing/2014/main" id="{25995A50-31DE-0EB5-5B58-43839F0EBB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0254" y="1612629"/>
            <a:ext cx="8391491" cy="4380769"/>
          </a:xfrm>
          <a:prstGeom prst="rect">
            <a:avLst/>
          </a:prstGeom>
          <a:noFill/>
          <a:ln>
            <a:noFill/>
          </a:ln>
        </p:spPr>
      </p:pic>
    </p:spTree>
    <p:extLst>
      <p:ext uri="{BB962C8B-B14F-4D97-AF65-F5344CB8AC3E}">
        <p14:creationId xmlns:p14="http://schemas.microsoft.com/office/powerpoint/2010/main" val="30461663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1075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number and proportion of people with CF living with a liver transplant is extremely heterogenous throughout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10.2</a:t>
            </a: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1054248"/>
            <a:ext cx="8271772"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Number of people with CF living in 2022 with transplanted liver, by country.</a:t>
            </a:r>
          </a:p>
        </p:txBody>
      </p:sp>
      <p:pic>
        <p:nvPicPr>
          <p:cNvPr id="5" name="Picture 4" descr="A blue hexagon with white and black triangles&#10;&#10;Description automatically generated">
            <a:extLst>
              <a:ext uri="{FF2B5EF4-FFF2-40B4-BE49-F238E27FC236}">
                <a16:creationId xmlns:a16="http://schemas.microsoft.com/office/drawing/2014/main" id="{2A21BA4A-7F31-455B-4FA7-8454296F94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31">
            <a:extLst>
              <a:ext uri="{FF2B5EF4-FFF2-40B4-BE49-F238E27FC236}">
                <a16:creationId xmlns:a16="http://schemas.microsoft.com/office/drawing/2014/main" id="{1EB08561-B6CD-4773-A49B-A43C2A74B5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68144" y="1577468"/>
            <a:ext cx="7855711" cy="4092745"/>
          </a:xfrm>
          <a:prstGeom prst="rect">
            <a:avLst/>
          </a:prstGeom>
          <a:noFill/>
          <a:ln>
            <a:noFill/>
          </a:ln>
        </p:spPr>
      </p:pic>
    </p:spTree>
    <p:extLst>
      <p:ext uri="{BB962C8B-B14F-4D97-AF65-F5344CB8AC3E}">
        <p14:creationId xmlns:p14="http://schemas.microsoft.com/office/powerpoint/2010/main" val="37836633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74148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11</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MORTALITY</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3747621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377747" y="576215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 </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The proportion of adults with CF varies considerably between European countries.</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1.6</a:t>
            </a:r>
          </a:p>
        </p:txBody>
      </p:sp>
      <p:sp>
        <p:nvSpPr>
          <p:cNvPr id="3" name="TextBox 2">
            <a:extLst>
              <a:ext uri="{FF2B5EF4-FFF2-40B4-BE49-F238E27FC236}">
                <a16:creationId xmlns:a16="http://schemas.microsoft.com/office/drawing/2014/main" id="{A865EFFA-0A6A-C5EE-3189-32D41E6E3F44}"/>
              </a:ext>
            </a:extLst>
          </p:cNvPr>
          <p:cNvSpPr txBox="1"/>
          <p:nvPr/>
        </p:nvSpPr>
        <p:spPr>
          <a:xfrm>
            <a:off x="1529334" y="838805"/>
            <a:ext cx="7523226" cy="430887"/>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Proportion of children (&lt;18 years) and adults (≥18 years), by country and overall. People with CF alive on 31/12/2022 </a:t>
            </a:r>
          </a:p>
        </p:txBody>
      </p:sp>
      <p:pic>
        <p:nvPicPr>
          <p:cNvPr id="5" name="Picture 4" descr="A blue hexagon with white and black triangles&#10;&#10;Description automatically generated">
            <a:extLst>
              <a:ext uri="{FF2B5EF4-FFF2-40B4-BE49-F238E27FC236}">
                <a16:creationId xmlns:a16="http://schemas.microsoft.com/office/drawing/2014/main" id="{FE4AAB7E-CEE9-1B09-8CB6-B4F4F3D322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55">
            <a:extLst>
              <a:ext uri="{FF2B5EF4-FFF2-40B4-BE49-F238E27FC236}">
                <a16:creationId xmlns:a16="http://schemas.microsoft.com/office/drawing/2014/main" id="{C56893E7-868B-49AF-3DF7-6C0F2FCA01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88049" y="1727703"/>
            <a:ext cx="6815901" cy="3753799"/>
          </a:xfrm>
          <a:prstGeom prst="rect">
            <a:avLst/>
          </a:prstGeom>
          <a:noFill/>
          <a:ln>
            <a:noFill/>
          </a:ln>
        </p:spPr>
      </p:pic>
    </p:spTree>
    <p:extLst>
      <p:ext uri="{BB962C8B-B14F-4D97-AF65-F5344CB8AC3E}">
        <p14:creationId xmlns:p14="http://schemas.microsoft.com/office/powerpoint/2010/main" val="26075858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281742" y="6107516"/>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Most of the deaths occur between the third and the fifth decade of life in people with CF in Europe.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11.1</a:t>
            </a:r>
          </a:p>
        </p:txBody>
      </p:sp>
      <p:sp>
        <p:nvSpPr>
          <p:cNvPr id="3" name="TextBox 2">
            <a:extLst>
              <a:ext uri="{FF2B5EF4-FFF2-40B4-BE49-F238E27FC236}">
                <a16:creationId xmlns:a16="http://schemas.microsoft.com/office/drawing/2014/main" id="{A865EFFA-0A6A-C5EE-3189-32D41E6E3F44}"/>
              </a:ext>
            </a:extLst>
          </p:cNvPr>
          <p:cNvSpPr txBox="1"/>
          <p:nvPr/>
        </p:nvSpPr>
        <p:spPr>
          <a:xfrm>
            <a:off x="1510284" y="838805"/>
            <a:ext cx="8271772" cy="261610"/>
          </a:xfrm>
          <a:prstGeom prst="rect">
            <a:avLst/>
          </a:prstGeom>
          <a:noFill/>
        </p:spPr>
        <p:txBody>
          <a:bodyPr wrap="square">
            <a:spAutoFit/>
          </a:bodyPr>
          <a:lstStyle/>
          <a:p>
            <a:pPr marL="899160">
              <a:spcBef>
                <a:spcPts val="600"/>
              </a:spcBef>
              <a:spcAft>
                <a:spcPts val="600"/>
              </a:spcAft>
            </a:pPr>
            <a:r>
              <a:rPr lang="en-GB" sz="1100" kern="100" dirty="0">
                <a:solidFill>
                  <a:schemeClr val="tx1">
                    <a:lumMod val="75000"/>
                    <a:lumOff val="25000"/>
                  </a:schemeClr>
                </a:solidFill>
                <a:effectLst/>
                <a:latin typeface="+mj-lt"/>
                <a:ea typeface="Calibri" panose="020F0502020204030204" pitchFamily="34" charset="0"/>
                <a:cs typeface="Calibri Light" panose="020F0302020204030204" pitchFamily="34" charset="0"/>
              </a:rPr>
              <a:t>Age at death distribution of people with CF deceased in 2022, by sex.</a:t>
            </a:r>
          </a:p>
        </p:txBody>
      </p:sp>
      <p:pic>
        <p:nvPicPr>
          <p:cNvPr id="5" name="Picture 4" descr="A blue hexagon with white and black triangles&#10;&#10;Description automatically generated">
            <a:extLst>
              <a:ext uri="{FF2B5EF4-FFF2-40B4-BE49-F238E27FC236}">
                <a16:creationId xmlns:a16="http://schemas.microsoft.com/office/drawing/2014/main" id="{814B1E39-E00F-8A27-9B42-9405B167E0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8" name="Immagine 1126811932">
            <a:extLst>
              <a:ext uri="{FF2B5EF4-FFF2-40B4-BE49-F238E27FC236}">
                <a16:creationId xmlns:a16="http://schemas.microsoft.com/office/drawing/2014/main" id="{273B3A17-E803-D30E-2688-679A3510597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43100" y="1228863"/>
            <a:ext cx="6673582" cy="4750204"/>
          </a:xfrm>
          <a:prstGeom prst="rect">
            <a:avLst/>
          </a:prstGeom>
          <a:noFill/>
          <a:ln>
            <a:noFill/>
          </a:ln>
        </p:spPr>
      </p:pic>
    </p:spTree>
    <p:extLst>
      <p:ext uri="{BB962C8B-B14F-4D97-AF65-F5344CB8AC3E}">
        <p14:creationId xmlns:p14="http://schemas.microsoft.com/office/powerpoint/2010/main" val="334416979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a:extLst>
              <a:ext uri="{FF2B5EF4-FFF2-40B4-BE49-F238E27FC236}">
                <a16:creationId xmlns:a16="http://schemas.microsoft.com/office/drawing/2014/main" id="{AE664C8C-48A1-F36C-DE01-92DAB1EE43A1}"/>
              </a:ext>
            </a:extLst>
          </p:cNvPr>
          <p:cNvPicPr>
            <a:picLocks noChangeAspect="1"/>
          </p:cNvPicPr>
          <p:nvPr/>
        </p:nvPicPr>
        <p:blipFill>
          <a:blip r:embed="rId3"/>
          <a:stretch>
            <a:fillRect/>
          </a:stretch>
        </p:blipFill>
        <p:spPr>
          <a:xfrm>
            <a:off x="10929084" y="6041570"/>
            <a:ext cx="1262915" cy="816430"/>
          </a:xfrm>
          <a:prstGeom prst="rect">
            <a:avLst/>
          </a:prstGeom>
        </p:spPr>
      </p:pic>
      <p:sp>
        <p:nvSpPr>
          <p:cNvPr id="2" name="Titre 1">
            <a:extLst>
              <a:ext uri="{FF2B5EF4-FFF2-40B4-BE49-F238E27FC236}">
                <a16:creationId xmlns:a16="http://schemas.microsoft.com/office/drawing/2014/main" id="{AC799CB7-5308-FE38-F3AA-410F057E92DF}"/>
              </a:ext>
            </a:extLst>
          </p:cNvPr>
          <p:cNvSpPr>
            <a:spLocks noGrp="1"/>
          </p:cNvSpPr>
          <p:nvPr>
            <p:ph type="ctrTitle"/>
          </p:nvPr>
        </p:nvSpPr>
        <p:spPr>
          <a:xfrm>
            <a:off x="1395046" y="1741488"/>
            <a:ext cx="9401908" cy="2387600"/>
          </a:xfrm>
        </p:spPr>
        <p:txBody>
          <a:bodyPr anchor="b" anchorCtr="0">
            <a:noAutofit/>
          </a:bodyPr>
          <a:lstStyle/>
          <a:p>
            <a:r>
              <a:rPr lang="en-IE" sz="4800" b="1" spc="-150" dirty="0">
                <a:solidFill>
                  <a:srgbClr val="58C1D3"/>
                </a:solidFill>
                <a:latin typeface="Arial" panose="020B0604020202020204" pitchFamily="34" charset="0"/>
                <a:ea typeface="+mn-ea"/>
                <a:cs typeface="Arial" panose="020B0604020202020204" pitchFamily="34" charset="0"/>
              </a:rPr>
              <a:t>CHAPTER 12</a:t>
            </a:r>
            <a:br>
              <a:rPr lang="en-IE" sz="4800" b="1" spc="-150" dirty="0">
                <a:solidFill>
                  <a:srgbClr val="58C1D3"/>
                </a:solidFill>
                <a:latin typeface="Arial" panose="020B0604020202020204" pitchFamily="34" charset="0"/>
                <a:ea typeface="+mn-ea"/>
                <a:cs typeface="Arial" panose="020B0604020202020204" pitchFamily="34" charset="0"/>
              </a:rPr>
            </a:br>
            <a:r>
              <a:rPr lang="en-IE" sz="4800" b="1" spc="-150" dirty="0">
                <a:solidFill>
                  <a:srgbClr val="58C1D3"/>
                </a:solidFill>
                <a:latin typeface="Arial" panose="020B0604020202020204" pitchFamily="34" charset="0"/>
                <a:ea typeface="+mn-ea"/>
                <a:cs typeface="Arial" panose="020B0604020202020204" pitchFamily="34" charset="0"/>
              </a:rPr>
              <a:t>DATA QUALITY</a:t>
            </a:r>
            <a:endParaRPr lang="fr-FR" sz="4800" b="1" dirty="0">
              <a:solidFill>
                <a:srgbClr val="58C1D3"/>
              </a:solidFill>
              <a:latin typeface="Arial" panose="020B0604020202020204" pitchFamily="34" charset="0"/>
              <a:cs typeface="Arial" panose="020B0604020202020204" pitchFamily="34" charset="0"/>
            </a:endParaRPr>
          </a:p>
        </p:txBody>
      </p:sp>
      <p:sp>
        <p:nvSpPr>
          <p:cNvPr id="5" name="Sous-titre 2">
            <a:extLst>
              <a:ext uri="{FF2B5EF4-FFF2-40B4-BE49-F238E27FC236}">
                <a16:creationId xmlns:a16="http://schemas.microsoft.com/office/drawing/2014/main" id="{7D502303-B950-FCC0-90D0-7211D13A7189}"/>
              </a:ext>
            </a:extLst>
          </p:cNvPr>
          <p:cNvSpPr txBox="1">
            <a:spLocks/>
          </p:cNvSpPr>
          <p:nvPr/>
        </p:nvSpPr>
        <p:spPr>
          <a:xfrm>
            <a:off x="8625191" y="6576288"/>
            <a:ext cx="2160297" cy="186448"/>
          </a:xfrm>
          <a:prstGeom prst="rect">
            <a:avLst/>
          </a:prstGeom>
        </p:spPr>
        <p:txBody>
          <a:bodyPr vert="horz" lIns="0" tIns="0" rIns="0" bIns="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r>
              <a:rPr lang="fr-FR" sz="1000" dirty="0" err="1">
                <a:solidFill>
                  <a:schemeClr val="tx1">
                    <a:lumMod val="65000"/>
                    <a:lumOff val="35000"/>
                  </a:schemeClr>
                </a:solidFill>
                <a:latin typeface="Arial" panose="020B0604020202020204" pitchFamily="34" charset="0"/>
                <a:cs typeface="Arial" panose="020B0604020202020204" pitchFamily="34" charset="0"/>
              </a:rPr>
              <a:t>www.ecfs.eu</a:t>
            </a:r>
            <a:r>
              <a:rPr lang="fr-FR" sz="1000" dirty="0">
                <a:solidFill>
                  <a:schemeClr val="tx1">
                    <a:lumMod val="65000"/>
                    <a:lumOff val="35000"/>
                  </a:schemeClr>
                </a:solidFill>
                <a:latin typeface="Arial" panose="020B0604020202020204" pitchFamily="34" charset="0"/>
                <a:cs typeface="Arial" panose="020B0604020202020204" pitchFamily="34" charset="0"/>
              </a:rPr>
              <a:t>/</a:t>
            </a:r>
            <a:r>
              <a:rPr lang="fr-FR" sz="1000" dirty="0" err="1">
                <a:solidFill>
                  <a:schemeClr val="tx1">
                    <a:lumMod val="65000"/>
                    <a:lumOff val="35000"/>
                  </a:schemeClr>
                </a:solidFill>
                <a:latin typeface="Arial" panose="020B0604020202020204" pitchFamily="34" charset="0"/>
                <a:cs typeface="Arial" panose="020B0604020202020204" pitchFamily="34" charset="0"/>
              </a:rPr>
              <a:t>pr</a:t>
            </a:r>
            <a:endParaRPr lang="fr-FR" sz="10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18" name="Image 17">
            <a:extLst>
              <a:ext uri="{FF2B5EF4-FFF2-40B4-BE49-F238E27FC236}">
                <a16:creationId xmlns:a16="http://schemas.microsoft.com/office/drawing/2014/main" id="{B70542CE-ABF0-AB2A-976E-B7F39332F443}"/>
              </a:ext>
            </a:extLst>
          </p:cNvPr>
          <p:cNvPicPr>
            <a:picLocks noChangeAspect="1"/>
          </p:cNvPicPr>
          <p:nvPr/>
        </p:nvPicPr>
        <p:blipFill>
          <a:blip r:embed="rId4"/>
          <a:stretch>
            <a:fillRect/>
          </a:stretch>
        </p:blipFill>
        <p:spPr>
          <a:xfrm>
            <a:off x="-25310" y="-1606"/>
            <a:ext cx="1229540" cy="641793"/>
          </a:xfrm>
          <a:prstGeom prst="rect">
            <a:avLst/>
          </a:prstGeom>
        </p:spPr>
      </p:pic>
      <p:pic>
        <p:nvPicPr>
          <p:cNvPr id="26" name="Image 25">
            <a:extLst>
              <a:ext uri="{FF2B5EF4-FFF2-40B4-BE49-F238E27FC236}">
                <a16:creationId xmlns:a16="http://schemas.microsoft.com/office/drawing/2014/main" id="{40AF7692-C3C6-7734-34FA-620CDE582B9F}"/>
              </a:ext>
            </a:extLst>
          </p:cNvPr>
          <p:cNvPicPr>
            <a:picLocks noChangeAspect="1"/>
          </p:cNvPicPr>
          <p:nvPr/>
        </p:nvPicPr>
        <p:blipFill>
          <a:blip r:embed="rId5"/>
          <a:stretch>
            <a:fillRect/>
          </a:stretch>
        </p:blipFill>
        <p:spPr>
          <a:xfrm>
            <a:off x="10566340" y="5388917"/>
            <a:ext cx="1606579" cy="1416268"/>
          </a:xfrm>
          <a:prstGeom prst="rect">
            <a:avLst/>
          </a:prstGeom>
        </p:spPr>
      </p:pic>
    </p:spTree>
    <p:extLst>
      <p:ext uri="{BB962C8B-B14F-4D97-AF65-F5344CB8AC3E}">
        <p14:creationId xmlns:p14="http://schemas.microsoft.com/office/powerpoint/2010/main" val="133029797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1" y="6415572"/>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523220"/>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Data completeness in the follow-up year 2022 for all non-transplanted people with CF seen in all participating countries, as overall percentages by variable.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12.1</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505ECA10-70C8-B5CF-8F61-7DA0BE62D1A0}"/>
              </a:ext>
            </a:extLst>
          </p:cNvPr>
          <p:cNvSpPr txBox="1"/>
          <p:nvPr/>
        </p:nvSpPr>
        <p:spPr>
          <a:xfrm>
            <a:off x="2394834" y="5926862"/>
            <a:ext cx="7770114" cy="400110"/>
          </a:xfrm>
          <a:prstGeom prst="rect">
            <a:avLst/>
          </a:prstGeom>
          <a:noFill/>
        </p:spPr>
        <p:txBody>
          <a:bodyPr wrap="square">
            <a:spAutoFit/>
          </a:bodyPr>
          <a:lstStyle/>
          <a:p>
            <a:r>
              <a:rPr lang="en-GB" sz="1000" dirty="0">
                <a:solidFill>
                  <a:srgbClr val="55C2D2"/>
                </a:solidFill>
                <a:latin typeface="+mj-lt"/>
              </a:rPr>
              <a:t>Note: Completeness for FEV1 is evaluated only on people of at least 6 years old.</a:t>
            </a:r>
          </a:p>
          <a:p>
            <a:r>
              <a:rPr lang="en-GB" sz="1000" dirty="0">
                <a:solidFill>
                  <a:srgbClr val="55C2D2"/>
                </a:solidFill>
                <a:latin typeface="+mj-lt"/>
              </a:rPr>
              <a:t>Note: Completeness for BMI is evaluated for people of at least 2 years old.</a:t>
            </a: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3" name="Picture 12" descr="A graph with blue lines&#10;&#10;Description automatically generated">
            <a:extLst>
              <a:ext uri="{FF2B5EF4-FFF2-40B4-BE49-F238E27FC236}">
                <a16:creationId xmlns:a16="http://schemas.microsoft.com/office/drawing/2014/main" id="{7FFCAE78-E400-3741-0C0A-C8582CC8DF77}"/>
              </a:ext>
            </a:extLst>
          </p:cNvPr>
          <p:cNvPicPr>
            <a:picLocks noChangeAspect="1"/>
          </p:cNvPicPr>
          <p:nvPr/>
        </p:nvPicPr>
        <p:blipFill rotWithShape="1">
          <a:blip r:embed="rId3">
            <a:extLst>
              <a:ext uri="{28A0092B-C50C-407E-A947-70E740481C1C}">
                <a14:useLocalDpi xmlns:a14="http://schemas.microsoft.com/office/drawing/2010/main" val="0"/>
              </a:ext>
            </a:extLst>
          </a:blip>
          <a:srcRect t="2532"/>
          <a:stretch/>
        </p:blipFill>
        <p:spPr bwMode="auto">
          <a:xfrm>
            <a:off x="1111232" y="1547222"/>
            <a:ext cx="10336130" cy="38512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82070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EA60BFE8-6D14-B130-B30B-21CA993623BB}"/>
              </a:ext>
            </a:extLst>
          </p:cNvPr>
          <p:cNvSpPr txBox="1">
            <a:spLocks/>
          </p:cNvSpPr>
          <p:nvPr/>
        </p:nvSpPr>
        <p:spPr>
          <a:xfrm>
            <a:off x="3731572" y="6181258"/>
            <a:ext cx="4728856" cy="291428"/>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ECFSPR Annual Report 2022, Zolin A, </a:t>
            </a:r>
            <a:r>
              <a:rPr lang="en-GB" sz="1200" dirty="0" err="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Adamoli</a:t>
            </a:r>
            <a:r>
              <a:rPr lang="en-GB" sz="1200" dirty="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 A, Bakkeheim E, van Rens J et al, 2024</a:t>
            </a:r>
          </a:p>
        </p:txBody>
      </p:sp>
      <p:sp>
        <p:nvSpPr>
          <p:cNvPr id="6" name="TextBox 5">
            <a:extLst>
              <a:ext uri="{FF2B5EF4-FFF2-40B4-BE49-F238E27FC236}">
                <a16:creationId xmlns:a16="http://schemas.microsoft.com/office/drawing/2014/main" id="{1A806116-3061-CA1F-2E89-5033E454FA4A}"/>
              </a:ext>
            </a:extLst>
          </p:cNvPr>
          <p:cNvSpPr txBox="1"/>
          <p:nvPr/>
        </p:nvSpPr>
        <p:spPr>
          <a:xfrm>
            <a:off x="2409944" y="531028"/>
            <a:ext cx="7739895" cy="307777"/>
          </a:xfrm>
          <a:prstGeom prst="rect">
            <a:avLst/>
          </a:prstGeom>
          <a:noFill/>
        </p:spPr>
        <p:txBody>
          <a:bodyPr wrap="square">
            <a:spAutoFit/>
          </a:bodyPr>
          <a:lstStyle/>
          <a:p>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Data accuracy for the follow-up years 2021 and 2022 from countries visited, overall results by variable</a:t>
            </a:r>
            <a:endParaRPr lang="en-GB" sz="14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552B7891-00BD-B970-C3D8-5B5E77810446}"/>
              </a:ext>
            </a:extLst>
          </p:cNvPr>
          <p:cNvSpPr txBox="1"/>
          <p:nvPr/>
        </p:nvSpPr>
        <p:spPr>
          <a:xfrm>
            <a:off x="2409945" y="239600"/>
            <a:ext cx="5082439" cy="286232"/>
          </a:xfrm>
          <a:prstGeom prst="rect">
            <a:avLst/>
          </a:prstGeom>
          <a:noFill/>
        </p:spPr>
        <p:txBody>
          <a:bodyPr wrap="square">
            <a:spAutoFit/>
          </a:bodyPr>
          <a:lstStyle/>
          <a:p>
            <a:pPr marL="0" indent="0">
              <a:lnSpc>
                <a:spcPct val="90000"/>
              </a:lnSpc>
              <a:spcAft>
                <a:spcPts val="600"/>
              </a:spcAft>
              <a:buNone/>
            </a:pPr>
            <a:r>
              <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rPr>
              <a:t>Figure </a:t>
            </a:r>
            <a:r>
              <a:rPr lang="en-GB" sz="1400" dirty="0">
                <a:solidFill>
                  <a:srgbClr val="55C2D2"/>
                </a:solidFill>
                <a:latin typeface="Calibri Light" panose="020F0302020204030204" pitchFamily="34" charset="0"/>
                <a:ea typeface="Calibri Light" panose="020F0302020204030204" pitchFamily="34" charset="0"/>
                <a:cs typeface="Calibri Light" panose="020F0302020204030204" pitchFamily="34" charset="0"/>
              </a:rPr>
              <a:t>12.2</a:t>
            </a:r>
            <a:endParaRPr lang="en-GB" sz="1400" dirty="0">
              <a:solidFill>
                <a:srgbClr val="55C2D2"/>
              </a:solidFill>
              <a:effectLst/>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2" name="Picture 1" descr="A blue hexagon with white and black triangles&#10;&#10;Description automatically generated">
            <a:extLst>
              <a:ext uri="{FF2B5EF4-FFF2-40B4-BE49-F238E27FC236}">
                <a16:creationId xmlns:a16="http://schemas.microsoft.com/office/drawing/2014/main" id="{94FA13CD-0543-BEAC-1245-99E8378FC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95500" cy="2095500"/>
          </a:xfrm>
          <a:prstGeom prst="rect">
            <a:avLst/>
          </a:prstGeom>
        </p:spPr>
      </p:pic>
      <p:pic>
        <p:nvPicPr>
          <p:cNvPr id="3" name="Picture 9" descr="A graph with a line and numbers&#10;&#10;Description automatically generated">
            <a:extLst>
              <a:ext uri="{FF2B5EF4-FFF2-40B4-BE49-F238E27FC236}">
                <a16:creationId xmlns:a16="http://schemas.microsoft.com/office/drawing/2014/main" id="{40CC5F00-2313-7F08-7111-D60EE1E4A5D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0237" y="1322407"/>
            <a:ext cx="9331526" cy="4213185"/>
          </a:xfrm>
          <a:prstGeom prst="rect">
            <a:avLst/>
          </a:prstGeom>
          <a:noFill/>
        </p:spPr>
      </p:pic>
    </p:spTree>
    <p:extLst>
      <p:ext uri="{BB962C8B-B14F-4D97-AF65-F5344CB8AC3E}">
        <p14:creationId xmlns:p14="http://schemas.microsoft.com/office/powerpoint/2010/main" val="3663426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8471</TotalTime>
  <Words>8848</Words>
  <Application>Microsoft Office PowerPoint</Application>
  <PresentationFormat>Widescreen</PresentationFormat>
  <Paragraphs>574</Paragraphs>
  <Slides>93</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Calibri</vt:lpstr>
      <vt:lpstr>Calibri Light</vt:lpstr>
      <vt:lpstr>Roboto</vt:lpstr>
      <vt:lpstr>Wingdings</vt:lpstr>
      <vt:lpstr>Office Theme</vt:lpstr>
      <vt:lpstr>PowerPoint Presentation</vt:lpstr>
      <vt:lpstr>PowerPoint Presentation</vt:lpstr>
      <vt:lpstr>CHAPTER 1 DEMOGRAPHICSS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2 DIAGNOSIS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3 GENETICS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4 LUNG FUNCTION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5 MICROBIOLOGY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6 NUTRITION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7 COMPLICATIONS</vt:lpstr>
      <vt:lpstr>PowerPoint Presentation</vt:lpstr>
      <vt:lpstr>PowerPoint Presentation</vt:lpstr>
      <vt:lpstr>PowerPoint Presentation</vt:lpstr>
      <vt:lpstr>CHAPTER 8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9 CFTR MODULATOR THERAPIES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10 TRANSPLANTATION</vt:lpstr>
      <vt:lpstr>PowerPoint Presentation</vt:lpstr>
      <vt:lpstr>PowerPoint Presentation</vt:lpstr>
      <vt:lpstr>CHAPTER 11 MORTALITY</vt:lpstr>
      <vt:lpstr>PowerPoint Presentation</vt:lpstr>
      <vt:lpstr>CHAPTER 12 DATA QUALITY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Antonio Enguídanos Nieto</dc:creator>
  <cp:lastModifiedBy>David Debisschop</cp:lastModifiedBy>
  <cp:revision>83</cp:revision>
  <dcterms:created xsi:type="dcterms:W3CDTF">2023-07-13T07:11:06Z</dcterms:created>
  <dcterms:modified xsi:type="dcterms:W3CDTF">2025-02-10T16:36:48Z</dcterms:modified>
</cp:coreProperties>
</file>