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62" r:id="rId2"/>
    <p:sldId id="375" r:id="rId3"/>
    <p:sldId id="388" r:id="rId4"/>
    <p:sldId id="257" r:id="rId5"/>
    <p:sldId id="278" r:id="rId6"/>
    <p:sldId id="277" r:id="rId7"/>
    <p:sldId id="279" r:id="rId8"/>
    <p:sldId id="280" r:id="rId9"/>
    <p:sldId id="281" r:id="rId10"/>
    <p:sldId id="282" r:id="rId11"/>
    <p:sldId id="376" r:id="rId12"/>
    <p:sldId id="294" r:id="rId13"/>
    <p:sldId id="295" r:id="rId14"/>
    <p:sldId id="296" r:id="rId15"/>
    <p:sldId id="297" r:id="rId16"/>
    <p:sldId id="298" r:id="rId17"/>
    <p:sldId id="299" r:id="rId18"/>
    <p:sldId id="377" r:id="rId19"/>
    <p:sldId id="301" r:id="rId20"/>
    <p:sldId id="302" r:id="rId21"/>
    <p:sldId id="303" r:id="rId22"/>
    <p:sldId id="304" r:id="rId23"/>
    <p:sldId id="305" r:id="rId24"/>
    <p:sldId id="306" r:id="rId25"/>
    <p:sldId id="307" r:id="rId26"/>
    <p:sldId id="379" r:id="rId27"/>
    <p:sldId id="309" r:id="rId28"/>
    <p:sldId id="310" r:id="rId29"/>
    <p:sldId id="283" r:id="rId30"/>
    <p:sldId id="284" r:id="rId31"/>
    <p:sldId id="311" r:id="rId32"/>
    <p:sldId id="312" r:id="rId33"/>
    <p:sldId id="313" r:id="rId34"/>
    <p:sldId id="314" r:id="rId35"/>
    <p:sldId id="315" r:id="rId36"/>
    <p:sldId id="316" r:id="rId37"/>
    <p:sldId id="317" r:id="rId38"/>
    <p:sldId id="380" r:id="rId39"/>
    <p:sldId id="319" r:id="rId40"/>
    <p:sldId id="320" r:id="rId41"/>
    <p:sldId id="321" r:id="rId42"/>
    <p:sldId id="322" r:id="rId43"/>
    <p:sldId id="323" r:id="rId44"/>
    <p:sldId id="324" r:id="rId45"/>
    <p:sldId id="325" r:id="rId46"/>
    <p:sldId id="381" r:id="rId47"/>
    <p:sldId id="327" r:id="rId48"/>
    <p:sldId id="328" r:id="rId49"/>
    <p:sldId id="329" r:id="rId50"/>
    <p:sldId id="330" r:id="rId51"/>
    <p:sldId id="333" r:id="rId52"/>
    <p:sldId id="335" r:id="rId53"/>
    <p:sldId id="336" r:id="rId54"/>
    <p:sldId id="337" r:id="rId55"/>
    <p:sldId id="382" r:id="rId56"/>
    <p:sldId id="339" r:id="rId57"/>
    <p:sldId id="340" r:id="rId58"/>
    <p:sldId id="341" r:id="rId59"/>
    <p:sldId id="342" r:id="rId60"/>
    <p:sldId id="343" r:id="rId61"/>
    <p:sldId id="344" r:id="rId62"/>
    <p:sldId id="345" r:id="rId63"/>
    <p:sldId id="346" r:id="rId64"/>
    <p:sldId id="347" r:id="rId65"/>
    <p:sldId id="383" r:id="rId66"/>
    <p:sldId id="349" r:id="rId67"/>
    <p:sldId id="350" r:id="rId68"/>
    <p:sldId id="351" r:id="rId69"/>
    <p:sldId id="352" r:id="rId70"/>
    <p:sldId id="384" r:id="rId71"/>
    <p:sldId id="354" r:id="rId72"/>
    <p:sldId id="355" r:id="rId73"/>
    <p:sldId id="356" r:id="rId74"/>
    <p:sldId id="357" r:id="rId75"/>
    <p:sldId id="358" r:id="rId76"/>
    <p:sldId id="359" r:id="rId77"/>
    <p:sldId id="385" r:id="rId78"/>
    <p:sldId id="361" r:id="rId79"/>
    <p:sldId id="362" r:id="rId80"/>
    <p:sldId id="386" r:id="rId81"/>
    <p:sldId id="364" r:id="rId82"/>
    <p:sldId id="387" r:id="rId83"/>
    <p:sldId id="366" r:id="rId84"/>
    <p:sldId id="367" r:id="rId85"/>
    <p:sldId id="368" r:id="rId86"/>
    <p:sldId id="369" r:id="rId87"/>
    <p:sldId id="371" r:id="rId88"/>
    <p:sldId id="370" r:id="rId89"/>
    <p:sldId id="372" r:id="rId90"/>
    <p:sldId id="373" r:id="rId91"/>
    <p:sldId id="374"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1626E-6785-445B-BD6B-8E539239FCE8}" v="305" dt="2023-11-29T07:50:37.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96247" autoAdjust="0"/>
  </p:normalViewPr>
  <p:slideViewPr>
    <p:cSldViewPr snapToGrid="0" showGuides="1">
      <p:cViewPr varScale="1">
        <p:scale>
          <a:sx n="120" d="100"/>
          <a:sy n="120" d="100"/>
        </p:scale>
        <p:origin x="510" y="132"/>
      </p:cViewPr>
      <p:guideLst>
        <p:guide orient="horz" pos="2183"/>
        <p:guide pos="3840"/>
      </p:guideLst>
    </p:cSldViewPr>
  </p:slideViewPr>
  <p:outlineViewPr>
    <p:cViewPr>
      <p:scale>
        <a:sx n="33" d="100"/>
        <a:sy n="33" d="100"/>
      </p:scale>
      <p:origin x="0" y="-168"/>
    </p:cViewPr>
  </p:outlineViewPr>
  <p:notesTextViewPr>
    <p:cViewPr>
      <p:scale>
        <a:sx n="3" d="2"/>
        <a:sy n="3" d="2"/>
      </p:scale>
      <p:origin x="0" y="0"/>
    </p:cViewPr>
  </p:notesTextViewPr>
  <p:notesViewPr>
    <p:cSldViewPr snapToGrid="0" showGuide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93C36-C266-447D-AF76-7286C235FF40}"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CD4CA-9850-4454-B77E-002A19B11764}" type="slidenum">
              <a:rPr lang="en-GB" smtClean="0"/>
              <a:t>‹#›</a:t>
            </a:fld>
            <a:endParaRPr lang="en-GB"/>
          </a:p>
        </p:txBody>
      </p:sp>
    </p:spTree>
    <p:extLst>
      <p:ext uri="{BB962C8B-B14F-4D97-AF65-F5344CB8AC3E}">
        <p14:creationId xmlns:p14="http://schemas.microsoft.com/office/powerpoint/2010/main" val="19847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a:t>
            </a:fld>
            <a:endParaRPr lang="en-GB"/>
          </a:p>
        </p:txBody>
      </p:sp>
    </p:spTree>
    <p:extLst>
      <p:ext uri="{BB962C8B-B14F-4D97-AF65-F5344CB8AC3E}">
        <p14:creationId xmlns:p14="http://schemas.microsoft.com/office/powerpoint/2010/main" val="195986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18</a:t>
            </a:fld>
            <a:endParaRPr lang="fr-FR"/>
          </a:p>
        </p:txBody>
      </p:sp>
    </p:spTree>
    <p:extLst>
      <p:ext uri="{BB962C8B-B14F-4D97-AF65-F5344CB8AC3E}">
        <p14:creationId xmlns:p14="http://schemas.microsoft.com/office/powerpoint/2010/main" val="317073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19</a:t>
            </a:fld>
            <a:endParaRPr lang="en-GB"/>
          </a:p>
        </p:txBody>
      </p:sp>
    </p:spTree>
    <p:extLst>
      <p:ext uri="{BB962C8B-B14F-4D97-AF65-F5344CB8AC3E}">
        <p14:creationId xmlns:p14="http://schemas.microsoft.com/office/powerpoint/2010/main" val="121400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20</a:t>
            </a:fld>
            <a:endParaRPr lang="en-GB"/>
          </a:p>
        </p:txBody>
      </p:sp>
    </p:spTree>
    <p:extLst>
      <p:ext uri="{BB962C8B-B14F-4D97-AF65-F5344CB8AC3E}">
        <p14:creationId xmlns:p14="http://schemas.microsoft.com/office/powerpoint/2010/main" val="417679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26</a:t>
            </a:fld>
            <a:endParaRPr lang="fr-FR"/>
          </a:p>
        </p:txBody>
      </p:sp>
    </p:spTree>
    <p:extLst>
      <p:ext uri="{BB962C8B-B14F-4D97-AF65-F5344CB8AC3E}">
        <p14:creationId xmlns:p14="http://schemas.microsoft.com/office/powerpoint/2010/main" val="147608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27</a:t>
            </a:fld>
            <a:endParaRPr lang="en-GB"/>
          </a:p>
        </p:txBody>
      </p:sp>
    </p:spTree>
    <p:extLst>
      <p:ext uri="{BB962C8B-B14F-4D97-AF65-F5344CB8AC3E}">
        <p14:creationId xmlns:p14="http://schemas.microsoft.com/office/powerpoint/2010/main" val="116543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28</a:t>
            </a:fld>
            <a:endParaRPr lang="en-GB"/>
          </a:p>
        </p:txBody>
      </p:sp>
    </p:spTree>
    <p:extLst>
      <p:ext uri="{BB962C8B-B14F-4D97-AF65-F5344CB8AC3E}">
        <p14:creationId xmlns:p14="http://schemas.microsoft.com/office/powerpoint/2010/main" val="4191748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35</a:t>
            </a:fld>
            <a:endParaRPr lang="en-GB"/>
          </a:p>
        </p:txBody>
      </p:sp>
    </p:spTree>
    <p:extLst>
      <p:ext uri="{BB962C8B-B14F-4D97-AF65-F5344CB8AC3E}">
        <p14:creationId xmlns:p14="http://schemas.microsoft.com/office/powerpoint/2010/main" val="349616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36</a:t>
            </a:fld>
            <a:endParaRPr lang="en-GB"/>
          </a:p>
        </p:txBody>
      </p:sp>
    </p:spTree>
    <p:extLst>
      <p:ext uri="{BB962C8B-B14F-4D97-AF65-F5344CB8AC3E}">
        <p14:creationId xmlns:p14="http://schemas.microsoft.com/office/powerpoint/2010/main" val="130635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37</a:t>
            </a:fld>
            <a:endParaRPr lang="en-GB"/>
          </a:p>
        </p:txBody>
      </p:sp>
    </p:spTree>
    <p:extLst>
      <p:ext uri="{BB962C8B-B14F-4D97-AF65-F5344CB8AC3E}">
        <p14:creationId xmlns:p14="http://schemas.microsoft.com/office/powerpoint/2010/main" val="48558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38</a:t>
            </a:fld>
            <a:endParaRPr lang="fr-FR"/>
          </a:p>
        </p:txBody>
      </p:sp>
    </p:spTree>
    <p:extLst>
      <p:ext uri="{BB962C8B-B14F-4D97-AF65-F5344CB8AC3E}">
        <p14:creationId xmlns:p14="http://schemas.microsoft.com/office/powerpoint/2010/main" val="368975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2</a:t>
            </a:fld>
            <a:endParaRPr lang="fr-FR"/>
          </a:p>
        </p:txBody>
      </p:sp>
    </p:spTree>
    <p:extLst>
      <p:ext uri="{BB962C8B-B14F-4D97-AF65-F5344CB8AC3E}">
        <p14:creationId xmlns:p14="http://schemas.microsoft.com/office/powerpoint/2010/main" val="418265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39</a:t>
            </a:fld>
            <a:endParaRPr lang="en-GB"/>
          </a:p>
        </p:txBody>
      </p:sp>
    </p:spTree>
    <p:extLst>
      <p:ext uri="{BB962C8B-B14F-4D97-AF65-F5344CB8AC3E}">
        <p14:creationId xmlns:p14="http://schemas.microsoft.com/office/powerpoint/2010/main" val="245136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40</a:t>
            </a:fld>
            <a:endParaRPr lang="en-GB"/>
          </a:p>
        </p:txBody>
      </p:sp>
    </p:spTree>
    <p:extLst>
      <p:ext uri="{BB962C8B-B14F-4D97-AF65-F5344CB8AC3E}">
        <p14:creationId xmlns:p14="http://schemas.microsoft.com/office/powerpoint/2010/main" val="95390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41</a:t>
            </a:fld>
            <a:endParaRPr lang="en-GB"/>
          </a:p>
        </p:txBody>
      </p:sp>
    </p:spTree>
    <p:extLst>
      <p:ext uri="{BB962C8B-B14F-4D97-AF65-F5344CB8AC3E}">
        <p14:creationId xmlns:p14="http://schemas.microsoft.com/office/powerpoint/2010/main" val="89993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42</a:t>
            </a:fld>
            <a:endParaRPr lang="en-GB"/>
          </a:p>
        </p:txBody>
      </p:sp>
    </p:spTree>
    <p:extLst>
      <p:ext uri="{BB962C8B-B14F-4D97-AF65-F5344CB8AC3E}">
        <p14:creationId xmlns:p14="http://schemas.microsoft.com/office/powerpoint/2010/main" val="1409928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43</a:t>
            </a:fld>
            <a:endParaRPr lang="en-GB"/>
          </a:p>
        </p:txBody>
      </p:sp>
    </p:spTree>
    <p:extLst>
      <p:ext uri="{BB962C8B-B14F-4D97-AF65-F5344CB8AC3E}">
        <p14:creationId xmlns:p14="http://schemas.microsoft.com/office/powerpoint/2010/main" val="369023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44</a:t>
            </a:fld>
            <a:endParaRPr lang="en-GB"/>
          </a:p>
        </p:txBody>
      </p:sp>
    </p:spTree>
    <p:extLst>
      <p:ext uri="{BB962C8B-B14F-4D97-AF65-F5344CB8AC3E}">
        <p14:creationId xmlns:p14="http://schemas.microsoft.com/office/powerpoint/2010/main" val="1514745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45</a:t>
            </a:fld>
            <a:endParaRPr lang="en-GB"/>
          </a:p>
        </p:txBody>
      </p:sp>
    </p:spTree>
    <p:extLst>
      <p:ext uri="{BB962C8B-B14F-4D97-AF65-F5344CB8AC3E}">
        <p14:creationId xmlns:p14="http://schemas.microsoft.com/office/powerpoint/2010/main" val="80482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46</a:t>
            </a:fld>
            <a:endParaRPr lang="fr-FR"/>
          </a:p>
        </p:txBody>
      </p:sp>
    </p:spTree>
    <p:extLst>
      <p:ext uri="{BB962C8B-B14F-4D97-AF65-F5344CB8AC3E}">
        <p14:creationId xmlns:p14="http://schemas.microsoft.com/office/powerpoint/2010/main" val="10982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47</a:t>
            </a:fld>
            <a:endParaRPr lang="en-GB"/>
          </a:p>
        </p:txBody>
      </p:sp>
    </p:spTree>
    <p:extLst>
      <p:ext uri="{BB962C8B-B14F-4D97-AF65-F5344CB8AC3E}">
        <p14:creationId xmlns:p14="http://schemas.microsoft.com/office/powerpoint/2010/main" val="1166613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53</a:t>
            </a:fld>
            <a:endParaRPr lang="en-GB"/>
          </a:p>
        </p:txBody>
      </p:sp>
    </p:spTree>
    <p:extLst>
      <p:ext uri="{BB962C8B-B14F-4D97-AF65-F5344CB8AC3E}">
        <p14:creationId xmlns:p14="http://schemas.microsoft.com/office/powerpoint/2010/main" val="287443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3</a:t>
            </a:fld>
            <a:endParaRPr lang="fr-FR"/>
          </a:p>
        </p:txBody>
      </p:sp>
    </p:spTree>
    <p:extLst>
      <p:ext uri="{BB962C8B-B14F-4D97-AF65-F5344CB8AC3E}">
        <p14:creationId xmlns:p14="http://schemas.microsoft.com/office/powerpoint/2010/main" val="2559606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54</a:t>
            </a:fld>
            <a:endParaRPr lang="en-GB"/>
          </a:p>
        </p:txBody>
      </p:sp>
    </p:spTree>
    <p:extLst>
      <p:ext uri="{BB962C8B-B14F-4D97-AF65-F5344CB8AC3E}">
        <p14:creationId xmlns:p14="http://schemas.microsoft.com/office/powerpoint/2010/main" val="348972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55</a:t>
            </a:fld>
            <a:endParaRPr lang="fr-FR"/>
          </a:p>
        </p:txBody>
      </p:sp>
    </p:spTree>
    <p:extLst>
      <p:ext uri="{BB962C8B-B14F-4D97-AF65-F5344CB8AC3E}">
        <p14:creationId xmlns:p14="http://schemas.microsoft.com/office/powerpoint/2010/main" val="4293317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56</a:t>
            </a:fld>
            <a:endParaRPr lang="en-GB"/>
          </a:p>
        </p:txBody>
      </p:sp>
    </p:spTree>
    <p:extLst>
      <p:ext uri="{BB962C8B-B14F-4D97-AF65-F5344CB8AC3E}">
        <p14:creationId xmlns:p14="http://schemas.microsoft.com/office/powerpoint/2010/main" val="255371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57</a:t>
            </a:fld>
            <a:endParaRPr lang="en-GB"/>
          </a:p>
        </p:txBody>
      </p:sp>
    </p:spTree>
    <p:extLst>
      <p:ext uri="{BB962C8B-B14F-4D97-AF65-F5344CB8AC3E}">
        <p14:creationId xmlns:p14="http://schemas.microsoft.com/office/powerpoint/2010/main" val="3061343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58</a:t>
            </a:fld>
            <a:endParaRPr lang="en-GB"/>
          </a:p>
        </p:txBody>
      </p:sp>
    </p:spTree>
    <p:extLst>
      <p:ext uri="{BB962C8B-B14F-4D97-AF65-F5344CB8AC3E}">
        <p14:creationId xmlns:p14="http://schemas.microsoft.com/office/powerpoint/2010/main" val="21892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59</a:t>
            </a:fld>
            <a:endParaRPr lang="en-GB"/>
          </a:p>
        </p:txBody>
      </p:sp>
    </p:spTree>
    <p:extLst>
      <p:ext uri="{BB962C8B-B14F-4D97-AF65-F5344CB8AC3E}">
        <p14:creationId xmlns:p14="http://schemas.microsoft.com/office/powerpoint/2010/main" val="2263123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60</a:t>
            </a:fld>
            <a:endParaRPr lang="en-GB"/>
          </a:p>
        </p:txBody>
      </p:sp>
    </p:spTree>
    <p:extLst>
      <p:ext uri="{BB962C8B-B14F-4D97-AF65-F5344CB8AC3E}">
        <p14:creationId xmlns:p14="http://schemas.microsoft.com/office/powerpoint/2010/main" val="1912629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61</a:t>
            </a:fld>
            <a:endParaRPr lang="en-GB"/>
          </a:p>
        </p:txBody>
      </p:sp>
    </p:spTree>
    <p:extLst>
      <p:ext uri="{BB962C8B-B14F-4D97-AF65-F5344CB8AC3E}">
        <p14:creationId xmlns:p14="http://schemas.microsoft.com/office/powerpoint/2010/main" val="3219500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62</a:t>
            </a:fld>
            <a:endParaRPr lang="en-GB"/>
          </a:p>
        </p:txBody>
      </p:sp>
    </p:spTree>
    <p:extLst>
      <p:ext uri="{BB962C8B-B14F-4D97-AF65-F5344CB8AC3E}">
        <p14:creationId xmlns:p14="http://schemas.microsoft.com/office/powerpoint/2010/main" val="1281655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63</a:t>
            </a:fld>
            <a:endParaRPr lang="en-GB"/>
          </a:p>
        </p:txBody>
      </p:sp>
    </p:spTree>
    <p:extLst>
      <p:ext uri="{BB962C8B-B14F-4D97-AF65-F5344CB8AC3E}">
        <p14:creationId xmlns:p14="http://schemas.microsoft.com/office/powerpoint/2010/main" val="270528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10</a:t>
            </a:fld>
            <a:endParaRPr lang="en-GB"/>
          </a:p>
        </p:txBody>
      </p:sp>
    </p:spTree>
    <p:extLst>
      <p:ext uri="{BB962C8B-B14F-4D97-AF65-F5344CB8AC3E}">
        <p14:creationId xmlns:p14="http://schemas.microsoft.com/office/powerpoint/2010/main" val="246613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64</a:t>
            </a:fld>
            <a:endParaRPr lang="en-GB"/>
          </a:p>
        </p:txBody>
      </p:sp>
    </p:spTree>
    <p:extLst>
      <p:ext uri="{BB962C8B-B14F-4D97-AF65-F5344CB8AC3E}">
        <p14:creationId xmlns:p14="http://schemas.microsoft.com/office/powerpoint/2010/main" val="3671820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65</a:t>
            </a:fld>
            <a:endParaRPr lang="fr-FR"/>
          </a:p>
        </p:txBody>
      </p:sp>
    </p:spTree>
    <p:extLst>
      <p:ext uri="{BB962C8B-B14F-4D97-AF65-F5344CB8AC3E}">
        <p14:creationId xmlns:p14="http://schemas.microsoft.com/office/powerpoint/2010/main" val="913392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66</a:t>
            </a:fld>
            <a:endParaRPr lang="en-GB"/>
          </a:p>
        </p:txBody>
      </p:sp>
    </p:spTree>
    <p:extLst>
      <p:ext uri="{BB962C8B-B14F-4D97-AF65-F5344CB8AC3E}">
        <p14:creationId xmlns:p14="http://schemas.microsoft.com/office/powerpoint/2010/main" val="2875883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67</a:t>
            </a:fld>
            <a:endParaRPr lang="en-GB"/>
          </a:p>
        </p:txBody>
      </p:sp>
    </p:spTree>
    <p:extLst>
      <p:ext uri="{BB962C8B-B14F-4D97-AF65-F5344CB8AC3E}">
        <p14:creationId xmlns:p14="http://schemas.microsoft.com/office/powerpoint/2010/main" val="3780627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68</a:t>
            </a:fld>
            <a:endParaRPr lang="en-GB"/>
          </a:p>
        </p:txBody>
      </p:sp>
    </p:spTree>
    <p:extLst>
      <p:ext uri="{BB962C8B-B14F-4D97-AF65-F5344CB8AC3E}">
        <p14:creationId xmlns:p14="http://schemas.microsoft.com/office/powerpoint/2010/main" val="2676519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69</a:t>
            </a:fld>
            <a:endParaRPr lang="en-GB"/>
          </a:p>
        </p:txBody>
      </p:sp>
    </p:spTree>
    <p:extLst>
      <p:ext uri="{BB962C8B-B14F-4D97-AF65-F5344CB8AC3E}">
        <p14:creationId xmlns:p14="http://schemas.microsoft.com/office/powerpoint/2010/main" val="3426188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70</a:t>
            </a:fld>
            <a:endParaRPr lang="fr-FR"/>
          </a:p>
        </p:txBody>
      </p:sp>
    </p:spTree>
    <p:extLst>
      <p:ext uri="{BB962C8B-B14F-4D97-AF65-F5344CB8AC3E}">
        <p14:creationId xmlns:p14="http://schemas.microsoft.com/office/powerpoint/2010/main" val="742000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77</a:t>
            </a:fld>
            <a:endParaRPr lang="fr-FR"/>
          </a:p>
        </p:txBody>
      </p:sp>
    </p:spTree>
    <p:extLst>
      <p:ext uri="{BB962C8B-B14F-4D97-AF65-F5344CB8AC3E}">
        <p14:creationId xmlns:p14="http://schemas.microsoft.com/office/powerpoint/2010/main" val="3975094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80</a:t>
            </a:fld>
            <a:endParaRPr lang="fr-FR"/>
          </a:p>
        </p:txBody>
      </p:sp>
    </p:spTree>
    <p:extLst>
      <p:ext uri="{BB962C8B-B14F-4D97-AF65-F5344CB8AC3E}">
        <p14:creationId xmlns:p14="http://schemas.microsoft.com/office/powerpoint/2010/main" val="809698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82</a:t>
            </a:fld>
            <a:endParaRPr lang="fr-FR"/>
          </a:p>
        </p:txBody>
      </p:sp>
    </p:spTree>
    <p:extLst>
      <p:ext uri="{BB962C8B-B14F-4D97-AF65-F5344CB8AC3E}">
        <p14:creationId xmlns:p14="http://schemas.microsoft.com/office/powerpoint/2010/main" val="325194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D42C1F-79DF-084A-80FB-381602104420}" type="slidenum">
              <a:rPr lang="fr-FR" smtClean="0"/>
              <a:t>11</a:t>
            </a:fld>
            <a:endParaRPr lang="fr-FR"/>
          </a:p>
        </p:txBody>
      </p:sp>
    </p:spTree>
    <p:extLst>
      <p:ext uri="{BB962C8B-B14F-4D97-AF65-F5344CB8AC3E}">
        <p14:creationId xmlns:p14="http://schemas.microsoft.com/office/powerpoint/2010/main" val="26926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12</a:t>
            </a:fld>
            <a:endParaRPr lang="en-GB"/>
          </a:p>
        </p:txBody>
      </p:sp>
    </p:spTree>
    <p:extLst>
      <p:ext uri="{BB962C8B-B14F-4D97-AF65-F5344CB8AC3E}">
        <p14:creationId xmlns:p14="http://schemas.microsoft.com/office/powerpoint/2010/main" val="375137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13</a:t>
            </a:fld>
            <a:endParaRPr lang="en-GB"/>
          </a:p>
        </p:txBody>
      </p:sp>
    </p:spTree>
    <p:extLst>
      <p:ext uri="{BB962C8B-B14F-4D97-AF65-F5344CB8AC3E}">
        <p14:creationId xmlns:p14="http://schemas.microsoft.com/office/powerpoint/2010/main" val="264848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16</a:t>
            </a:fld>
            <a:endParaRPr lang="en-GB"/>
          </a:p>
        </p:txBody>
      </p:sp>
    </p:spTree>
    <p:extLst>
      <p:ext uri="{BB962C8B-B14F-4D97-AF65-F5344CB8AC3E}">
        <p14:creationId xmlns:p14="http://schemas.microsoft.com/office/powerpoint/2010/main" val="85123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CD4CA-9850-4454-B77E-002A19B11764}" type="slidenum">
              <a:rPr lang="en-GB" smtClean="0"/>
              <a:t>17</a:t>
            </a:fld>
            <a:endParaRPr lang="en-GB"/>
          </a:p>
        </p:txBody>
      </p:sp>
    </p:spTree>
    <p:extLst>
      <p:ext uri="{BB962C8B-B14F-4D97-AF65-F5344CB8AC3E}">
        <p14:creationId xmlns:p14="http://schemas.microsoft.com/office/powerpoint/2010/main" val="44975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3AF0-5AA3-FD9D-93DF-DCEDB272F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7A7001-8C71-4E37-52E0-83CCA261A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7CA40E-3CA7-19BC-9B36-7FB05DFC283F}"/>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CEBE856D-3640-FA62-E09A-219B7F22B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6ECCC-5EC4-C5BF-1100-9E4840668579}"/>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3345283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9B5C-31ED-8A4F-EC1A-3D3248A666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2DB63B-2BE2-1F34-1D55-6426ABDB4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4F4D23-5EF9-7E31-FF5C-C222F9810FE4}"/>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09A61B66-903C-8AF8-11A3-89CD58AD4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A67BF-CF9A-3FDC-A518-FEEB0AC249DC}"/>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14309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8732D-24E9-D022-8D4C-ED41DB059C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E06ECF-29E2-C433-9B89-39526E32CB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5F764-E069-2BEB-9201-FB2B304047C4}"/>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C5DA6F0F-CC94-0CBF-AFCA-884AF54F0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4FD13-CFFE-F8A9-CCA5-8EDB6F96C631}"/>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0361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48C-6821-D9B5-26D8-E0F01C6168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67CFD-F403-4C47-A08F-13FD1C7024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779A3-FC70-B7C2-72A7-7525D1E4AB9D}"/>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80E91B01-E67D-EF82-E586-4F3098519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8B16B0-5907-DDE7-E689-CB4FD7A5834C}"/>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3846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9BAA-57B5-4D96-AA0E-DD3ED0AA2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76795E-D759-95A3-9325-EF1ABF80A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EFA8A-8505-1977-D916-82781F25EE5B}"/>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CCA1E053-CE5F-CFC5-5B17-B4B1768621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9F759E-7EEB-32AA-F5ED-2B5A4584B2F8}"/>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395165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D9C3-683A-8CF9-6C9A-2559B535E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CA374-1578-A3DD-3D22-6A65DC7EA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419653-A602-8F60-1F6D-F24FA7F35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A862AC-5F32-9129-C697-D94D0343B673}"/>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6" name="Footer Placeholder 5">
            <a:extLst>
              <a:ext uri="{FF2B5EF4-FFF2-40B4-BE49-F238E27FC236}">
                <a16:creationId xmlns:a16="http://schemas.microsoft.com/office/drawing/2014/main" id="{F7DEC11E-A943-5CBF-0A92-33BE497CA4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B6584-6985-7F7B-6DA4-2F18ADFD2433}"/>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73030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0F0A-BC41-B693-4613-CEF8369189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0926E9-DE1B-AF36-FAC6-76A404C72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437C6-6EC4-9F76-C96D-DD49CF308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F5523-1213-3D46-207E-D4383299A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1785C-A771-67DD-06B9-F5AB37DF88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903EA-F376-C7F0-DC58-5FCD5E4680A9}"/>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8" name="Footer Placeholder 7">
            <a:extLst>
              <a:ext uri="{FF2B5EF4-FFF2-40B4-BE49-F238E27FC236}">
                <a16:creationId xmlns:a16="http://schemas.microsoft.com/office/drawing/2014/main" id="{3E85BF26-287E-0524-644A-425A19DDE3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158D72-A483-AD13-69B9-F132FBE8D062}"/>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72897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4E3C-F71D-0477-330B-940B1B1303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2191BC-9D41-2C7C-3FCA-3857D4512DD6}"/>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4" name="Footer Placeholder 3">
            <a:extLst>
              <a:ext uri="{FF2B5EF4-FFF2-40B4-BE49-F238E27FC236}">
                <a16:creationId xmlns:a16="http://schemas.microsoft.com/office/drawing/2014/main" id="{3C98BE3C-0335-8F11-611D-63BC158747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444FE9-0D62-67F8-75CB-BF57ABBD1C0D}"/>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194237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A98E6-E9E4-283F-0F54-E865DFBA1F4B}"/>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3" name="Footer Placeholder 2">
            <a:extLst>
              <a:ext uri="{FF2B5EF4-FFF2-40B4-BE49-F238E27FC236}">
                <a16:creationId xmlns:a16="http://schemas.microsoft.com/office/drawing/2014/main" id="{49CD4CAB-3999-99DB-4366-951729EE1C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559BF6-993C-6211-658F-9B768325FB48}"/>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207451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E67B-91D4-A8CA-4A2B-F400A373E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391F55-F6A8-2C73-D330-3AEB1C755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140AE8-090B-0307-C46B-066D9C68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B5D6B-4E3C-47F6-D498-ACC6AA03F9B2}"/>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6" name="Footer Placeholder 5">
            <a:extLst>
              <a:ext uri="{FF2B5EF4-FFF2-40B4-BE49-F238E27FC236}">
                <a16:creationId xmlns:a16="http://schemas.microsoft.com/office/drawing/2014/main" id="{FDA24A30-802B-5166-5080-058A3F2FC9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6B2445-55EE-1E61-7439-4CB99C057912}"/>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56711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3EF1-B6AA-CFD5-D7FC-D6CD3DC48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371919-8925-4978-F134-4ABA0EB10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4FED29-B131-0CE7-C481-9A105A48B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387DD-3485-F8FB-BCFC-C93DDA8E39FC}"/>
              </a:ext>
            </a:extLst>
          </p:cNvPr>
          <p:cNvSpPr>
            <a:spLocks noGrp="1"/>
          </p:cNvSpPr>
          <p:nvPr>
            <p:ph type="dt" sz="half" idx="10"/>
          </p:nvPr>
        </p:nvSpPr>
        <p:spPr/>
        <p:txBody>
          <a:bodyPr/>
          <a:lstStyle/>
          <a:p>
            <a:fld id="{050B58AB-8236-4434-A78C-06BB8E33A01E}" type="datetimeFigureOut">
              <a:rPr lang="en-GB" smtClean="0"/>
              <a:t>12/12/2023</a:t>
            </a:fld>
            <a:endParaRPr lang="en-GB"/>
          </a:p>
        </p:txBody>
      </p:sp>
      <p:sp>
        <p:nvSpPr>
          <p:cNvPr id="6" name="Footer Placeholder 5">
            <a:extLst>
              <a:ext uri="{FF2B5EF4-FFF2-40B4-BE49-F238E27FC236}">
                <a16:creationId xmlns:a16="http://schemas.microsoft.com/office/drawing/2014/main" id="{4C08C0FF-8587-8646-B6E9-DCC6ECE419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FB8F7D-980B-0523-38B6-E5FFD6A9EE5F}"/>
              </a:ext>
            </a:extLst>
          </p:cNvPr>
          <p:cNvSpPr>
            <a:spLocks noGrp="1"/>
          </p:cNvSpPr>
          <p:nvPr>
            <p:ph type="sldNum" sz="quarter" idx="12"/>
          </p:nvPr>
        </p:nvSpPr>
        <p:spPr/>
        <p:txBody>
          <a:bodyPr/>
          <a:lstStyle/>
          <a:p>
            <a:fld id="{1FAFC8EA-AAAD-4202-96A7-61C641475089}" type="slidenum">
              <a:rPr lang="en-GB" smtClean="0"/>
              <a:t>‹#›</a:t>
            </a:fld>
            <a:endParaRPr lang="en-GB"/>
          </a:p>
        </p:txBody>
      </p:sp>
    </p:spTree>
    <p:extLst>
      <p:ext uri="{BB962C8B-B14F-4D97-AF65-F5344CB8AC3E}">
        <p14:creationId xmlns:p14="http://schemas.microsoft.com/office/powerpoint/2010/main" val="66901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BB4489-AF98-8443-EB9C-1DDFFC2B5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16AAC-AD8D-4776-03A5-4D5E9F1ED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1200FE-BDBD-1430-8C0F-AA10B295D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58AB-8236-4434-A78C-06BB8E33A01E}" type="datetimeFigureOut">
              <a:rPr lang="en-GB" smtClean="0"/>
              <a:t>12/12/2023</a:t>
            </a:fld>
            <a:endParaRPr lang="en-GB"/>
          </a:p>
        </p:txBody>
      </p:sp>
      <p:sp>
        <p:nvSpPr>
          <p:cNvPr id="5" name="Footer Placeholder 4">
            <a:extLst>
              <a:ext uri="{FF2B5EF4-FFF2-40B4-BE49-F238E27FC236}">
                <a16:creationId xmlns:a16="http://schemas.microsoft.com/office/drawing/2014/main" id="{0E8963BE-0B17-1AC9-50B4-3CB82C886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0BA167-43E3-80CE-BDC6-0F8041381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FC8EA-AAAD-4202-96A7-61C641475089}" type="slidenum">
              <a:rPr lang="en-GB" smtClean="0"/>
              <a:t>‹#›</a:t>
            </a:fld>
            <a:endParaRPr lang="en-GB"/>
          </a:p>
        </p:txBody>
      </p:sp>
    </p:spTree>
    <p:extLst>
      <p:ext uri="{BB962C8B-B14F-4D97-AF65-F5344CB8AC3E}">
        <p14:creationId xmlns:p14="http://schemas.microsoft.com/office/powerpoint/2010/main" val="29340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mailto:ecfs-pr@uzleuven.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slide" Target="slide15.xml"/><Relationship Id="rId26" Type="http://schemas.openxmlformats.org/officeDocument/2006/relationships/slide" Target="slide23.xml"/><Relationship Id="rId39" Type="http://schemas.openxmlformats.org/officeDocument/2006/relationships/slide" Target="slide40.xml"/><Relationship Id="rId21" Type="http://schemas.openxmlformats.org/officeDocument/2006/relationships/slide" Target="slide18.xml"/><Relationship Id="rId34" Type="http://schemas.openxmlformats.org/officeDocument/2006/relationships/slide" Target="slide35.xml"/><Relationship Id="rId42" Type="http://schemas.openxmlformats.org/officeDocument/2006/relationships/slide" Target="slide43.xml"/><Relationship Id="rId47" Type="http://schemas.openxmlformats.org/officeDocument/2006/relationships/slide" Target="slide48.xml"/><Relationship Id="rId50" Type="http://schemas.openxmlformats.org/officeDocument/2006/relationships/slide" Target="slide54.xml"/><Relationship Id="rId55" Type="http://schemas.openxmlformats.org/officeDocument/2006/relationships/slide" Target="slide59.xml"/><Relationship Id="rId63" Type="http://schemas.openxmlformats.org/officeDocument/2006/relationships/slide" Target="slide67.xml"/><Relationship Id="rId68" Type="http://schemas.openxmlformats.org/officeDocument/2006/relationships/slide" Target="slide72.xml"/><Relationship Id="rId76" Type="http://schemas.openxmlformats.org/officeDocument/2006/relationships/slide" Target="slide80.xml"/><Relationship Id="rId84" Type="http://schemas.openxmlformats.org/officeDocument/2006/relationships/slide" Target="slide88.xml"/><Relationship Id="rId7" Type="http://schemas.openxmlformats.org/officeDocument/2006/relationships/slide" Target="slide4.xml"/><Relationship Id="rId71" Type="http://schemas.openxmlformats.org/officeDocument/2006/relationships/slide" Target="slide75.xml"/><Relationship Id="rId2" Type="http://schemas.openxmlformats.org/officeDocument/2006/relationships/notesSlide" Target="../notesSlides/notesSlide2.xml"/><Relationship Id="rId16" Type="http://schemas.openxmlformats.org/officeDocument/2006/relationships/slide" Target="slide13.xml"/><Relationship Id="rId29" Type="http://schemas.openxmlformats.org/officeDocument/2006/relationships/slide" Target="slide26.xml"/><Relationship Id="rId11" Type="http://schemas.openxmlformats.org/officeDocument/2006/relationships/slide" Target="slide8.xml"/><Relationship Id="rId24" Type="http://schemas.openxmlformats.org/officeDocument/2006/relationships/slide" Target="slide21.xml"/><Relationship Id="rId32" Type="http://schemas.openxmlformats.org/officeDocument/2006/relationships/slide" Target="slide29.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3" Type="http://schemas.openxmlformats.org/officeDocument/2006/relationships/slide" Target="slide57.xml"/><Relationship Id="rId58" Type="http://schemas.openxmlformats.org/officeDocument/2006/relationships/slide" Target="slide62.xml"/><Relationship Id="rId66" Type="http://schemas.openxmlformats.org/officeDocument/2006/relationships/slide" Target="slide70.xml"/><Relationship Id="rId74" Type="http://schemas.openxmlformats.org/officeDocument/2006/relationships/slide" Target="slide78.xml"/><Relationship Id="rId79" Type="http://schemas.openxmlformats.org/officeDocument/2006/relationships/slide" Target="slide83.xml"/><Relationship Id="rId87" Type="http://schemas.openxmlformats.org/officeDocument/2006/relationships/slide" Target="slide91.xml"/><Relationship Id="rId5" Type="http://schemas.openxmlformats.org/officeDocument/2006/relationships/image" Target="../media/image5.png"/><Relationship Id="rId61" Type="http://schemas.openxmlformats.org/officeDocument/2006/relationships/slide" Target="slide65.xml"/><Relationship Id="rId82" Type="http://schemas.openxmlformats.org/officeDocument/2006/relationships/slide" Target="slide86.xml"/><Relationship Id="rId19" Type="http://schemas.openxmlformats.org/officeDocument/2006/relationships/slide" Target="slide16.xml"/><Relationship Id="rId4" Type="http://schemas.openxmlformats.org/officeDocument/2006/relationships/image" Target="../media/image4.emf"/><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9.xml"/><Relationship Id="rId27" Type="http://schemas.openxmlformats.org/officeDocument/2006/relationships/slide" Target="slide24.xml"/><Relationship Id="rId30" Type="http://schemas.openxmlformats.org/officeDocument/2006/relationships/slide" Target="slide27.xml"/><Relationship Id="rId35" Type="http://schemas.openxmlformats.org/officeDocument/2006/relationships/slide" Target="slide36.xml"/><Relationship Id="rId43" Type="http://schemas.openxmlformats.org/officeDocument/2006/relationships/slide" Target="slide44.xml"/><Relationship Id="rId48" Type="http://schemas.openxmlformats.org/officeDocument/2006/relationships/slide" Target="slide49.xml"/><Relationship Id="rId56" Type="http://schemas.openxmlformats.org/officeDocument/2006/relationships/slide" Target="slide60.xml"/><Relationship Id="rId64" Type="http://schemas.openxmlformats.org/officeDocument/2006/relationships/slide" Target="slide68.xml"/><Relationship Id="rId69" Type="http://schemas.openxmlformats.org/officeDocument/2006/relationships/slide" Target="slide73.xml"/><Relationship Id="rId77" Type="http://schemas.openxmlformats.org/officeDocument/2006/relationships/slide" Target="slide81.xml"/><Relationship Id="rId8" Type="http://schemas.openxmlformats.org/officeDocument/2006/relationships/slide" Target="slide5.xml"/><Relationship Id="rId51" Type="http://schemas.openxmlformats.org/officeDocument/2006/relationships/slide" Target="slide55.xml"/><Relationship Id="rId72" Type="http://schemas.openxmlformats.org/officeDocument/2006/relationships/slide" Target="slide76.xml"/><Relationship Id="rId80" Type="http://schemas.openxmlformats.org/officeDocument/2006/relationships/slide" Target="slide84.xml"/><Relationship Id="rId85" Type="http://schemas.openxmlformats.org/officeDocument/2006/relationships/slide" Target="slide89.xml"/><Relationship Id="rId3" Type="http://schemas.openxmlformats.org/officeDocument/2006/relationships/image" Target="../media/image3.emf"/><Relationship Id="rId12" Type="http://schemas.openxmlformats.org/officeDocument/2006/relationships/slide" Target="slide9.xml"/><Relationship Id="rId17" Type="http://schemas.openxmlformats.org/officeDocument/2006/relationships/slide" Target="slide14.xml"/><Relationship Id="rId25" Type="http://schemas.openxmlformats.org/officeDocument/2006/relationships/slide" Target="slide22.xml"/><Relationship Id="rId33" Type="http://schemas.openxmlformats.org/officeDocument/2006/relationships/slide" Target="slide30.xml"/><Relationship Id="rId38" Type="http://schemas.openxmlformats.org/officeDocument/2006/relationships/slide" Target="slide39.xml"/><Relationship Id="rId46" Type="http://schemas.openxmlformats.org/officeDocument/2006/relationships/slide" Target="slide47.xml"/><Relationship Id="rId59" Type="http://schemas.openxmlformats.org/officeDocument/2006/relationships/slide" Target="slide63.xml"/><Relationship Id="rId67" Type="http://schemas.openxmlformats.org/officeDocument/2006/relationships/slide" Target="slide71.xml"/><Relationship Id="rId20" Type="http://schemas.openxmlformats.org/officeDocument/2006/relationships/slide" Target="slide17.xml"/><Relationship Id="rId41" Type="http://schemas.openxmlformats.org/officeDocument/2006/relationships/slide" Target="slide42.xml"/><Relationship Id="rId54" Type="http://schemas.openxmlformats.org/officeDocument/2006/relationships/slide" Target="slide58.xml"/><Relationship Id="rId62" Type="http://schemas.openxmlformats.org/officeDocument/2006/relationships/slide" Target="slide66.xml"/><Relationship Id="rId70" Type="http://schemas.openxmlformats.org/officeDocument/2006/relationships/slide" Target="slide74.xml"/><Relationship Id="rId75" Type="http://schemas.openxmlformats.org/officeDocument/2006/relationships/slide" Target="slide79.xml"/><Relationship Id="rId83" Type="http://schemas.openxmlformats.org/officeDocument/2006/relationships/slide" Target="slide87.xml"/><Relationship Id="rId1" Type="http://schemas.openxmlformats.org/officeDocument/2006/relationships/slideLayout" Target="../slideLayouts/slideLayout1.xml"/><Relationship Id="rId6" Type="http://schemas.openxmlformats.org/officeDocument/2006/relationships/slide" Target="slide3.xml"/><Relationship Id="rId15" Type="http://schemas.openxmlformats.org/officeDocument/2006/relationships/slide" Target="slide12.xml"/><Relationship Id="rId23" Type="http://schemas.openxmlformats.org/officeDocument/2006/relationships/slide" Target="slide20.xml"/><Relationship Id="rId28" Type="http://schemas.openxmlformats.org/officeDocument/2006/relationships/slide" Target="slide25.xml"/><Relationship Id="rId36" Type="http://schemas.openxmlformats.org/officeDocument/2006/relationships/slide" Target="slide37.xml"/><Relationship Id="rId49" Type="http://schemas.openxmlformats.org/officeDocument/2006/relationships/slide" Target="slide53.xml"/><Relationship Id="rId57" Type="http://schemas.openxmlformats.org/officeDocument/2006/relationships/slide" Target="slide61.xml"/><Relationship Id="rId10" Type="http://schemas.openxmlformats.org/officeDocument/2006/relationships/slide" Target="slide7.xml"/><Relationship Id="rId31" Type="http://schemas.openxmlformats.org/officeDocument/2006/relationships/slide" Target="slide28.xml"/><Relationship Id="rId44" Type="http://schemas.openxmlformats.org/officeDocument/2006/relationships/slide" Target="slide45.xml"/><Relationship Id="rId52" Type="http://schemas.openxmlformats.org/officeDocument/2006/relationships/slide" Target="slide56.xml"/><Relationship Id="rId60" Type="http://schemas.openxmlformats.org/officeDocument/2006/relationships/slide" Target="slide64.xml"/><Relationship Id="rId65" Type="http://schemas.openxmlformats.org/officeDocument/2006/relationships/slide" Target="slide69.xml"/><Relationship Id="rId73" Type="http://schemas.openxmlformats.org/officeDocument/2006/relationships/slide" Target="slide77.xml"/><Relationship Id="rId78" Type="http://schemas.openxmlformats.org/officeDocument/2006/relationships/slide" Target="slide82.xml"/><Relationship Id="rId81" Type="http://schemas.openxmlformats.org/officeDocument/2006/relationships/slide" Target="slide85.xml"/><Relationship Id="rId86" Type="http://schemas.openxmlformats.org/officeDocument/2006/relationships/slide" Target="slide90.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emf"/><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emf"/><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6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8.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9.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0.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1.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2.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4.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6.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E52D9BE8-E6DB-AB45-5D1D-6120DA18D210}"/>
              </a:ext>
            </a:extLst>
          </p:cNvPr>
          <p:cNvPicPr>
            <a:picLocks noChangeAspect="1"/>
          </p:cNvPicPr>
          <p:nvPr/>
        </p:nvPicPr>
        <p:blipFill>
          <a:blip r:embed="rId3"/>
          <a:stretch>
            <a:fillRect/>
          </a:stretch>
        </p:blipFill>
        <p:spPr>
          <a:xfrm>
            <a:off x="-405491" y="744863"/>
            <a:ext cx="6037217" cy="5231401"/>
          </a:xfrm>
          <a:prstGeom prst="rect">
            <a:avLst/>
          </a:prstGeom>
        </p:spPr>
      </p:pic>
      <p:sp>
        <p:nvSpPr>
          <p:cNvPr id="14" name="Titre 1">
            <a:extLst>
              <a:ext uri="{FF2B5EF4-FFF2-40B4-BE49-F238E27FC236}">
                <a16:creationId xmlns:a16="http://schemas.microsoft.com/office/drawing/2014/main" id="{10B00B31-E615-168E-7578-052B6FA60DF3}"/>
              </a:ext>
            </a:extLst>
          </p:cNvPr>
          <p:cNvSpPr txBox="1">
            <a:spLocks/>
          </p:cNvSpPr>
          <p:nvPr/>
        </p:nvSpPr>
        <p:spPr>
          <a:xfrm>
            <a:off x="1412464" y="-182014"/>
            <a:ext cx="9401908" cy="86705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1600" b="1" dirty="0">
              <a:solidFill>
                <a:srgbClr val="58C1D3"/>
              </a:solidFill>
              <a:latin typeface="Arial" panose="020B0604020202020204" pitchFamily="34" charset="0"/>
              <a:cs typeface="Arial" panose="020B0604020202020204" pitchFamily="34" charset="0"/>
            </a:endParaRPr>
          </a:p>
        </p:txBody>
      </p:sp>
      <p:sp>
        <p:nvSpPr>
          <p:cNvPr id="15" name="Titre 1">
            <a:extLst>
              <a:ext uri="{FF2B5EF4-FFF2-40B4-BE49-F238E27FC236}">
                <a16:creationId xmlns:a16="http://schemas.microsoft.com/office/drawing/2014/main" id="{FFD1F45F-10A5-09EF-1CAD-3B215E00B6EC}"/>
              </a:ext>
            </a:extLst>
          </p:cNvPr>
          <p:cNvSpPr txBox="1">
            <a:spLocks/>
          </p:cNvSpPr>
          <p:nvPr/>
        </p:nvSpPr>
        <p:spPr>
          <a:xfrm>
            <a:off x="850606" y="1177753"/>
            <a:ext cx="3583172" cy="4489400"/>
          </a:xfrm>
          <a:prstGeom prst="rect">
            <a:avLst/>
          </a:prstGeom>
        </p:spPr>
        <p:txBody>
          <a:bodyPr vert="horz" lIns="0" tIns="45720" rIns="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3600" b="1" spc="-150" dirty="0">
                <a:solidFill>
                  <a:schemeClr val="bg1"/>
                </a:solidFill>
                <a:latin typeface="Arial" panose="020B0604020202020204" pitchFamily="34" charset="0"/>
                <a:ea typeface="+mn-ea"/>
                <a:cs typeface="Arial" panose="020B0604020202020204" pitchFamily="34" charset="0"/>
              </a:rPr>
              <a:t>ECFSPR 2021 ANNUAL DATA REPORT</a:t>
            </a:r>
            <a:endParaRPr lang="fr-FR" sz="3600" b="1" dirty="0">
              <a:solidFill>
                <a:schemeClr val="bg1"/>
              </a:solidFill>
              <a:latin typeface="Arial" panose="020B0604020202020204" pitchFamily="34" charset="0"/>
              <a:cs typeface="Arial" panose="020B0604020202020204" pitchFamily="34" charset="0"/>
            </a:endParaRPr>
          </a:p>
        </p:txBody>
      </p:sp>
      <p:sp>
        <p:nvSpPr>
          <p:cNvPr id="20" name="Sous-titre 2">
            <a:extLst>
              <a:ext uri="{FF2B5EF4-FFF2-40B4-BE49-F238E27FC236}">
                <a16:creationId xmlns:a16="http://schemas.microsoft.com/office/drawing/2014/main" id="{E3C88881-E995-70B8-3E01-5114411B1381}"/>
              </a:ext>
            </a:extLst>
          </p:cNvPr>
          <p:cNvSpPr txBox="1">
            <a:spLocks/>
          </p:cNvSpPr>
          <p:nvPr/>
        </p:nvSpPr>
        <p:spPr>
          <a:xfrm>
            <a:off x="6214922" y="2241755"/>
            <a:ext cx="4787375" cy="3887549"/>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1400" dirty="0">
                <a:solidFill>
                  <a:schemeClr val="tx1">
                    <a:lumMod val="65000"/>
                    <a:lumOff val="35000"/>
                  </a:schemeClr>
                </a:solidFill>
                <a:latin typeface="Arial" panose="020B0604020202020204" pitchFamily="34" charset="0"/>
                <a:cs typeface="Arial" panose="020B0604020202020204" pitchFamily="34" charset="0"/>
              </a:rPr>
              <a:t>Citation:</a:t>
            </a: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r>
              <a:rPr lang="en-GB" sz="1400" b="1" dirty="0">
                <a:solidFill>
                  <a:schemeClr val="tx1">
                    <a:lumMod val="65000"/>
                    <a:lumOff val="35000"/>
                  </a:schemeClr>
                </a:solidFill>
                <a:latin typeface="Arial" panose="020B0604020202020204" pitchFamily="34" charset="0"/>
                <a:cs typeface="Arial" panose="020B0604020202020204" pitchFamily="34" charset="0"/>
              </a:rPr>
              <a:t>ECFSPR Annual Report 2021, Zolin A, Orenti A, Jung A, van Rens J et al, 2023 </a:t>
            </a: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r>
              <a:rPr lang="en-GB" sz="1300" dirty="0">
                <a:solidFill>
                  <a:schemeClr val="tx1">
                    <a:lumMod val="65000"/>
                    <a:lumOff val="35000"/>
                  </a:schemeClr>
                </a:solidFill>
                <a:latin typeface="Arial" panose="020B0604020202020204" pitchFamily="34" charset="0"/>
                <a:cs typeface="Arial" panose="020B0604020202020204" pitchFamily="34" charset="0"/>
              </a:rPr>
              <a:t>If you use the graph(s) to include in your presentation:</a:t>
            </a:r>
          </a:p>
          <a:p>
            <a:pPr algn="l">
              <a:lnSpc>
                <a:spcPct val="100000"/>
              </a:lnSpc>
              <a:spcBef>
                <a:spcPts val="0"/>
              </a:spcBef>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lnSpc>
                <a:spcPct val="100000"/>
              </a:lnSpc>
              <a:spcBef>
                <a:spcPts val="0"/>
              </a:spcBef>
              <a:buFont typeface="Wingdings" panose="05000000000000000000" pitchFamily="2" charset="2"/>
              <a:buChar char="§"/>
            </a:pPr>
            <a:r>
              <a:rPr lang="en-GB" sz="1300" dirty="0">
                <a:solidFill>
                  <a:schemeClr val="tx1">
                    <a:lumMod val="65000"/>
                    <a:lumOff val="35000"/>
                  </a:schemeClr>
                </a:solidFill>
                <a:latin typeface="Arial" panose="020B0604020202020204" pitchFamily="34" charset="0"/>
                <a:cs typeface="Arial" panose="020B0604020202020204" pitchFamily="34" charset="0"/>
              </a:rPr>
              <a:t>Include the citation as above.</a:t>
            </a:r>
          </a:p>
          <a:p>
            <a:pPr marL="285750" indent="-285750" algn="l">
              <a:lnSpc>
                <a:spcPct val="100000"/>
              </a:lnSpc>
              <a:spcBef>
                <a:spcPts val="0"/>
              </a:spcBef>
              <a:buFont typeface="Wingdings" panose="05000000000000000000" pitchFamily="2" charset="2"/>
              <a:buChar char="§"/>
            </a:pPr>
            <a:r>
              <a:rPr lang="en-GB" sz="1300" dirty="0">
                <a:solidFill>
                  <a:schemeClr val="tx1">
                    <a:lumMod val="65000"/>
                    <a:lumOff val="35000"/>
                  </a:schemeClr>
                </a:solidFill>
                <a:latin typeface="Arial" panose="020B0604020202020204" pitchFamily="34" charset="0"/>
                <a:cs typeface="Arial" panose="020B0604020202020204" pitchFamily="34" charset="0"/>
              </a:rPr>
              <a:t>Consider the note(s) below the graph to better understand the graph.</a:t>
            </a:r>
          </a:p>
          <a:p>
            <a:pPr marL="285750" indent="-285750" algn="l">
              <a:lnSpc>
                <a:spcPct val="100000"/>
              </a:lnSpc>
              <a:spcBef>
                <a:spcPts val="0"/>
              </a:spcBef>
              <a:buFont typeface="Wingdings" panose="05000000000000000000" pitchFamily="2" charset="2"/>
              <a:buChar char="§"/>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r>
              <a:rPr lang="en-GB" sz="1300" dirty="0">
                <a:solidFill>
                  <a:schemeClr val="tx1">
                    <a:lumMod val="65000"/>
                    <a:lumOff val="35000"/>
                  </a:schemeClr>
                </a:solidFill>
                <a:latin typeface="Arial" panose="020B0604020202020204" pitchFamily="34" charset="0"/>
                <a:cs typeface="Arial" panose="020B0604020202020204" pitchFamily="34" charset="0"/>
              </a:rPr>
              <a:t>For information contact </a:t>
            </a:r>
            <a:r>
              <a:rPr lang="en-GB" sz="1300" dirty="0">
                <a:solidFill>
                  <a:schemeClr val="tx1">
                    <a:lumMod val="65000"/>
                    <a:lumOff val="35000"/>
                  </a:schemeClr>
                </a:solidFill>
                <a:latin typeface="Arial" panose="020B0604020202020204" pitchFamily="34" charset="0"/>
                <a:cs typeface="Arial" panose="020B0604020202020204" pitchFamily="34" charset="0"/>
                <a:hlinkClick r:id="rId4"/>
              </a:rPr>
              <a:t>ecfs-pr@uzleuven.be</a:t>
            </a:r>
            <a:r>
              <a:rPr lang="en-GB" sz="1300" dirty="0">
                <a:solidFill>
                  <a:schemeClr val="tx1">
                    <a:lumMod val="65000"/>
                    <a:lumOff val="35000"/>
                  </a:schemeClr>
                </a:solidFill>
                <a:latin typeface="Arial" panose="020B0604020202020204" pitchFamily="34" charset="0"/>
                <a:cs typeface="Arial" panose="020B0604020202020204" pitchFamily="34" charset="0"/>
              </a:rPr>
              <a:t>.</a:t>
            </a:r>
          </a:p>
          <a:p>
            <a:pPr algn="l">
              <a:lnSpc>
                <a:spcPct val="100000"/>
              </a:lnSpc>
              <a:spcBef>
                <a:spcPts val="0"/>
              </a:spcBef>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en-GB"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fr-FR"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fr-FR" sz="1400" b="1"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fr-FR" sz="13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00000"/>
              </a:lnSpc>
              <a:spcBef>
                <a:spcPts val="0"/>
              </a:spcBef>
            </a:pPr>
            <a:endParaRPr lang="fr-FR" sz="13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itre 1">
            <a:extLst>
              <a:ext uri="{FF2B5EF4-FFF2-40B4-BE49-F238E27FC236}">
                <a16:creationId xmlns:a16="http://schemas.microsoft.com/office/drawing/2014/main" id="{312AA5E8-9FC6-0047-99D5-C86817991D44}"/>
              </a:ext>
            </a:extLst>
          </p:cNvPr>
          <p:cNvSpPr txBox="1">
            <a:spLocks/>
          </p:cNvSpPr>
          <p:nvPr/>
        </p:nvSpPr>
        <p:spPr>
          <a:xfrm>
            <a:off x="6219595" y="1203258"/>
            <a:ext cx="5511757" cy="441897"/>
          </a:xfrm>
          <a:prstGeom prst="rect">
            <a:avLst/>
          </a:prstGeom>
        </p:spPr>
        <p:txBody>
          <a:bodyPr vert="horz" lIns="0" tIns="45720" rIns="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spc="-150" dirty="0">
                <a:solidFill>
                  <a:srgbClr val="55C2D2"/>
                </a:solidFill>
                <a:latin typeface="Arial" panose="020B0604020202020204" pitchFamily="34" charset="0"/>
                <a:ea typeface="+mn-ea"/>
                <a:cs typeface="Arial" panose="020B0604020202020204" pitchFamily="34" charset="0"/>
              </a:rPr>
              <a:t>GRAPHS 2021</a:t>
            </a:r>
            <a:endParaRPr lang="fr-FR" sz="3200" b="1" dirty="0">
              <a:solidFill>
                <a:srgbClr val="58C1D3"/>
              </a:solidFill>
              <a:latin typeface="Arial" panose="020B0604020202020204" pitchFamily="34" charset="0"/>
              <a:cs typeface="Arial" panose="020B0604020202020204" pitchFamily="34" charset="0"/>
            </a:endParaRPr>
          </a:p>
        </p:txBody>
      </p:sp>
      <p:pic>
        <p:nvPicPr>
          <p:cNvPr id="27" name="Image 26">
            <a:extLst>
              <a:ext uri="{FF2B5EF4-FFF2-40B4-BE49-F238E27FC236}">
                <a16:creationId xmlns:a16="http://schemas.microsoft.com/office/drawing/2014/main" id="{DDE06404-FBEF-4A23-CF53-8C36D2553032}"/>
              </a:ext>
            </a:extLst>
          </p:cNvPr>
          <p:cNvPicPr>
            <a:picLocks noChangeAspect="1"/>
          </p:cNvPicPr>
          <p:nvPr/>
        </p:nvPicPr>
        <p:blipFill>
          <a:blip r:embed="rId5"/>
          <a:stretch>
            <a:fillRect/>
          </a:stretch>
        </p:blipFill>
        <p:spPr>
          <a:xfrm>
            <a:off x="1271450" y="855623"/>
            <a:ext cx="10920549" cy="132715"/>
          </a:xfrm>
          <a:prstGeom prst="rect">
            <a:avLst/>
          </a:prstGeom>
        </p:spPr>
      </p:pic>
      <p:pic>
        <p:nvPicPr>
          <p:cNvPr id="41" name="Image 40">
            <a:extLst>
              <a:ext uri="{FF2B5EF4-FFF2-40B4-BE49-F238E27FC236}">
                <a16:creationId xmlns:a16="http://schemas.microsoft.com/office/drawing/2014/main" id="{BACC2E4F-8C04-E156-9C70-8E2F7847EB36}"/>
              </a:ext>
            </a:extLst>
          </p:cNvPr>
          <p:cNvPicPr>
            <a:picLocks noChangeAspect="1"/>
          </p:cNvPicPr>
          <p:nvPr/>
        </p:nvPicPr>
        <p:blipFill>
          <a:blip r:embed="rId6"/>
          <a:stretch>
            <a:fillRect/>
          </a:stretch>
        </p:blipFill>
        <p:spPr>
          <a:xfrm>
            <a:off x="10929084" y="6041570"/>
            <a:ext cx="1262915" cy="816430"/>
          </a:xfrm>
          <a:prstGeom prst="rect">
            <a:avLst/>
          </a:prstGeom>
        </p:spPr>
      </p:pic>
      <p:sp>
        <p:nvSpPr>
          <p:cNvPr id="42" name="Sous-titre 2">
            <a:extLst>
              <a:ext uri="{FF2B5EF4-FFF2-40B4-BE49-F238E27FC236}">
                <a16:creationId xmlns:a16="http://schemas.microsoft.com/office/drawing/2014/main" id="{06082AE0-2EFA-41F0-4F0B-689D3EAC1221}"/>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4" name="Image 43">
            <a:extLst>
              <a:ext uri="{FF2B5EF4-FFF2-40B4-BE49-F238E27FC236}">
                <a16:creationId xmlns:a16="http://schemas.microsoft.com/office/drawing/2014/main" id="{886434DE-C68F-B0BF-1339-97CCEA5E596C}"/>
              </a:ext>
            </a:extLst>
          </p:cNvPr>
          <p:cNvPicPr>
            <a:picLocks noChangeAspect="1"/>
          </p:cNvPicPr>
          <p:nvPr/>
        </p:nvPicPr>
        <p:blipFill>
          <a:blip r:embed="rId7"/>
          <a:stretch>
            <a:fillRect/>
          </a:stretch>
        </p:blipFill>
        <p:spPr>
          <a:xfrm>
            <a:off x="-25310" y="-1606"/>
            <a:ext cx="1229540" cy="641793"/>
          </a:xfrm>
          <a:prstGeom prst="rect">
            <a:avLst/>
          </a:prstGeom>
        </p:spPr>
      </p:pic>
      <p:pic>
        <p:nvPicPr>
          <p:cNvPr id="45" name="Image 44">
            <a:extLst>
              <a:ext uri="{FF2B5EF4-FFF2-40B4-BE49-F238E27FC236}">
                <a16:creationId xmlns:a16="http://schemas.microsoft.com/office/drawing/2014/main" id="{F06B73BF-E5F6-F8CD-E365-19FB432297E4}"/>
              </a:ext>
            </a:extLst>
          </p:cNvPr>
          <p:cNvPicPr>
            <a:picLocks noChangeAspect="1"/>
          </p:cNvPicPr>
          <p:nvPr/>
        </p:nvPicPr>
        <p:blipFill>
          <a:blip r:embed="rId8"/>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13118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498419" y="6035544"/>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Sex distribution is comparatively homogenous throughout Europe except for a few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1.7</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Sex distribution, by country and overall. People with CF alive on 31/12/2021.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394834" y="5740749"/>
            <a:ext cx="7770114" cy="246221"/>
          </a:xfrm>
          <a:prstGeom prst="rect">
            <a:avLst/>
          </a:prstGeom>
          <a:noFill/>
        </p:spPr>
        <p:txBody>
          <a:bodyPr wrap="square">
            <a:spAutoFit/>
          </a:bodyPr>
          <a:lstStyle/>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2" name="Immagine 34">
            <a:extLst>
              <a:ext uri="{FF2B5EF4-FFF2-40B4-BE49-F238E27FC236}">
                <a16:creationId xmlns:a16="http://schemas.microsoft.com/office/drawing/2014/main" id="{D968916B-7538-47FE-30C3-3978C04EE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6261" y="1100415"/>
            <a:ext cx="7533172" cy="4601985"/>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E94B332D-3ED4-76E7-931F-35EACCC65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81017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671003"/>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2</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DIAGNOSIS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259011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5767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80" y="55460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Age at diagnosis in children and adolescents depends on various factors, including availability of a newborn screening programme.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81" y="26318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2" y="997699"/>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Age at diagnosis (in years): boxplot, by country and overall. All children and adolescents (&lt;18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yrs</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seen in 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3015080" y="5739313"/>
            <a:ext cx="7770114" cy="400110"/>
          </a:xfrm>
          <a:prstGeom prst="rect">
            <a:avLst/>
          </a:prstGeom>
          <a:noFill/>
        </p:spPr>
        <p:txBody>
          <a:bodyPr wrap="square">
            <a:spAutoFit/>
          </a:bodyPr>
          <a:lstStyle/>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For Cyprus, Greece and the Slovak Republic the information on age at diagnosis is missing for more than 10% of the children.</a:t>
            </a:r>
          </a:p>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Immagine 35">
            <a:extLst>
              <a:ext uri="{FF2B5EF4-FFF2-40B4-BE49-F238E27FC236}">
                <a16:creationId xmlns:a16="http://schemas.microsoft.com/office/drawing/2014/main" id="{08223D47-7E94-6A53-7218-D158383FF4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318" y="1280386"/>
            <a:ext cx="4039364" cy="4498578"/>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B48FEED5-3141-1FE0-B2E5-7F7AF6C66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44013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36">
            <a:extLst>
              <a:ext uri="{FF2B5EF4-FFF2-40B4-BE49-F238E27FC236}">
                <a16:creationId xmlns:a16="http://schemas.microsoft.com/office/drawing/2014/main" id="{DAD2F545-8828-FF01-FFAB-702D04C9C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4754" y="1113005"/>
            <a:ext cx="4242491" cy="475635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44969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9" y="408304"/>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For adults, the age at diagnosis reflects national differences in the diagnostic approach over the last decades.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80" y="11687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.2</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1" y="85139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Age at diagnosis (in years): boxplot, by country and overall. All adults seen in 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3015079" y="5803365"/>
            <a:ext cx="7770114" cy="646331"/>
          </a:xfrm>
          <a:prstGeom prst="rect">
            <a:avLst/>
          </a:prstGeom>
          <a:noFill/>
        </p:spPr>
        <p:txBody>
          <a:bodyPr wrap="square">
            <a:spAutoFit/>
          </a:bodyPr>
          <a:lstStyle/>
          <a:p>
            <a:r>
              <a:rPr lang="en-GB" sz="900" dirty="0">
                <a:solidFill>
                  <a:srgbClr val="55C2D2"/>
                </a:solidFill>
                <a:latin typeface="+mj-lt"/>
              </a:rPr>
              <a:t>Note: </a:t>
            </a:r>
            <a:r>
              <a:rPr lang="en-GB" sz="900" dirty="0">
                <a:solidFill>
                  <a:srgbClr val="55C2D2"/>
                </a:solidFill>
                <a:effectLst/>
                <a:latin typeface="+mj-lt"/>
                <a:ea typeface="Calibri" panose="020F0502020204030204" pitchFamily="34" charset="0"/>
                <a:cs typeface="Calibri Light" panose="020F0302020204030204" pitchFamily="34" charset="0"/>
              </a:rPr>
              <a:t>Albania, Armenia, Belarus and Luxembourg have &lt;5 adults seen in 2021 and are excluded from the figure, but the people are included in the total number.</a:t>
            </a:r>
          </a:p>
          <a:p>
            <a:pPr marL="269875" indent="-269875"/>
            <a:r>
              <a:rPr lang="en-GB" sz="900" dirty="0">
                <a:solidFill>
                  <a:srgbClr val="55C2D2"/>
                </a:solidFill>
                <a:effectLst/>
                <a:latin typeface="+mj-lt"/>
                <a:ea typeface="Calibri" panose="020F0502020204030204" pitchFamily="34" charset="0"/>
                <a:cs typeface="Calibri Light" panose="020F0302020204030204" pitchFamily="34" charset="0"/>
              </a:rPr>
              <a:t>Note: For Austria, Georgia, Greece, Hungary, The Netherlands, and Switzerland the information on age at diagnosis is missing for more than 10% of the people with CF.</a:t>
            </a:r>
          </a:p>
          <a:p>
            <a:r>
              <a:rPr lang="en-GB" sz="900" dirty="0">
                <a:solidFill>
                  <a:srgbClr val="55C2D2"/>
                </a:solidFill>
                <a:latin typeface="+mj-lt"/>
              </a:rPr>
              <a:t>Note: </a:t>
            </a:r>
            <a:r>
              <a:rPr lang="en-GB" sz="9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118A7DE4-0B49-7876-2DEC-8AFDEE179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
            <a:ext cx="2095500" cy="2095500"/>
          </a:xfrm>
          <a:prstGeom prst="rect">
            <a:avLst/>
          </a:prstGeom>
        </p:spPr>
      </p:pic>
    </p:spTree>
    <p:extLst>
      <p:ext uri="{BB962C8B-B14F-4D97-AF65-F5344CB8AC3E}">
        <p14:creationId xmlns:p14="http://schemas.microsoft.com/office/powerpoint/2010/main" val="39709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0">
            <a:extLst>
              <a:ext uri="{FF2B5EF4-FFF2-40B4-BE49-F238E27FC236}">
                <a16:creationId xmlns:a16="http://schemas.microsoft.com/office/drawing/2014/main" id="{0639D857-8488-9E76-9C18-9A8D4B00CE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3610" y="1262219"/>
            <a:ext cx="4084780" cy="4865974"/>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2463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9" y="492367"/>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With the implementation of newborn screening programmes, age at diagnosis has shifted to the first 3 months of life in many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80" y="200939"/>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1" y="935458"/>
            <a:ext cx="7523226"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children with CF diagnosed at younger than 3 months, between 3 months and 18 years, and older than 18 years, by country and overall. All children with CF seen in 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3015079" y="6024528"/>
            <a:ext cx="7770114" cy="400110"/>
          </a:xfrm>
          <a:prstGeom prst="rect">
            <a:avLst/>
          </a:prstGeom>
          <a:noFill/>
        </p:spPr>
        <p:txBody>
          <a:bodyPr wrap="square">
            <a:spAutoFit/>
          </a:bodyPr>
          <a:lstStyle/>
          <a:p>
            <a:r>
              <a:rPr lang="en-GB" sz="1000" dirty="0">
                <a:solidFill>
                  <a:srgbClr val="55C2D2"/>
                </a:solidFill>
                <a:latin typeface="+mj-lt"/>
              </a:rPr>
              <a:t>Note: For Cyprus, Greece, and Slovak Republic the information on age at diagnosis is missing for more than 10% of the children.</a:t>
            </a:r>
          </a:p>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6016071D-3540-7F0E-9F65-34C90944E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94496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9">
            <a:extLst>
              <a:ext uri="{FF2B5EF4-FFF2-40B4-BE49-F238E27FC236}">
                <a16:creationId xmlns:a16="http://schemas.microsoft.com/office/drawing/2014/main" id="{69320C0E-B3ED-0C17-A935-4B2A430D5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106" y="1231088"/>
            <a:ext cx="3969787" cy="4780372"/>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56657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With the implementation of newborn screening programmes, age at diagnosis has shifted to the first 3 months of life in many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.4</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0" y="882831"/>
            <a:ext cx="7523226"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adults with CF diagnosed at younger than 3 months, between 3 months and 18 years, and older than 18 years, by country and overall. All adults with CF seen in 2021.</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920241"/>
            <a:ext cx="7770114" cy="646331"/>
          </a:xfrm>
          <a:prstGeom prst="rect">
            <a:avLst/>
          </a:prstGeom>
          <a:noFill/>
        </p:spPr>
        <p:txBody>
          <a:bodyPr wrap="square">
            <a:spAutoFit/>
          </a:bodyPr>
          <a:lstStyle/>
          <a:p>
            <a:r>
              <a:rPr lang="en-GB" sz="900" dirty="0">
                <a:solidFill>
                  <a:srgbClr val="55C2D2"/>
                </a:solidFill>
                <a:latin typeface="+mj-lt"/>
              </a:rPr>
              <a:t>Note: </a:t>
            </a:r>
            <a:r>
              <a:rPr lang="en-GB" sz="900" dirty="0">
                <a:solidFill>
                  <a:srgbClr val="55C2D2"/>
                </a:solidFill>
                <a:effectLst/>
                <a:latin typeface="+mj-lt"/>
                <a:ea typeface="Calibri" panose="020F0502020204030204" pitchFamily="34" charset="0"/>
                <a:cs typeface="Calibri Light" panose="020F0302020204030204" pitchFamily="34" charset="0"/>
              </a:rPr>
              <a:t>Albania, Armenia, Belarus and Luxembourg have &lt;5 adults seen in 2021 and are excluded from the figure, but the people are included in the total number.</a:t>
            </a:r>
          </a:p>
          <a:p>
            <a:pPr marL="268288" indent="-268288"/>
            <a:r>
              <a:rPr lang="en-GB" sz="900" dirty="0">
                <a:solidFill>
                  <a:srgbClr val="55C2D2"/>
                </a:solidFill>
                <a:effectLst/>
                <a:latin typeface="+mj-lt"/>
                <a:ea typeface="Calibri" panose="020F0502020204030204" pitchFamily="34" charset="0"/>
                <a:cs typeface="Calibri Light" panose="020F0302020204030204" pitchFamily="34" charset="0"/>
              </a:rPr>
              <a:t>Note: For Austria, Georgia, Greece, Hungary, The Netherlands, and Switzerland the information on age at diagnosis is missing for more than 10% of the people with CF.</a:t>
            </a:r>
          </a:p>
          <a:p>
            <a:r>
              <a:rPr lang="en-GB" sz="900" dirty="0">
                <a:solidFill>
                  <a:srgbClr val="55C2D2"/>
                </a:solidFill>
                <a:latin typeface="+mj-lt"/>
              </a:rPr>
              <a:t>Note: </a:t>
            </a:r>
            <a:r>
              <a:rPr lang="en-GB" sz="9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8" name="Picture 7" descr="A blue hexagon with white and black triangles&#10;&#10;Description automatically generated">
            <a:extLst>
              <a:ext uri="{FF2B5EF4-FFF2-40B4-BE49-F238E27FC236}">
                <a16:creationId xmlns:a16="http://schemas.microsoft.com/office/drawing/2014/main" id="{1CE11D03-DFBF-268E-06FA-5AE26EFD8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37276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45">
            <a:extLst>
              <a:ext uri="{FF2B5EF4-FFF2-40B4-BE49-F238E27FC236}">
                <a16:creationId xmlns:a16="http://schemas.microsoft.com/office/drawing/2014/main" id="{42C22D43-80F1-3D25-ADC8-9D6775F05C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6379" y="1065993"/>
            <a:ext cx="4079242" cy="5030149"/>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6657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proportion of young children with CF diagnosed through newborn screening has increased in many countries over the years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.5</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0" y="882831"/>
            <a:ext cx="7523226"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children with CF who underwent neonatal screening, by country and overall. Children 5 years old or younger seen in 2021.</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981797"/>
            <a:ext cx="7770114" cy="584775"/>
          </a:xfrm>
          <a:prstGeom prst="rect">
            <a:avLst/>
          </a:prstGeom>
          <a:noFill/>
        </p:spPr>
        <p:txBody>
          <a:bodyPr wrap="square">
            <a:spAutoFit/>
          </a:bodyPr>
          <a:lstStyle/>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Armenia, Cyprus and Iceland have &lt;5 children 5 years old or younger seen in 2021 and are excluded from the graph.</a:t>
            </a:r>
          </a:p>
          <a:p>
            <a:r>
              <a:rPr lang="en-GB" sz="800" dirty="0">
                <a:solidFill>
                  <a:srgbClr val="55C2D2"/>
                </a:solidFill>
                <a:effectLst/>
                <a:latin typeface="+mj-lt"/>
                <a:ea typeface="Calibri" panose="020F0502020204030204" pitchFamily="34" charset="0"/>
                <a:cs typeface="Calibri Light" panose="020F0302020204030204" pitchFamily="34" charset="0"/>
              </a:rPr>
              <a:t>Note: For Belgium and Israel the information on neonatal screening is missing for more than 10% of the children ≤5 years old.</a:t>
            </a:r>
          </a:p>
          <a:p>
            <a:r>
              <a:rPr lang="en-GB" sz="800" dirty="0">
                <a:solidFill>
                  <a:srgbClr val="55C2D2"/>
                </a:solidFill>
                <a:effectLst/>
                <a:latin typeface="+mj-lt"/>
                <a:ea typeface="Calibri" panose="020F0502020204030204" pitchFamily="34" charset="0"/>
                <a:cs typeface="Calibri Light" panose="020F0302020204030204" pitchFamily="34" charset="0"/>
              </a:rPr>
              <a:t>Note: For France and the United Kingdom positive answers (“neonatal screening performed”) are reported only when neonatal screening is one of the factors that led to CF diagnosis.</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073065A1-43A3-7DAA-AE38-11A744236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31058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6">
            <a:extLst>
              <a:ext uri="{FF2B5EF4-FFF2-40B4-BE49-F238E27FC236}">
                <a16:creationId xmlns:a16="http://schemas.microsoft.com/office/drawing/2014/main" id="{3FB53457-1780-C113-80D7-58CB34183B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7792" y="985979"/>
            <a:ext cx="4276416" cy="5110163"/>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20263"/>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Meconium ileus at birth is not rare and may be the first symptom of CF detected in newborns.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2</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.6</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5" y="761858"/>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People with CF with meconium ileus, by country and overall. People with CF aged 10 years or younger.</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926865"/>
            <a:ext cx="7770114" cy="338554"/>
          </a:xfrm>
          <a:prstGeom prst="rect">
            <a:avLst/>
          </a:prstGeom>
          <a:noFill/>
        </p:spPr>
        <p:txBody>
          <a:bodyPr wrap="square">
            <a:spAutoFit/>
          </a:bodyPr>
          <a:lstStyle/>
          <a:p>
            <a:r>
              <a:rPr lang="en-GB" sz="800" dirty="0">
                <a:solidFill>
                  <a:srgbClr val="55C2D2"/>
                </a:solidFill>
                <a:latin typeface="+mj-lt"/>
              </a:rPr>
              <a:t>Note: For Cyprus, Germany and Israel the information on meconium ileus is missing for more than 10% of the children ≤10 years old.</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8" name="Picture 7" descr="A blue hexagon with white and black triangles&#10;&#10;Description automatically generated">
            <a:extLst>
              <a:ext uri="{FF2B5EF4-FFF2-40B4-BE49-F238E27FC236}">
                <a16:creationId xmlns:a16="http://schemas.microsoft.com/office/drawing/2014/main" id="{B5C26D8C-74D0-0959-5409-35A888A1B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21272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66137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3</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GENETICS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205112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47">
            <a:extLst>
              <a:ext uri="{FF2B5EF4-FFF2-40B4-BE49-F238E27FC236}">
                <a16:creationId xmlns:a16="http://schemas.microsoft.com/office/drawing/2014/main" id="{CA629A4E-B7AE-1151-4815-4432C1A46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317" y="962961"/>
            <a:ext cx="4449365" cy="5257483"/>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313723"/>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Most of the people with CF in Europe have two identified CFTR variants.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3.1</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5" y="761858"/>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identified variants, by country and overall. Only people with CF with DNA analysis</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6096142"/>
            <a:ext cx="7770114" cy="215444"/>
          </a:xfrm>
          <a:prstGeom prst="rect">
            <a:avLst/>
          </a:prstGeom>
          <a:noFill/>
        </p:spPr>
        <p:txBody>
          <a:bodyPr wrap="square">
            <a:spAutoFit/>
          </a:bodyPr>
          <a:lstStyle/>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5F9F4866-7F0C-B3B6-E944-044E5076D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97252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
        <p:nvSpPr>
          <p:cNvPr id="6" name="TextBox 5">
            <a:extLst>
              <a:ext uri="{FF2B5EF4-FFF2-40B4-BE49-F238E27FC236}">
                <a16:creationId xmlns:a16="http://schemas.microsoft.com/office/drawing/2014/main" id="{0BD9504C-DE10-1B95-7AC5-FFB82611CDBC}"/>
              </a:ext>
            </a:extLst>
          </p:cNvPr>
          <p:cNvSpPr txBox="1"/>
          <p:nvPr/>
        </p:nvSpPr>
        <p:spPr>
          <a:xfrm>
            <a:off x="0" y="612195"/>
            <a:ext cx="3956181" cy="6309420"/>
          </a:xfrm>
          <a:prstGeom prst="rect">
            <a:avLst/>
          </a:prstGeom>
          <a:noFill/>
        </p:spPr>
        <p:txBody>
          <a:bodyPr wrap="square" rtlCol="0">
            <a:spAutoFit/>
          </a:bodyPr>
          <a:lstStyle/>
          <a:p>
            <a:pPr algn="just"/>
            <a:r>
              <a:rPr lang="en-GB" sz="1400" dirty="0">
                <a:solidFill>
                  <a:srgbClr val="55C2D2"/>
                </a:solidFill>
                <a:latin typeface="+mj-lt"/>
                <a:hlinkClick r:id="rId6" action="ppaction://hlinksldjump">
                  <a:extLst>
                    <a:ext uri="{A12FA001-AC4F-418D-AE19-62706E023703}">
                      <ahyp:hlinkClr xmlns:ahyp="http://schemas.microsoft.com/office/drawing/2018/hyperlinkcolor" val="tx"/>
                    </a:ext>
                  </a:extLst>
                </a:hlinkClick>
              </a:rPr>
              <a:t>CHAPTER 1: DEMOGRAPHICS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7" action="ppaction://hlinksldjump">
                  <a:extLst>
                    <a:ext uri="{A12FA001-AC4F-418D-AE19-62706E023703}">
                      <ahyp:hlinkClr xmlns:ahyp="http://schemas.microsoft.com/office/drawing/2018/hyperlinkcolor" val="tx"/>
                    </a:ext>
                  </a:extLst>
                </a:hlinkClick>
              </a:rPr>
              <a:t>1.1 Map of countries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 action="ppaction://hlinksldjump">
                  <a:extLst>
                    <a:ext uri="{A12FA001-AC4F-418D-AE19-62706E023703}">
                      <ahyp:hlinkClr xmlns:ahyp="http://schemas.microsoft.com/office/drawing/2018/hyperlinkcolor" val="tx"/>
                    </a:ext>
                  </a:extLst>
                </a:hlinkClick>
              </a:rPr>
              <a:t>1.2 Number of people with CF</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9" action="ppaction://hlinksldjump">
                  <a:extLst>
                    <a:ext uri="{A12FA001-AC4F-418D-AE19-62706E023703}">
                      <ahyp:hlinkClr xmlns:ahyp="http://schemas.microsoft.com/office/drawing/2018/hyperlinkcolor" val="tx"/>
                    </a:ext>
                  </a:extLst>
                </a:hlinkClick>
              </a:rPr>
              <a:t>1.3 Age at follow-up distribution</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0" action="ppaction://hlinksldjump">
                  <a:extLst>
                    <a:ext uri="{A12FA001-AC4F-418D-AE19-62706E023703}">
                      <ahyp:hlinkClr xmlns:ahyp="http://schemas.microsoft.com/office/drawing/2018/hyperlinkcolor" val="tx"/>
                    </a:ext>
                  </a:extLst>
                </a:hlinkClick>
              </a:rPr>
              <a:t>1.4 Distribution by sex</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1" action="ppaction://hlinksldjump">
                  <a:extLst>
                    <a:ext uri="{A12FA001-AC4F-418D-AE19-62706E023703}">
                      <ahyp:hlinkClr xmlns:ahyp="http://schemas.microsoft.com/office/drawing/2018/hyperlinkcolor" val="tx"/>
                    </a:ext>
                  </a:extLst>
                </a:hlinkClick>
              </a:rPr>
              <a:t>1.5 Proportion of children and adults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2" action="ppaction://hlinksldjump">
                  <a:extLst>
                    <a:ext uri="{A12FA001-AC4F-418D-AE19-62706E023703}">
                      <ahyp:hlinkClr xmlns:ahyp="http://schemas.microsoft.com/office/drawing/2018/hyperlinkcolor" val="tx"/>
                    </a:ext>
                  </a:extLst>
                </a:hlinkClick>
              </a:rPr>
              <a:t>1.6 Age at follow-up by country and overall</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3" action="ppaction://hlinksldjump">
                  <a:extLst>
                    <a:ext uri="{A12FA001-AC4F-418D-AE19-62706E023703}">
                      <ahyp:hlinkClr xmlns:ahyp="http://schemas.microsoft.com/office/drawing/2018/hyperlinkcolor" val="tx"/>
                    </a:ext>
                  </a:extLst>
                </a:hlinkClick>
              </a:rPr>
              <a:t>1.7 Sex distribution by country and overall</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14" action="ppaction://hlinksldjump">
                  <a:extLst>
                    <a:ext uri="{A12FA001-AC4F-418D-AE19-62706E023703}">
                      <ahyp:hlinkClr xmlns:ahyp="http://schemas.microsoft.com/office/drawing/2018/hyperlinkcolor" val="tx"/>
                    </a:ext>
                  </a:extLst>
                </a:hlinkClick>
              </a:rPr>
              <a:t>CHAPTER 2: DIAGNOSIS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15" action="ppaction://hlinksldjump">
                  <a:extLst>
                    <a:ext uri="{A12FA001-AC4F-418D-AE19-62706E023703}">
                      <ahyp:hlinkClr xmlns:ahyp="http://schemas.microsoft.com/office/drawing/2018/hyperlinkcolor" val="tx"/>
                    </a:ext>
                  </a:extLst>
                </a:hlinkClick>
              </a:rPr>
              <a:t>2.1 Age at diagnosis, &lt;18 years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6" action="ppaction://hlinksldjump">
                  <a:extLst>
                    <a:ext uri="{A12FA001-AC4F-418D-AE19-62706E023703}">
                      <ahyp:hlinkClr xmlns:ahyp="http://schemas.microsoft.com/office/drawing/2018/hyperlinkcolor" val="tx"/>
                    </a:ext>
                  </a:extLst>
                </a:hlinkClick>
              </a:rPr>
              <a:t>2.2 Age at diagnosis, adults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7" action="ppaction://hlinksldjump">
                  <a:extLst>
                    <a:ext uri="{A12FA001-AC4F-418D-AE19-62706E023703}">
                      <ahyp:hlinkClr xmlns:ahyp="http://schemas.microsoft.com/office/drawing/2018/hyperlinkcolor" val="tx"/>
                    </a:ext>
                  </a:extLst>
                </a:hlinkClick>
              </a:rPr>
              <a:t>2.3  Children diagnosed &lt;3 months or 3 months – 18 years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8" action="ppaction://hlinksldjump">
                  <a:extLst>
                    <a:ext uri="{A12FA001-AC4F-418D-AE19-62706E023703}">
                      <ahyp:hlinkClr xmlns:ahyp="http://schemas.microsoft.com/office/drawing/2018/hyperlinkcolor" val="tx"/>
                    </a:ext>
                  </a:extLst>
                </a:hlinkClick>
              </a:rPr>
              <a:t>2.4 Adults diagnosed &lt;3months or 3 months – 18 years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19" action="ppaction://hlinksldjump">
                  <a:extLst>
                    <a:ext uri="{A12FA001-AC4F-418D-AE19-62706E023703}">
                      <ahyp:hlinkClr xmlns:ahyp="http://schemas.microsoft.com/office/drawing/2018/hyperlinkcolor" val="tx"/>
                    </a:ext>
                  </a:extLst>
                </a:hlinkClick>
              </a:rPr>
              <a:t>2.5 Proportion of children, underwent neonatal screening</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0" action="ppaction://hlinksldjump">
                  <a:extLst>
                    <a:ext uri="{A12FA001-AC4F-418D-AE19-62706E023703}">
                      <ahyp:hlinkClr xmlns:ahyp="http://schemas.microsoft.com/office/drawing/2018/hyperlinkcolor" val="tx"/>
                    </a:ext>
                  </a:extLst>
                </a:hlinkClick>
              </a:rPr>
              <a:t>2.6 People with CF with meconium, ileus</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21" action="ppaction://hlinksldjump">
                  <a:extLst>
                    <a:ext uri="{A12FA001-AC4F-418D-AE19-62706E023703}">
                      <ahyp:hlinkClr xmlns:ahyp="http://schemas.microsoft.com/office/drawing/2018/hyperlinkcolor" val="tx"/>
                    </a:ext>
                  </a:extLst>
                </a:hlinkClick>
              </a:rPr>
              <a:t>CHAPTER 3: GENETICS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22" action="ppaction://hlinksldjump">
                  <a:extLst>
                    <a:ext uri="{A12FA001-AC4F-418D-AE19-62706E023703}">
                      <ahyp:hlinkClr xmlns:ahyp="http://schemas.microsoft.com/office/drawing/2018/hyperlinkcolor" val="tx"/>
                    </a:ext>
                  </a:extLst>
                </a:hlinkClick>
              </a:rPr>
              <a:t>3.1 Proportion of identified variants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3" action="ppaction://hlinksldjump">
                  <a:extLst>
                    <a:ext uri="{A12FA001-AC4F-418D-AE19-62706E023703}">
                      <ahyp:hlinkClr xmlns:ahyp="http://schemas.microsoft.com/office/drawing/2018/hyperlinkcolor" val="tx"/>
                    </a:ext>
                  </a:extLst>
                </a:hlinkClick>
              </a:rPr>
              <a:t>3.2 Prevalence of F508del homozygous and heterozygous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4" action="ppaction://hlinksldjump">
                  <a:extLst>
                    <a:ext uri="{A12FA001-AC4F-418D-AE19-62706E023703}">
                      <ahyp:hlinkClr xmlns:ahyp="http://schemas.microsoft.com/office/drawing/2018/hyperlinkcolor" val="tx"/>
                    </a:ext>
                  </a:extLst>
                </a:hlinkClick>
              </a:rPr>
              <a:t>3.3 Map distribution of F508del variant</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5" action="ppaction://hlinksldjump">
                  <a:extLst>
                    <a:ext uri="{A12FA001-AC4F-418D-AE19-62706E023703}">
                      <ahyp:hlinkClr xmlns:ahyp="http://schemas.microsoft.com/office/drawing/2018/hyperlinkcolor" val="tx"/>
                    </a:ext>
                  </a:extLst>
                </a:hlinkClick>
              </a:rPr>
              <a:t>3.4 Map distribution of G542X variant</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6" action="ppaction://hlinksldjump">
                  <a:extLst>
                    <a:ext uri="{A12FA001-AC4F-418D-AE19-62706E023703}">
                      <ahyp:hlinkClr xmlns:ahyp="http://schemas.microsoft.com/office/drawing/2018/hyperlinkcolor" val="tx"/>
                    </a:ext>
                  </a:extLst>
                </a:hlinkClick>
              </a:rPr>
              <a:t>3.5 Map distribution of N130K variant</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7" action="ppaction://hlinksldjump">
                  <a:extLst>
                    <a:ext uri="{A12FA001-AC4F-418D-AE19-62706E023703}">
                      <ahyp:hlinkClr xmlns:ahyp="http://schemas.microsoft.com/office/drawing/2018/hyperlinkcolor" val="tx"/>
                    </a:ext>
                  </a:extLst>
                </a:hlinkClick>
              </a:rPr>
              <a:t>3.6 Map distribution of G551D variant</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28" action="ppaction://hlinksldjump">
                  <a:extLst>
                    <a:ext uri="{A12FA001-AC4F-418D-AE19-62706E023703}">
                      <ahyp:hlinkClr xmlns:ahyp="http://schemas.microsoft.com/office/drawing/2018/hyperlinkcolor" val="tx"/>
                    </a:ext>
                  </a:extLst>
                </a:hlinkClick>
              </a:rPr>
              <a:t>3.7 Map distribution of 2789+5G&gt;A variant</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29" action="ppaction://hlinksldjump">
                  <a:extLst>
                    <a:ext uri="{A12FA001-AC4F-418D-AE19-62706E023703}">
                      <ahyp:hlinkClr xmlns:ahyp="http://schemas.microsoft.com/office/drawing/2018/hyperlinkcolor" val="tx"/>
                    </a:ext>
                  </a:extLst>
                </a:hlinkClick>
              </a:rPr>
              <a:t>CHAPTER 4: LUNG FUNCTION</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30" action="ppaction://hlinksldjump">
                  <a:extLst>
                    <a:ext uri="{A12FA001-AC4F-418D-AE19-62706E023703}">
                      <ahyp:hlinkClr xmlns:ahyp="http://schemas.microsoft.com/office/drawing/2018/hyperlinkcolor" val="tx"/>
                    </a:ext>
                  </a:extLst>
                </a:hlinkClick>
              </a:rPr>
              <a:t>4.1 FEV1% predicted, by country and overall</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1" action="ppaction://hlinksldjump">
                  <a:extLst>
                    <a:ext uri="{A12FA001-AC4F-418D-AE19-62706E023703}">
                      <ahyp:hlinkClr xmlns:ahyp="http://schemas.microsoft.com/office/drawing/2018/hyperlinkcolor" val="tx"/>
                    </a:ext>
                  </a:extLst>
                </a:hlinkClick>
              </a:rPr>
              <a:t>4.2 FEV1% predicted, descriptive statistics,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2" action="ppaction://hlinksldjump">
                  <a:extLst>
                    <a:ext uri="{A12FA001-AC4F-418D-AE19-62706E023703}">
                      <ahyp:hlinkClr xmlns:ahyp="http://schemas.microsoft.com/office/drawing/2018/hyperlinkcolor" val="tx"/>
                    </a:ext>
                  </a:extLst>
                </a:hlinkClick>
              </a:rPr>
              <a:t>4.3 Median FEV1% by age group and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3" action="ppaction://hlinksldjump">
                  <a:extLst>
                    <a:ext uri="{A12FA001-AC4F-418D-AE19-62706E023703}">
                      <ahyp:hlinkClr xmlns:ahyp="http://schemas.microsoft.com/office/drawing/2018/hyperlinkcolor" val="tx"/>
                    </a:ext>
                  </a:extLst>
                </a:hlinkClick>
              </a:rPr>
              <a:t>4.4 Quartiles of FEV1% by age group and by country, 6 years or older</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4" action="ppaction://hlinksldjump">
                  <a:extLst>
                    <a:ext uri="{A12FA001-AC4F-418D-AE19-62706E023703}">
                      <ahyp:hlinkClr xmlns:ahyp="http://schemas.microsoft.com/office/drawing/2018/hyperlinkcolor" val="tx"/>
                    </a:ext>
                  </a:extLst>
                </a:hlinkClick>
              </a:rPr>
              <a:t>4.5 FEV1% 6-17 years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5" action="ppaction://hlinksldjump">
                  <a:extLst>
                    <a:ext uri="{A12FA001-AC4F-418D-AE19-62706E023703}">
                      <ahyp:hlinkClr xmlns:ahyp="http://schemas.microsoft.com/office/drawing/2018/hyperlinkcolor" val="tx"/>
                    </a:ext>
                  </a:extLst>
                </a:hlinkClick>
              </a:rPr>
              <a:t>4.6 FEV1% 18-29 years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6" action="ppaction://hlinksldjump">
                  <a:extLst>
                    <a:ext uri="{A12FA001-AC4F-418D-AE19-62706E023703}">
                      <ahyp:hlinkClr xmlns:ahyp="http://schemas.microsoft.com/office/drawing/2018/hyperlinkcolor" val="tx"/>
                    </a:ext>
                  </a:extLst>
                </a:hlinkClick>
              </a:rPr>
              <a:t>4.7 FEV1% 30 years or older by country</a:t>
            </a:r>
            <a:endParaRPr lang="en-GB" sz="1200" dirty="0">
              <a:solidFill>
                <a:schemeClr val="tx1">
                  <a:lumMod val="75000"/>
                  <a:lumOff val="25000"/>
                </a:schemeClr>
              </a:solidFill>
              <a:latin typeface="+mj-lt"/>
            </a:endParaRPr>
          </a:p>
          <a:p>
            <a:endParaRPr lang="en-GB" sz="1200"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D3FB316A-7F46-26C0-6168-77680016CC92}"/>
              </a:ext>
            </a:extLst>
          </p:cNvPr>
          <p:cNvSpPr txBox="1"/>
          <p:nvPr/>
        </p:nvSpPr>
        <p:spPr>
          <a:xfrm>
            <a:off x="3956181" y="640187"/>
            <a:ext cx="3881534" cy="5970865"/>
          </a:xfrm>
          <a:prstGeom prst="rect">
            <a:avLst/>
          </a:prstGeom>
          <a:noFill/>
        </p:spPr>
        <p:txBody>
          <a:bodyPr wrap="square">
            <a:spAutoFit/>
          </a:bodyPr>
          <a:lstStyle/>
          <a:p>
            <a:pPr algn="just"/>
            <a:r>
              <a:rPr lang="en-GB" sz="1400" dirty="0">
                <a:solidFill>
                  <a:srgbClr val="55C2D2"/>
                </a:solidFill>
                <a:latin typeface="+mj-lt"/>
                <a:hlinkClick r:id="rId37" action="ppaction://hlinksldjump">
                  <a:extLst>
                    <a:ext uri="{A12FA001-AC4F-418D-AE19-62706E023703}">
                      <ahyp:hlinkClr xmlns:ahyp="http://schemas.microsoft.com/office/drawing/2018/hyperlinkcolor" val="tx"/>
                    </a:ext>
                  </a:extLst>
                </a:hlinkClick>
              </a:rPr>
              <a:t>CHAPTER 5: MICROBIOLOGY</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38" action="ppaction://hlinksldjump">
                  <a:extLst>
                    <a:ext uri="{A12FA001-AC4F-418D-AE19-62706E023703}">
                      <ahyp:hlinkClr xmlns:ahyp="http://schemas.microsoft.com/office/drawing/2018/hyperlinkcolor" val="tx"/>
                    </a:ext>
                  </a:extLst>
                </a:hlinkClick>
              </a:rPr>
              <a:t>5.1 Prevalence of Chronic Pseudomonas </a:t>
            </a:r>
            <a:r>
              <a:rPr lang="en-GB" sz="1200" dirty="0" err="1">
                <a:solidFill>
                  <a:schemeClr val="tx1">
                    <a:lumMod val="75000"/>
                    <a:lumOff val="25000"/>
                  </a:schemeClr>
                </a:solidFill>
                <a:latin typeface="+mj-lt"/>
                <a:hlinkClick r:id="rId38" action="ppaction://hlinksldjump">
                  <a:extLst>
                    <a:ext uri="{A12FA001-AC4F-418D-AE19-62706E023703}">
                      <ahyp:hlinkClr xmlns:ahyp="http://schemas.microsoft.com/office/drawing/2018/hyperlinkcolor" val="tx"/>
                    </a:ext>
                  </a:extLst>
                </a:hlinkClick>
              </a:rPr>
              <a:t>aseruginosa</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39" action="ppaction://hlinksldjump">
                  <a:extLst>
                    <a:ext uri="{A12FA001-AC4F-418D-AE19-62706E023703}">
                      <ahyp:hlinkClr xmlns:ahyp="http://schemas.microsoft.com/office/drawing/2018/hyperlinkcolor" val="tx"/>
                    </a:ext>
                  </a:extLst>
                </a:hlinkClick>
              </a:rPr>
              <a:t>5.2 Prevalence of </a:t>
            </a:r>
            <a:r>
              <a:rPr lang="en-GB" sz="1200" dirty="0" err="1">
                <a:solidFill>
                  <a:schemeClr val="tx1">
                    <a:lumMod val="75000"/>
                    <a:lumOff val="25000"/>
                  </a:schemeClr>
                </a:solidFill>
                <a:latin typeface="+mj-lt"/>
                <a:hlinkClick r:id="rId39" action="ppaction://hlinksldjump">
                  <a:extLst>
                    <a:ext uri="{A12FA001-AC4F-418D-AE19-62706E023703}">
                      <ahyp:hlinkClr xmlns:ahyp="http://schemas.microsoft.com/office/drawing/2018/hyperlinkcolor" val="tx"/>
                    </a:ext>
                  </a:extLst>
                </a:hlinkClick>
              </a:rPr>
              <a:t>Burkholderia</a:t>
            </a:r>
            <a:r>
              <a:rPr lang="en-GB" sz="1200" dirty="0">
                <a:solidFill>
                  <a:schemeClr val="tx1">
                    <a:lumMod val="75000"/>
                    <a:lumOff val="25000"/>
                  </a:schemeClr>
                </a:solidFill>
                <a:latin typeface="+mj-lt"/>
                <a:hlinkClick r:id="rId39" action="ppaction://hlinksldjump">
                  <a:extLst>
                    <a:ext uri="{A12FA001-AC4F-418D-AE19-62706E023703}">
                      <ahyp:hlinkClr xmlns:ahyp="http://schemas.microsoft.com/office/drawing/2018/hyperlinkcolor" val="tx"/>
                    </a:ext>
                  </a:extLst>
                </a:hlinkClick>
              </a:rPr>
              <a:t> </a:t>
            </a:r>
            <a:r>
              <a:rPr lang="en-GB" sz="1200" dirty="0" err="1">
                <a:solidFill>
                  <a:schemeClr val="tx1">
                    <a:lumMod val="75000"/>
                    <a:lumOff val="25000"/>
                  </a:schemeClr>
                </a:solidFill>
                <a:latin typeface="+mj-lt"/>
                <a:hlinkClick r:id="rId39" action="ppaction://hlinksldjump">
                  <a:extLst>
                    <a:ext uri="{A12FA001-AC4F-418D-AE19-62706E023703}">
                      <ahyp:hlinkClr xmlns:ahyp="http://schemas.microsoft.com/office/drawing/2018/hyperlinkcolor" val="tx"/>
                    </a:ext>
                  </a:extLst>
                </a:hlinkClick>
              </a:rPr>
              <a:t>cepacia</a:t>
            </a:r>
            <a:r>
              <a:rPr lang="en-GB" sz="1200" dirty="0">
                <a:solidFill>
                  <a:schemeClr val="tx1">
                    <a:lumMod val="75000"/>
                    <a:lumOff val="25000"/>
                  </a:schemeClr>
                </a:solidFill>
                <a:latin typeface="+mj-lt"/>
                <a:hlinkClick r:id="rId39" action="ppaction://hlinksldjump">
                  <a:extLst>
                    <a:ext uri="{A12FA001-AC4F-418D-AE19-62706E023703}">
                      <ahyp:hlinkClr xmlns:ahyp="http://schemas.microsoft.com/office/drawing/2018/hyperlinkcolor" val="tx"/>
                    </a:ext>
                  </a:extLst>
                </a:hlinkClick>
              </a:rPr>
              <a:t> complex specie</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0" action="ppaction://hlinksldjump">
                  <a:extLst>
                    <a:ext uri="{A12FA001-AC4F-418D-AE19-62706E023703}">
                      <ahyp:hlinkClr xmlns:ahyp="http://schemas.microsoft.com/office/drawing/2018/hyperlinkcolor" val="tx"/>
                    </a:ext>
                  </a:extLst>
                </a:hlinkClick>
              </a:rPr>
              <a:t>5.3 Prevalence of Haemophilus influenzae</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1" action="ppaction://hlinksldjump">
                  <a:extLst>
                    <a:ext uri="{A12FA001-AC4F-418D-AE19-62706E023703}">
                      <ahyp:hlinkClr xmlns:ahyp="http://schemas.microsoft.com/office/drawing/2018/hyperlinkcolor" val="tx"/>
                    </a:ext>
                  </a:extLst>
                </a:hlinkClick>
              </a:rPr>
              <a:t>5.4 Prevalence of Staphylococcus aureus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2" action="ppaction://hlinksldjump">
                  <a:extLst>
                    <a:ext uri="{A12FA001-AC4F-418D-AE19-62706E023703}">
                      <ahyp:hlinkClr xmlns:ahyp="http://schemas.microsoft.com/office/drawing/2018/hyperlinkcolor" val="tx"/>
                    </a:ext>
                  </a:extLst>
                </a:hlinkClick>
              </a:rPr>
              <a:t>5.5 Prevalence of MRSA</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3" action="ppaction://hlinksldjump">
                  <a:extLst>
                    <a:ext uri="{A12FA001-AC4F-418D-AE19-62706E023703}">
                      <ahyp:hlinkClr xmlns:ahyp="http://schemas.microsoft.com/office/drawing/2018/hyperlinkcolor" val="tx"/>
                    </a:ext>
                  </a:extLst>
                </a:hlinkClick>
              </a:rPr>
              <a:t>5.6 Prevalence of Stenotrophomonas </a:t>
            </a:r>
            <a:r>
              <a:rPr lang="en-GB" sz="1200" dirty="0" err="1">
                <a:solidFill>
                  <a:schemeClr val="tx1">
                    <a:lumMod val="75000"/>
                    <a:lumOff val="25000"/>
                  </a:schemeClr>
                </a:solidFill>
                <a:latin typeface="+mj-lt"/>
                <a:hlinkClick r:id="rId43" action="ppaction://hlinksldjump">
                  <a:extLst>
                    <a:ext uri="{A12FA001-AC4F-418D-AE19-62706E023703}">
                      <ahyp:hlinkClr xmlns:ahyp="http://schemas.microsoft.com/office/drawing/2018/hyperlinkcolor" val="tx"/>
                    </a:ext>
                  </a:extLst>
                </a:hlinkClick>
              </a:rPr>
              <a:t>maltophilia</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4" action="ppaction://hlinksldjump">
                  <a:extLst>
                    <a:ext uri="{A12FA001-AC4F-418D-AE19-62706E023703}">
                      <ahyp:hlinkClr xmlns:ahyp="http://schemas.microsoft.com/office/drawing/2018/hyperlinkcolor" val="tx"/>
                    </a:ext>
                  </a:extLst>
                </a:hlinkClick>
              </a:rPr>
              <a:t>5.7 Prevalence of </a:t>
            </a:r>
            <a:r>
              <a:rPr lang="en-GB" sz="1200" dirty="0" err="1">
                <a:solidFill>
                  <a:schemeClr val="tx1">
                    <a:lumMod val="75000"/>
                    <a:lumOff val="25000"/>
                  </a:schemeClr>
                </a:solidFill>
                <a:latin typeface="+mj-lt"/>
                <a:hlinkClick r:id="rId44" action="ppaction://hlinksldjump">
                  <a:extLst>
                    <a:ext uri="{A12FA001-AC4F-418D-AE19-62706E023703}">
                      <ahyp:hlinkClr xmlns:ahyp="http://schemas.microsoft.com/office/drawing/2018/hyperlinkcolor" val="tx"/>
                    </a:ext>
                  </a:extLst>
                </a:hlinkClick>
              </a:rPr>
              <a:t>Achromobacter</a:t>
            </a:r>
            <a:r>
              <a:rPr lang="en-GB" sz="1200" dirty="0">
                <a:solidFill>
                  <a:schemeClr val="tx1">
                    <a:lumMod val="75000"/>
                    <a:lumOff val="25000"/>
                  </a:schemeClr>
                </a:solidFill>
                <a:latin typeface="+mj-lt"/>
                <a:hlinkClick r:id="rId44" action="ppaction://hlinksldjump">
                  <a:extLst>
                    <a:ext uri="{A12FA001-AC4F-418D-AE19-62706E023703}">
                      <ahyp:hlinkClr xmlns:ahyp="http://schemas.microsoft.com/office/drawing/2018/hyperlinkcolor" val="tx"/>
                    </a:ext>
                  </a:extLst>
                </a:hlinkClick>
              </a:rPr>
              <a:t> species infection</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45" action="ppaction://hlinksldjump">
                  <a:extLst>
                    <a:ext uri="{A12FA001-AC4F-418D-AE19-62706E023703}">
                      <ahyp:hlinkClr xmlns:ahyp="http://schemas.microsoft.com/office/drawing/2018/hyperlinkcolor" val="tx"/>
                    </a:ext>
                  </a:extLst>
                </a:hlinkClick>
              </a:rPr>
              <a:t>CHAPTER 6: NUTRITION</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46" action="ppaction://hlinksldjump">
                  <a:extLst>
                    <a:ext uri="{A12FA001-AC4F-418D-AE19-62706E023703}">
                      <ahyp:hlinkClr xmlns:ahyp="http://schemas.microsoft.com/office/drawing/2018/hyperlinkcolor" val="tx"/>
                    </a:ext>
                  </a:extLst>
                </a:hlinkClick>
              </a:rPr>
              <a:t>6.1 Use of pancreatic enzymes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7" action="ppaction://hlinksldjump">
                  <a:extLst>
                    <a:ext uri="{A12FA001-AC4F-418D-AE19-62706E023703}">
                      <ahyp:hlinkClr xmlns:ahyp="http://schemas.microsoft.com/office/drawing/2018/hyperlinkcolor" val="tx"/>
                    </a:ext>
                  </a:extLst>
                </a:hlinkClick>
              </a:rPr>
              <a:t>6.2 Median z-score for BMI 2 – 17 years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8" action="ppaction://hlinksldjump">
                  <a:extLst>
                    <a:ext uri="{A12FA001-AC4F-418D-AE19-62706E023703}">
                      <ahyp:hlinkClr xmlns:ahyp="http://schemas.microsoft.com/office/drawing/2018/hyperlinkcolor" val="tx"/>
                    </a:ext>
                  </a:extLst>
                </a:hlinkClick>
              </a:rPr>
              <a:t>6.3 Quartiles of z-scores for BMI 2 – 17 years by country</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49" action="ppaction://hlinksldjump">
                  <a:extLst>
                    <a:ext uri="{A12FA001-AC4F-418D-AE19-62706E023703}">
                      <ahyp:hlinkClr xmlns:ahyp="http://schemas.microsoft.com/office/drawing/2018/hyperlinkcolor" val="tx"/>
                    </a:ext>
                  </a:extLst>
                </a:hlinkClick>
              </a:rPr>
              <a:t>6.4 Proportion of 2 – 17 years who are underweight </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0" action="ppaction://hlinksldjump">
                  <a:extLst>
                    <a:ext uri="{A12FA001-AC4F-418D-AE19-62706E023703}">
                      <ahyp:hlinkClr xmlns:ahyp="http://schemas.microsoft.com/office/drawing/2018/hyperlinkcolor" val="tx"/>
                    </a:ext>
                  </a:extLst>
                </a:hlinkClick>
              </a:rPr>
              <a:t>6.5 Proportion of adults with BMI&lt;20 by sex and by country</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51" action="ppaction://hlinksldjump">
                  <a:extLst>
                    <a:ext uri="{A12FA001-AC4F-418D-AE19-62706E023703}">
                      <ahyp:hlinkClr xmlns:ahyp="http://schemas.microsoft.com/office/drawing/2018/hyperlinkcolor" val="tx"/>
                    </a:ext>
                  </a:extLst>
                </a:hlinkClick>
              </a:rPr>
              <a:t>CHAPTER 7: RESPIRATORY COMPLICATIONS AND THERAPIES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52" action="ppaction://hlinksldjump">
                  <a:extLst>
                    <a:ext uri="{A12FA001-AC4F-418D-AE19-62706E023703}">
                      <ahyp:hlinkClr xmlns:ahyp="http://schemas.microsoft.com/office/drawing/2018/hyperlinkcolor" val="tx"/>
                    </a:ext>
                  </a:extLst>
                </a:hlinkClick>
              </a:rPr>
              <a:t>7.1 Prevalence of allergic bronchopulmonary aspergillosis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3" action="ppaction://hlinksldjump">
                  <a:extLst>
                    <a:ext uri="{A12FA001-AC4F-418D-AE19-62706E023703}">
                      <ahyp:hlinkClr xmlns:ahyp="http://schemas.microsoft.com/office/drawing/2018/hyperlinkcolor" val="tx"/>
                    </a:ext>
                  </a:extLst>
                </a:hlinkClick>
              </a:rPr>
              <a:t>7.2 Use of inhaled hypertonic saline</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4" action="ppaction://hlinksldjump">
                  <a:extLst>
                    <a:ext uri="{A12FA001-AC4F-418D-AE19-62706E023703}">
                      <ahyp:hlinkClr xmlns:ahyp="http://schemas.microsoft.com/office/drawing/2018/hyperlinkcolor" val="tx"/>
                    </a:ext>
                  </a:extLst>
                </a:hlinkClick>
              </a:rPr>
              <a:t>7.3 Use of </a:t>
            </a:r>
            <a:r>
              <a:rPr lang="en-GB" sz="1200" dirty="0" err="1">
                <a:solidFill>
                  <a:schemeClr val="tx1">
                    <a:lumMod val="75000"/>
                    <a:lumOff val="25000"/>
                  </a:schemeClr>
                </a:solidFill>
                <a:latin typeface="+mj-lt"/>
                <a:hlinkClick r:id="rId54" action="ppaction://hlinksldjump">
                  <a:extLst>
                    <a:ext uri="{A12FA001-AC4F-418D-AE19-62706E023703}">
                      <ahyp:hlinkClr xmlns:ahyp="http://schemas.microsoft.com/office/drawing/2018/hyperlinkcolor" val="tx"/>
                    </a:ext>
                  </a:extLst>
                </a:hlinkClick>
              </a:rPr>
              <a:t>rhDNase</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5" action="ppaction://hlinksldjump">
                  <a:extLst>
                    <a:ext uri="{A12FA001-AC4F-418D-AE19-62706E023703}">
                      <ahyp:hlinkClr xmlns:ahyp="http://schemas.microsoft.com/office/drawing/2018/hyperlinkcolor" val="tx"/>
                    </a:ext>
                  </a:extLst>
                </a:hlinkClick>
              </a:rPr>
              <a:t>7.4 Use of inhaled antibiotics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6" action="ppaction://hlinksldjump">
                  <a:extLst>
                    <a:ext uri="{A12FA001-AC4F-418D-AE19-62706E023703}">
                      <ahyp:hlinkClr xmlns:ahyp="http://schemas.microsoft.com/office/drawing/2018/hyperlinkcolor" val="tx"/>
                    </a:ext>
                  </a:extLst>
                </a:hlinkClick>
              </a:rPr>
              <a:t>7.5 Use of bronchodilators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7" action="ppaction://hlinksldjump">
                  <a:extLst>
                    <a:ext uri="{A12FA001-AC4F-418D-AE19-62706E023703}">
                      <ahyp:hlinkClr xmlns:ahyp="http://schemas.microsoft.com/office/drawing/2018/hyperlinkcolor" val="tx"/>
                    </a:ext>
                  </a:extLst>
                </a:hlinkClick>
              </a:rPr>
              <a:t>7.6 Use of macrolides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8" action="ppaction://hlinksldjump">
                  <a:extLst>
                    <a:ext uri="{A12FA001-AC4F-418D-AE19-62706E023703}">
                      <ahyp:hlinkClr xmlns:ahyp="http://schemas.microsoft.com/office/drawing/2018/hyperlinkcolor" val="tx"/>
                    </a:ext>
                  </a:extLst>
                </a:hlinkClick>
              </a:rPr>
              <a:t>7.7 Use of oxygen </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59" action="ppaction://hlinksldjump">
                  <a:extLst>
                    <a:ext uri="{A12FA001-AC4F-418D-AE19-62706E023703}">
                      <ahyp:hlinkClr xmlns:ahyp="http://schemas.microsoft.com/office/drawing/2018/hyperlinkcolor" val="tx"/>
                    </a:ext>
                  </a:extLst>
                </a:hlinkClick>
              </a:rPr>
              <a:t>7.8 Use of inhaled steroids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0" action="ppaction://hlinksldjump">
                  <a:extLst>
                    <a:ext uri="{A12FA001-AC4F-418D-AE19-62706E023703}">
                      <ahyp:hlinkClr xmlns:ahyp="http://schemas.microsoft.com/office/drawing/2018/hyperlinkcolor" val="tx"/>
                    </a:ext>
                  </a:extLst>
                </a:hlinkClick>
              </a:rPr>
              <a:t>7.9 Use of oral steroids</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61" action="ppaction://hlinksldjump">
                  <a:extLst>
                    <a:ext uri="{A12FA001-AC4F-418D-AE19-62706E023703}">
                      <ahyp:hlinkClr xmlns:ahyp="http://schemas.microsoft.com/office/drawing/2018/hyperlinkcolor" val="tx"/>
                    </a:ext>
                  </a:extLst>
                </a:hlinkClick>
              </a:rPr>
              <a:t>CHAPTER 8: GASTRO-INTESTINAL COMPLICATIONS AND THERAPIES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62" action="ppaction://hlinksldjump">
                  <a:extLst>
                    <a:ext uri="{A12FA001-AC4F-418D-AE19-62706E023703}">
                      <ahyp:hlinkClr xmlns:ahyp="http://schemas.microsoft.com/office/drawing/2018/hyperlinkcolor" val="tx"/>
                    </a:ext>
                  </a:extLst>
                </a:hlinkClick>
              </a:rPr>
              <a:t>8.1 Prevalence of CFRD, adults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3" action="ppaction://hlinksldjump">
                  <a:extLst>
                    <a:ext uri="{A12FA001-AC4F-418D-AE19-62706E023703}">
                      <ahyp:hlinkClr xmlns:ahyp="http://schemas.microsoft.com/office/drawing/2018/hyperlinkcolor" val="tx"/>
                    </a:ext>
                  </a:extLst>
                </a:hlinkClick>
              </a:rPr>
              <a:t>8.2 Prevalence and severity of liver disease </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4" action="ppaction://hlinksldjump">
                  <a:extLst>
                    <a:ext uri="{A12FA001-AC4F-418D-AE19-62706E023703}">
                      <ahyp:hlinkClr xmlns:ahyp="http://schemas.microsoft.com/office/drawing/2018/hyperlinkcolor" val="tx"/>
                    </a:ext>
                  </a:extLst>
                </a:hlinkClick>
              </a:rPr>
              <a:t>8.3 Use of ursodeoxycholic acid</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5" action="ppaction://hlinksldjump">
                  <a:extLst>
                    <a:ext uri="{A12FA001-AC4F-418D-AE19-62706E023703}">
                      <ahyp:hlinkClr xmlns:ahyp="http://schemas.microsoft.com/office/drawing/2018/hyperlinkcolor" val="tx"/>
                    </a:ext>
                  </a:extLst>
                </a:hlinkClick>
              </a:rPr>
              <a:t>8.4 Use of proton pump inhibitors (PPI) </a:t>
            </a:r>
            <a:endParaRPr lang="en-GB" sz="1200" dirty="0">
              <a:solidFill>
                <a:schemeClr val="tx1">
                  <a:lumMod val="75000"/>
                  <a:lumOff val="25000"/>
                </a:schemeClr>
              </a:solidFill>
              <a:latin typeface="+mj-lt"/>
            </a:endParaRPr>
          </a:p>
        </p:txBody>
      </p:sp>
      <p:sp>
        <p:nvSpPr>
          <p:cNvPr id="10" name="TextBox 9">
            <a:extLst>
              <a:ext uri="{FF2B5EF4-FFF2-40B4-BE49-F238E27FC236}">
                <a16:creationId xmlns:a16="http://schemas.microsoft.com/office/drawing/2014/main" id="{A46591BE-6646-46B4-C134-24ED631B7BCD}"/>
              </a:ext>
            </a:extLst>
          </p:cNvPr>
          <p:cNvSpPr txBox="1"/>
          <p:nvPr/>
        </p:nvSpPr>
        <p:spPr>
          <a:xfrm>
            <a:off x="7837715" y="612195"/>
            <a:ext cx="4335203" cy="5016758"/>
          </a:xfrm>
          <a:prstGeom prst="rect">
            <a:avLst/>
          </a:prstGeom>
          <a:noFill/>
        </p:spPr>
        <p:txBody>
          <a:bodyPr wrap="square">
            <a:spAutoFit/>
          </a:bodyPr>
          <a:lstStyle/>
          <a:p>
            <a:pPr algn="just"/>
            <a:r>
              <a:rPr lang="en-GB" sz="1400" dirty="0">
                <a:solidFill>
                  <a:srgbClr val="55C2D2"/>
                </a:solidFill>
                <a:latin typeface="+mj-lt"/>
                <a:hlinkClick r:id="rId66" action="ppaction://hlinksldjump">
                  <a:extLst>
                    <a:ext uri="{A12FA001-AC4F-418D-AE19-62706E023703}">
                      <ahyp:hlinkClr xmlns:ahyp="http://schemas.microsoft.com/office/drawing/2018/hyperlinkcolor" val="tx"/>
                    </a:ext>
                  </a:extLst>
                </a:hlinkClick>
              </a:rPr>
              <a:t>CHAPTER 9: CFTR MODULATOR THERAPIES</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67" action="ppaction://hlinksldjump">
                  <a:extLst>
                    <a:ext uri="{A12FA001-AC4F-418D-AE19-62706E023703}">
                      <ahyp:hlinkClr xmlns:ahyp="http://schemas.microsoft.com/office/drawing/2018/hyperlinkcolor" val="tx"/>
                    </a:ext>
                  </a:extLst>
                </a:hlinkClick>
              </a:rPr>
              <a:t>9.1 Map Ivacaftor reimbursed</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8" action="ppaction://hlinksldjump">
                  <a:extLst>
                    <a:ext uri="{A12FA001-AC4F-418D-AE19-62706E023703}">
                      <ahyp:hlinkClr xmlns:ahyp="http://schemas.microsoft.com/office/drawing/2018/hyperlinkcolor" val="tx"/>
                    </a:ext>
                  </a:extLst>
                </a:hlinkClick>
              </a:rPr>
              <a:t>9.2 Map lumacaftor/ivacaftor reimbursed</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69" action="ppaction://hlinksldjump">
                  <a:extLst>
                    <a:ext uri="{A12FA001-AC4F-418D-AE19-62706E023703}">
                      <ahyp:hlinkClr xmlns:ahyp="http://schemas.microsoft.com/office/drawing/2018/hyperlinkcolor" val="tx"/>
                    </a:ext>
                  </a:extLst>
                </a:hlinkClick>
              </a:rPr>
              <a:t>9.3 Map </a:t>
            </a:r>
            <a:r>
              <a:rPr lang="en-GB" sz="1200" dirty="0" err="1">
                <a:solidFill>
                  <a:schemeClr val="tx1">
                    <a:lumMod val="75000"/>
                    <a:lumOff val="25000"/>
                  </a:schemeClr>
                </a:solidFill>
                <a:latin typeface="+mj-lt"/>
                <a:hlinkClick r:id="rId69" action="ppaction://hlinksldjump">
                  <a:extLst>
                    <a:ext uri="{A12FA001-AC4F-418D-AE19-62706E023703}">
                      <ahyp:hlinkClr xmlns:ahyp="http://schemas.microsoft.com/office/drawing/2018/hyperlinkcolor" val="tx"/>
                    </a:ext>
                  </a:extLst>
                </a:hlinkClick>
              </a:rPr>
              <a:t>tezacaftor</a:t>
            </a:r>
            <a:r>
              <a:rPr lang="en-GB" sz="1200" dirty="0">
                <a:solidFill>
                  <a:schemeClr val="tx1">
                    <a:lumMod val="75000"/>
                    <a:lumOff val="25000"/>
                  </a:schemeClr>
                </a:solidFill>
                <a:latin typeface="+mj-lt"/>
                <a:hlinkClick r:id="rId69" action="ppaction://hlinksldjump">
                  <a:extLst>
                    <a:ext uri="{A12FA001-AC4F-418D-AE19-62706E023703}">
                      <ahyp:hlinkClr xmlns:ahyp="http://schemas.microsoft.com/office/drawing/2018/hyperlinkcolor" val="tx"/>
                    </a:ext>
                  </a:extLst>
                </a:hlinkClick>
              </a:rPr>
              <a:t>/ivacaftor reimbursed</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70" action="ppaction://hlinksldjump">
                  <a:extLst>
                    <a:ext uri="{A12FA001-AC4F-418D-AE19-62706E023703}">
                      <ahyp:hlinkClr xmlns:ahyp="http://schemas.microsoft.com/office/drawing/2018/hyperlinkcolor" val="tx"/>
                    </a:ext>
                  </a:extLst>
                </a:hlinkClick>
              </a:rPr>
              <a:t>9.4 Map </a:t>
            </a:r>
            <a:r>
              <a:rPr lang="en-GB" sz="1200" dirty="0" err="1">
                <a:solidFill>
                  <a:schemeClr val="tx1">
                    <a:lumMod val="75000"/>
                    <a:lumOff val="25000"/>
                  </a:schemeClr>
                </a:solidFill>
                <a:latin typeface="+mj-lt"/>
                <a:hlinkClick r:id="rId70" action="ppaction://hlinksldjump">
                  <a:extLst>
                    <a:ext uri="{A12FA001-AC4F-418D-AE19-62706E023703}">
                      <ahyp:hlinkClr xmlns:ahyp="http://schemas.microsoft.com/office/drawing/2018/hyperlinkcolor" val="tx"/>
                    </a:ext>
                  </a:extLst>
                </a:hlinkClick>
              </a:rPr>
              <a:t>elexacaftor</a:t>
            </a:r>
            <a:r>
              <a:rPr lang="en-GB" sz="1200" dirty="0">
                <a:solidFill>
                  <a:schemeClr val="tx1">
                    <a:lumMod val="75000"/>
                    <a:lumOff val="25000"/>
                  </a:schemeClr>
                </a:solidFill>
                <a:latin typeface="+mj-lt"/>
                <a:hlinkClick r:id="rId70" action="ppaction://hlinksldjump">
                  <a:extLst>
                    <a:ext uri="{A12FA001-AC4F-418D-AE19-62706E023703}">
                      <ahyp:hlinkClr xmlns:ahyp="http://schemas.microsoft.com/office/drawing/2018/hyperlinkcolor" val="tx"/>
                    </a:ext>
                  </a:extLst>
                </a:hlinkClick>
              </a:rPr>
              <a:t>/</a:t>
            </a:r>
            <a:r>
              <a:rPr lang="en-GB" sz="1200" dirty="0" err="1">
                <a:solidFill>
                  <a:schemeClr val="tx1">
                    <a:lumMod val="75000"/>
                    <a:lumOff val="25000"/>
                  </a:schemeClr>
                </a:solidFill>
                <a:latin typeface="+mj-lt"/>
                <a:hlinkClick r:id="rId70" action="ppaction://hlinksldjump">
                  <a:extLst>
                    <a:ext uri="{A12FA001-AC4F-418D-AE19-62706E023703}">
                      <ahyp:hlinkClr xmlns:ahyp="http://schemas.microsoft.com/office/drawing/2018/hyperlinkcolor" val="tx"/>
                    </a:ext>
                  </a:extLst>
                </a:hlinkClick>
              </a:rPr>
              <a:t>tezacaftor</a:t>
            </a:r>
            <a:r>
              <a:rPr lang="en-GB" sz="1200" dirty="0">
                <a:solidFill>
                  <a:schemeClr val="tx1">
                    <a:lumMod val="75000"/>
                    <a:lumOff val="25000"/>
                  </a:schemeClr>
                </a:solidFill>
                <a:latin typeface="+mj-lt"/>
                <a:hlinkClick r:id="rId70" action="ppaction://hlinksldjump">
                  <a:extLst>
                    <a:ext uri="{A12FA001-AC4F-418D-AE19-62706E023703}">
                      <ahyp:hlinkClr xmlns:ahyp="http://schemas.microsoft.com/office/drawing/2018/hyperlinkcolor" val="tx"/>
                    </a:ext>
                  </a:extLst>
                </a:hlinkClick>
              </a:rPr>
              <a:t>/ivacaftor is licensed and reimbursed</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71" action="ppaction://hlinksldjump">
                  <a:extLst>
                    <a:ext uri="{A12FA001-AC4F-418D-AE19-62706E023703}">
                      <ahyp:hlinkClr xmlns:ahyp="http://schemas.microsoft.com/office/drawing/2018/hyperlinkcolor" val="tx"/>
                    </a:ext>
                  </a:extLst>
                </a:hlinkClick>
              </a:rPr>
              <a:t>9.5 People with CF eligible for at least one modulator, children</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72" action="ppaction://hlinksldjump">
                  <a:extLst>
                    <a:ext uri="{A12FA001-AC4F-418D-AE19-62706E023703}">
                      <ahyp:hlinkClr xmlns:ahyp="http://schemas.microsoft.com/office/drawing/2018/hyperlinkcolor" val="tx"/>
                    </a:ext>
                  </a:extLst>
                </a:hlinkClick>
              </a:rPr>
              <a:t>9.6 People with CF eligible for at least one modulator, adults</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73" action="ppaction://hlinksldjump">
                  <a:extLst>
                    <a:ext uri="{A12FA001-AC4F-418D-AE19-62706E023703}">
                      <ahyp:hlinkClr xmlns:ahyp="http://schemas.microsoft.com/office/drawing/2018/hyperlinkcolor" val="tx"/>
                    </a:ext>
                  </a:extLst>
                </a:hlinkClick>
              </a:rPr>
              <a:t>CHAPTER 10: TRANSPLANTATION </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74" action="ppaction://hlinksldjump">
                  <a:extLst>
                    <a:ext uri="{A12FA001-AC4F-418D-AE19-62706E023703}">
                      <ahyp:hlinkClr xmlns:ahyp="http://schemas.microsoft.com/office/drawing/2018/hyperlinkcolor" val="tx"/>
                    </a:ext>
                  </a:extLst>
                </a:hlinkClick>
              </a:rPr>
              <a:t>10.1 People with CF living in 2021 with transplanted lungs</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75" action="ppaction://hlinksldjump">
                  <a:extLst>
                    <a:ext uri="{A12FA001-AC4F-418D-AE19-62706E023703}">
                      <ahyp:hlinkClr xmlns:ahyp="http://schemas.microsoft.com/office/drawing/2018/hyperlinkcolor" val="tx"/>
                    </a:ext>
                  </a:extLst>
                </a:hlinkClick>
              </a:rPr>
              <a:t>10.2 people with CF living in 2020 with transplanted liver</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76" action="ppaction://hlinksldjump">
                  <a:extLst>
                    <a:ext uri="{A12FA001-AC4F-418D-AE19-62706E023703}">
                      <ahyp:hlinkClr xmlns:ahyp="http://schemas.microsoft.com/office/drawing/2018/hyperlinkcolor" val="tx"/>
                    </a:ext>
                  </a:extLst>
                </a:hlinkClick>
              </a:rPr>
              <a:t>CHAPTER 11: MORTALITY</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77" action="ppaction://hlinksldjump">
                  <a:extLst>
                    <a:ext uri="{A12FA001-AC4F-418D-AE19-62706E023703}">
                      <ahyp:hlinkClr xmlns:ahyp="http://schemas.microsoft.com/office/drawing/2018/hyperlinkcolor" val="tx"/>
                    </a:ext>
                  </a:extLst>
                </a:hlinkClick>
              </a:rPr>
              <a:t>11.1 Age at death distribution of people with CF deceased in 2021</a:t>
            </a:r>
            <a:endParaRPr lang="en-GB" sz="1200" dirty="0">
              <a:solidFill>
                <a:schemeClr val="tx1">
                  <a:lumMod val="75000"/>
                  <a:lumOff val="25000"/>
                </a:schemeClr>
              </a:solidFill>
              <a:latin typeface="+mj-lt"/>
            </a:endParaRPr>
          </a:p>
          <a:p>
            <a:pPr algn="just"/>
            <a:r>
              <a:rPr lang="en-GB" sz="1400" dirty="0">
                <a:solidFill>
                  <a:srgbClr val="55C2D2"/>
                </a:solidFill>
                <a:latin typeface="+mj-lt"/>
                <a:hlinkClick r:id="rId78" action="ppaction://hlinksldjump">
                  <a:extLst>
                    <a:ext uri="{A12FA001-AC4F-418D-AE19-62706E023703}">
                      <ahyp:hlinkClr xmlns:ahyp="http://schemas.microsoft.com/office/drawing/2018/hyperlinkcolor" val="tx"/>
                    </a:ext>
                  </a:extLst>
                </a:hlinkClick>
              </a:rPr>
              <a:t>CHAPTER 12: LONGITUDINAL DATA</a:t>
            </a:r>
            <a:endParaRPr lang="en-GB" sz="1400" dirty="0">
              <a:solidFill>
                <a:srgbClr val="55C2D2"/>
              </a:solidFill>
              <a:latin typeface="+mj-lt"/>
            </a:endParaRPr>
          </a:p>
          <a:p>
            <a:pPr algn="just"/>
            <a:r>
              <a:rPr lang="en-GB" sz="1200" dirty="0">
                <a:solidFill>
                  <a:schemeClr val="tx1">
                    <a:lumMod val="75000"/>
                    <a:lumOff val="25000"/>
                  </a:schemeClr>
                </a:solidFill>
                <a:latin typeface="+mj-lt"/>
                <a:hlinkClick r:id="rId79" action="ppaction://hlinksldjump">
                  <a:extLst>
                    <a:ext uri="{A12FA001-AC4F-418D-AE19-62706E023703}">
                      <ahyp:hlinkClr xmlns:ahyp="http://schemas.microsoft.com/office/drawing/2018/hyperlinkcolor" val="tx"/>
                    </a:ext>
                  </a:extLst>
                </a:hlinkClick>
              </a:rPr>
              <a:t>12.1 People with CF and number of countries from 2008 to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0" action="ppaction://hlinksldjump">
                  <a:extLst>
                    <a:ext uri="{A12FA001-AC4F-418D-AE19-62706E023703}">
                      <ahyp:hlinkClr xmlns:ahyp="http://schemas.microsoft.com/office/drawing/2018/hyperlinkcolor" val="tx"/>
                    </a:ext>
                  </a:extLst>
                </a:hlinkClick>
              </a:rPr>
              <a:t>12.2 People with CF and percentage of adults and children from 2008 to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1" action="ppaction://hlinksldjump">
                  <a:extLst>
                    <a:ext uri="{A12FA001-AC4F-418D-AE19-62706E023703}">
                      <ahyp:hlinkClr xmlns:ahyp="http://schemas.microsoft.com/office/drawing/2018/hyperlinkcolor" val="tx"/>
                    </a:ext>
                  </a:extLst>
                </a:hlinkClick>
              </a:rPr>
              <a:t>12.3 Neonatal screening done in people with CF 5 years old or younger in the year of follow-up from 2011 to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2" action="ppaction://hlinksldjump">
                  <a:extLst>
                    <a:ext uri="{A12FA001-AC4F-418D-AE19-62706E023703}">
                      <ahyp:hlinkClr xmlns:ahyp="http://schemas.microsoft.com/office/drawing/2018/hyperlinkcolor" val="tx"/>
                    </a:ext>
                  </a:extLst>
                </a:hlinkClick>
              </a:rPr>
              <a:t>12.4 Median FEV1% by age group in 2011, 2016 and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3" action="ppaction://hlinksldjump">
                  <a:extLst>
                    <a:ext uri="{A12FA001-AC4F-418D-AE19-62706E023703}">
                      <ahyp:hlinkClr xmlns:ahyp="http://schemas.microsoft.com/office/drawing/2018/hyperlinkcolor" val="tx"/>
                    </a:ext>
                  </a:extLst>
                </a:hlinkClick>
              </a:rPr>
              <a:t>12.5 Prevalence of people with CF infected by Pseudomonas aeruginosa by age group in 2011, 2016 and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4" action="ppaction://hlinksldjump">
                  <a:extLst>
                    <a:ext uri="{A12FA001-AC4F-418D-AE19-62706E023703}">
                      <ahyp:hlinkClr xmlns:ahyp="http://schemas.microsoft.com/office/drawing/2018/hyperlinkcolor" val="tx"/>
                    </a:ext>
                  </a:extLst>
                </a:hlinkClick>
              </a:rPr>
              <a:t>12.6 Median z-score for BMI by age group in 2011, 2016 and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5" action="ppaction://hlinksldjump">
                  <a:extLst>
                    <a:ext uri="{A12FA001-AC4F-418D-AE19-62706E023703}">
                      <ahyp:hlinkClr xmlns:ahyp="http://schemas.microsoft.com/office/drawing/2018/hyperlinkcolor" val="tx"/>
                    </a:ext>
                  </a:extLst>
                </a:hlinkClick>
              </a:rPr>
              <a:t>12.7 Median z-score for BMI by age group in 2011, 2016 and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6" action="ppaction://hlinksldjump">
                  <a:extLst>
                    <a:ext uri="{A12FA001-AC4F-418D-AE19-62706E023703}">
                      <ahyp:hlinkClr xmlns:ahyp="http://schemas.microsoft.com/office/drawing/2018/hyperlinkcolor" val="tx"/>
                    </a:ext>
                  </a:extLst>
                </a:hlinkClick>
              </a:rPr>
              <a:t>12.8 Use of therapies among adults from 2011 to 2021</a:t>
            </a:r>
            <a:endParaRPr lang="en-GB" sz="1200" dirty="0">
              <a:solidFill>
                <a:schemeClr val="tx1">
                  <a:lumMod val="75000"/>
                  <a:lumOff val="25000"/>
                </a:schemeClr>
              </a:solidFill>
              <a:latin typeface="+mj-lt"/>
            </a:endParaRPr>
          </a:p>
          <a:p>
            <a:pPr algn="just"/>
            <a:r>
              <a:rPr lang="en-GB" sz="1200" dirty="0">
                <a:solidFill>
                  <a:schemeClr val="tx1">
                    <a:lumMod val="75000"/>
                    <a:lumOff val="25000"/>
                  </a:schemeClr>
                </a:solidFill>
                <a:latin typeface="+mj-lt"/>
                <a:hlinkClick r:id="rId87" action="ppaction://hlinksldjump">
                  <a:extLst>
                    <a:ext uri="{A12FA001-AC4F-418D-AE19-62706E023703}">
                      <ahyp:hlinkClr xmlns:ahyp="http://schemas.microsoft.com/office/drawing/2018/hyperlinkcolor" val="tx"/>
                    </a:ext>
                  </a:extLst>
                </a:hlinkClick>
              </a:rPr>
              <a:t>12.9 Use of therapies among adults from 2011 to 2021</a:t>
            </a:r>
            <a:endParaRPr lang="en-GB" sz="1200" dirty="0">
              <a:solidFill>
                <a:schemeClr val="tx1">
                  <a:lumMod val="75000"/>
                  <a:lumOff val="25000"/>
                </a:schemeClr>
              </a:solidFill>
              <a:latin typeface="+mj-lt"/>
            </a:endParaRPr>
          </a:p>
        </p:txBody>
      </p:sp>
    </p:spTree>
    <p:extLst>
      <p:ext uri="{BB962C8B-B14F-4D97-AF65-F5344CB8AC3E}">
        <p14:creationId xmlns:p14="http://schemas.microsoft.com/office/powerpoint/2010/main" val="292237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8">
            <a:extLst>
              <a:ext uri="{FF2B5EF4-FFF2-40B4-BE49-F238E27FC236}">
                <a16:creationId xmlns:a16="http://schemas.microsoft.com/office/drawing/2014/main" id="{2E860CE6-B4CA-753C-7B66-D1DB0B5BCF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7660" y="1056348"/>
            <a:ext cx="4356680" cy="5153938"/>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13723"/>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prevalence of the F508del variant varies considerably between the countries in Europe, which has major impact on CFTR modulator eligibility</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3.2</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F508del homozygous and heterozygous people with CF, by country and overall. All people with CF seen in 2021.</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6098279"/>
            <a:ext cx="7770114" cy="215444"/>
          </a:xfrm>
          <a:prstGeom prst="rect">
            <a:avLst/>
          </a:prstGeom>
          <a:noFill/>
        </p:spPr>
        <p:txBody>
          <a:bodyPr wrap="square">
            <a:spAutoFit/>
          </a:bodyPr>
          <a:lstStyle/>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8" name="Picture 7" descr="A blue hexagon with white and black triangles&#10;&#10;Description automatically generated">
            <a:extLst>
              <a:ext uri="{FF2B5EF4-FFF2-40B4-BE49-F238E27FC236}">
                <a16:creationId xmlns:a16="http://schemas.microsoft.com/office/drawing/2014/main" id="{7F4CCE3B-9128-7696-1A10-88510C8F5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03693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a:extLst>
              <a:ext uri="{FF2B5EF4-FFF2-40B4-BE49-F238E27FC236}">
                <a16:creationId xmlns:a16="http://schemas.microsoft.com/office/drawing/2014/main" id="{35D20198-4173-B785-243E-98AAF89E4F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8933" b="-30186"/>
          <a:stretch/>
        </p:blipFill>
        <p:spPr>
          <a:xfrm>
            <a:off x="3436620" y="5823311"/>
            <a:ext cx="6005960" cy="624142"/>
          </a:xfrm>
          <a:prstGeom prst="rect">
            <a:avLst/>
          </a:prstGeom>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6262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95374"/>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Geographical distribution of F508del variant.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20394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3.3</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age 6">
            <a:extLst>
              <a:ext uri="{FF2B5EF4-FFF2-40B4-BE49-F238E27FC236}">
                <a16:creationId xmlns:a16="http://schemas.microsoft.com/office/drawing/2014/main" id="{92B73B84-E7CC-5999-9303-EA121BF60A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9707" y="964621"/>
            <a:ext cx="5452585" cy="4798800"/>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634D341C-4E28-7EC7-FAC3-29B45C9DC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31"/>
            <a:ext cx="2095500" cy="2095500"/>
          </a:xfrm>
          <a:prstGeom prst="rect">
            <a:avLst/>
          </a:prstGeom>
        </p:spPr>
      </p:pic>
    </p:spTree>
    <p:extLst>
      <p:ext uri="{BB962C8B-B14F-4D97-AF65-F5344CB8AC3E}">
        <p14:creationId xmlns:p14="http://schemas.microsoft.com/office/powerpoint/2010/main" val="927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36262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95374"/>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Geographical distribution of G542X  variant.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20394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3.4</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7">
            <a:extLst>
              <a:ext uri="{FF2B5EF4-FFF2-40B4-BE49-F238E27FC236}">
                <a16:creationId xmlns:a16="http://schemas.microsoft.com/office/drawing/2014/main" id="{C8F72D65-3891-500F-FAC4-313E1B1617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1426" y="913831"/>
            <a:ext cx="5452585" cy="4798800"/>
          </a:xfrm>
          <a:prstGeom prst="rect">
            <a:avLst/>
          </a:prstGeom>
          <a:noFill/>
          <a:ln>
            <a:noFill/>
          </a:ln>
        </p:spPr>
      </p:pic>
      <p:pic>
        <p:nvPicPr>
          <p:cNvPr id="8" name="Image 2">
            <a:extLst>
              <a:ext uri="{FF2B5EF4-FFF2-40B4-BE49-F238E27FC236}">
                <a16:creationId xmlns:a16="http://schemas.microsoft.com/office/drawing/2014/main" id="{BC072337-B759-0531-DE98-86D995DDF1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04" b="-451"/>
          <a:stretch/>
        </p:blipFill>
        <p:spPr>
          <a:xfrm>
            <a:off x="3446145" y="5797916"/>
            <a:ext cx="6080410" cy="481586"/>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2904106F-C6DF-462E-9D44-A10DF0243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52828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371957"/>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95374"/>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Geographical distribution of N1303K   variant.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20394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3.5</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age 8">
            <a:extLst>
              <a:ext uri="{FF2B5EF4-FFF2-40B4-BE49-F238E27FC236}">
                <a16:creationId xmlns:a16="http://schemas.microsoft.com/office/drawing/2014/main" id="{7EF9D9C6-B202-01A8-B55C-C0CBBB4456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363" y="803151"/>
            <a:ext cx="5451273" cy="4798800"/>
          </a:xfrm>
          <a:prstGeom prst="rect">
            <a:avLst/>
          </a:prstGeom>
          <a:noFill/>
          <a:ln>
            <a:noFill/>
          </a:ln>
        </p:spPr>
      </p:pic>
      <p:pic>
        <p:nvPicPr>
          <p:cNvPr id="3" name="Image 3">
            <a:extLst>
              <a:ext uri="{FF2B5EF4-FFF2-40B4-BE49-F238E27FC236}">
                <a16:creationId xmlns:a16="http://schemas.microsoft.com/office/drawing/2014/main" id="{D377E582-EE3C-B411-F7D0-C6BB6F33DC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12621" b="7468"/>
          <a:stretch/>
        </p:blipFill>
        <p:spPr>
          <a:xfrm>
            <a:off x="3465195" y="5742577"/>
            <a:ext cx="5762781" cy="443620"/>
          </a:xfrm>
          <a:prstGeom prst="rect">
            <a:avLst/>
          </a:prstGeom>
        </p:spPr>
      </p:pic>
      <p:pic>
        <p:nvPicPr>
          <p:cNvPr id="5" name="Picture 4" descr="A blue hexagon with white and black triangles&#10;&#10;Description automatically generated">
            <a:extLst>
              <a:ext uri="{FF2B5EF4-FFF2-40B4-BE49-F238E27FC236}">
                <a16:creationId xmlns:a16="http://schemas.microsoft.com/office/drawing/2014/main" id="{31495C80-4C8F-1442-0AE0-AFDD29647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79945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36262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95374"/>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Geographical distribution of G551D variant.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20394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3.6</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9">
            <a:extLst>
              <a:ext uri="{FF2B5EF4-FFF2-40B4-BE49-F238E27FC236}">
                <a16:creationId xmlns:a16="http://schemas.microsoft.com/office/drawing/2014/main" id="{57C592AE-0973-854C-C0CE-2B69C09D65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707" y="803151"/>
            <a:ext cx="5452585" cy="4798800"/>
          </a:xfrm>
          <a:prstGeom prst="rect">
            <a:avLst/>
          </a:prstGeom>
          <a:noFill/>
          <a:ln>
            <a:noFill/>
          </a:ln>
        </p:spPr>
      </p:pic>
      <p:pic>
        <p:nvPicPr>
          <p:cNvPr id="8" name="Image 4">
            <a:extLst>
              <a:ext uri="{FF2B5EF4-FFF2-40B4-BE49-F238E27FC236}">
                <a16:creationId xmlns:a16="http://schemas.microsoft.com/office/drawing/2014/main" id="{A0C365A8-BA39-D4E7-31D5-C7FBD02CF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8626" b="-10129"/>
          <a:stretch/>
        </p:blipFill>
        <p:spPr>
          <a:xfrm>
            <a:off x="3369707" y="5723526"/>
            <a:ext cx="6026220" cy="527984"/>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54095F23-3C77-D4ED-3A9A-7BE773C8F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02185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36262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95374"/>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Geographical distribution of 2789+5G-&gt;A variant.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203946"/>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3.7</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age 10">
            <a:extLst>
              <a:ext uri="{FF2B5EF4-FFF2-40B4-BE49-F238E27FC236}">
                <a16:creationId xmlns:a16="http://schemas.microsoft.com/office/drawing/2014/main" id="{BB18D462-1B23-4019-E696-D729AD7E89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363" y="803151"/>
            <a:ext cx="5451273" cy="4798800"/>
          </a:xfrm>
          <a:prstGeom prst="rect">
            <a:avLst/>
          </a:prstGeom>
          <a:noFill/>
          <a:ln>
            <a:noFill/>
          </a:ln>
        </p:spPr>
      </p:pic>
      <p:pic>
        <p:nvPicPr>
          <p:cNvPr id="3" name="Image 5">
            <a:extLst>
              <a:ext uri="{FF2B5EF4-FFF2-40B4-BE49-F238E27FC236}">
                <a16:creationId xmlns:a16="http://schemas.microsoft.com/office/drawing/2014/main" id="{8A364997-CE7C-4531-3E95-5C9E312C7E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89" b="454"/>
          <a:stretch/>
        </p:blipFill>
        <p:spPr>
          <a:xfrm>
            <a:off x="3370363" y="5742576"/>
            <a:ext cx="6173687" cy="477249"/>
          </a:xfrm>
          <a:prstGeom prst="rect">
            <a:avLst/>
          </a:prstGeom>
        </p:spPr>
      </p:pic>
      <p:pic>
        <p:nvPicPr>
          <p:cNvPr id="5" name="Picture 4" descr="A blue hexagon with white and black triangles&#10;&#10;Description automatically generated">
            <a:extLst>
              <a:ext uri="{FF2B5EF4-FFF2-40B4-BE49-F238E27FC236}">
                <a16:creationId xmlns:a16="http://schemas.microsoft.com/office/drawing/2014/main" id="{B2C710D5-8758-E7E3-1C35-E20F5D023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4270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83580" y="1613252"/>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4</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LUNG FUNCTION</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423299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50">
            <a:extLst>
              <a:ext uri="{FF2B5EF4-FFF2-40B4-BE49-F238E27FC236}">
                <a16:creationId xmlns:a16="http://schemas.microsoft.com/office/drawing/2014/main" id="{8B30E1FA-CCBA-F44F-69AA-2031827F7D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1617" y="1176881"/>
            <a:ext cx="4005901" cy="470348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692251"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Median FEV1 of young children and adolescents with CF &lt;18 years of age is &gt;80% in almost all countries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4.1</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817599"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FEV1% of predicted: boxplot by country. Children and adolescents with CF aged 6-17 years who have never had a transplant, seen in 2021.</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33485"/>
            <a:ext cx="7770114" cy="584775"/>
          </a:xfrm>
          <a:prstGeom prst="rect">
            <a:avLst/>
          </a:prstGeom>
          <a:noFill/>
        </p:spPr>
        <p:txBody>
          <a:bodyPr wrap="square">
            <a:spAutoFit/>
          </a:bodyPr>
          <a:lstStyle/>
          <a:p>
            <a:r>
              <a:rPr lang="en-GB" sz="800" dirty="0">
                <a:solidFill>
                  <a:srgbClr val="55C2D2"/>
                </a:solidFill>
                <a:latin typeface="+mj-lt"/>
              </a:rPr>
              <a:t>Note: Georgia has &lt;5 individuals aged 6-17 years at the date of FEV1 measurement and is excluded from the graph.</a:t>
            </a:r>
          </a:p>
          <a:p>
            <a:pPr marL="268288" indent="-268288"/>
            <a:r>
              <a:rPr lang="en-GB" sz="800" dirty="0">
                <a:solidFill>
                  <a:srgbClr val="55C2D2"/>
                </a:solidFill>
                <a:latin typeface="+mj-lt"/>
              </a:rPr>
              <a:t>Note: The United Kingdom reports FEV1 from the annual review, which might not be the best FEV1 of the year, and, in some cases, the FEV1 measurement could be from the previous calendar year.</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BEB90D3C-58C8-8460-E802-313D9BA04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83526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Median FEV1 of adults with CF varies between &lt;60% and &gt;90% depending on the country.</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4.2</a:t>
            </a:r>
          </a:p>
        </p:txBody>
      </p:sp>
      <p:sp>
        <p:nvSpPr>
          <p:cNvPr id="3" name="TextBox 2">
            <a:extLst>
              <a:ext uri="{FF2B5EF4-FFF2-40B4-BE49-F238E27FC236}">
                <a16:creationId xmlns:a16="http://schemas.microsoft.com/office/drawing/2014/main" id="{A865EFFA-0A6A-C5EE-3189-32D41E6E3F44}"/>
              </a:ext>
            </a:extLst>
          </p:cNvPr>
          <p:cNvSpPr txBox="1"/>
          <p:nvPr/>
        </p:nvSpPr>
        <p:spPr>
          <a:xfrm>
            <a:off x="2135229" y="733103"/>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FEV1% of predicted: Adults with CF who have never had a transplant, seen in 2021.</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12452"/>
            <a:ext cx="7770114" cy="584775"/>
          </a:xfrm>
          <a:prstGeom prst="rect">
            <a:avLst/>
          </a:prstGeom>
          <a:noFill/>
        </p:spPr>
        <p:txBody>
          <a:bodyPr wrap="square">
            <a:spAutoFit/>
          </a:bodyPr>
          <a:lstStyle/>
          <a:p>
            <a:r>
              <a:rPr lang="en-GB" sz="800" dirty="0">
                <a:solidFill>
                  <a:srgbClr val="55C2D2"/>
                </a:solidFill>
                <a:latin typeface="+mj-lt"/>
              </a:rPr>
              <a:t>Note: Albania, Armenia, Belarus, Georgia, Luxembourg, Rep of Moldova and Romania have &lt;5 adults with FEV1 measurement and are excluded from the graph.</a:t>
            </a:r>
          </a:p>
          <a:p>
            <a:pPr marL="268288" indent="-268288"/>
            <a:r>
              <a:rPr lang="en-GB" sz="800" dirty="0">
                <a:solidFill>
                  <a:srgbClr val="55C2D2"/>
                </a:solidFill>
                <a:latin typeface="+mj-lt"/>
              </a:rPr>
              <a:t>Note: The United Kingdom reports FEV1 from the annual review, which might no be the best FEV1 of the year, and, in some cases, the FEV1 measurement could be from the previous calendar year.</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Immagine 51">
            <a:extLst>
              <a:ext uri="{FF2B5EF4-FFF2-40B4-BE49-F238E27FC236}">
                <a16:creationId xmlns:a16="http://schemas.microsoft.com/office/drawing/2014/main" id="{8556ECE8-D444-8948-6EDB-57FFEC790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6378" y="994713"/>
            <a:ext cx="4119243" cy="4818804"/>
          </a:xfrm>
          <a:prstGeom prst="rect">
            <a:avLst/>
          </a:prstGeom>
          <a:noFill/>
          <a:ln>
            <a:noFill/>
          </a:ln>
        </p:spPr>
      </p:pic>
      <p:pic>
        <p:nvPicPr>
          <p:cNvPr id="8" name="Picture 7" descr="A blue hexagon with white and black triangles&#10;&#10;Description automatically generated">
            <a:extLst>
              <a:ext uri="{FF2B5EF4-FFF2-40B4-BE49-F238E27FC236}">
                <a16:creationId xmlns:a16="http://schemas.microsoft.com/office/drawing/2014/main" id="{3B6D4AC7-BABD-2DE6-6488-852184D56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90342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915463" y="601859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declines between the third and fifth decade of life but stabilises in older people with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4.3</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Median FEV1% of predicted by age group and by country.</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49273" y="5554916"/>
            <a:ext cx="7770114" cy="246221"/>
          </a:xfrm>
          <a:prstGeom prst="rect">
            <a:avLst/>
          </a:prstGeom>
          <a:noFill/>
        </p:spPr>
        <p:txBody>
          <a:bodyPr wrap="square">
            <a:spAutoFit/>
          </a:bodyPr>
          <a:lstStyle/>
          <a:p>
            <a:r>
              <a:rPr lang="en-GB" sz="1000" dirty="0">
                <a:solidFill>
                  <a:srgbClr val="55C2D2"/>
                </a:solidFill>
                <a:latin typeface="+mj-lt"/>
              </a:rPr>
              <a:t>Note: We excluded from the graph those age groups where the number of individuals was &lt;10.</a:t>
            </a:r>
          </a:p>
        </p:txBody>
      </p:sp>
      <p:pic>
        <p:nvPicPr>
          <p:cNvPr id="2" name="Immagine 52">
            <a:extLst>
              <a:ext uri="{FF2B5EF4-FFF2-40B4-BE49-F238E27FC236}">
                <a16:creationId xmlns:a16="http://schemas.microsoft.com/office/drawing/2014/main" id="{C7565B97-B68D-9EB7-03DE-C4FCFE6910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262" y="1264596"/>
            <a:ext cx="6971258" cy="4273623"/>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90939989-45B3-359E-1D68-0D47314DE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
        <p:nvSpPr>
          <p:cNvPr id="8" name="TextBox 7">
            <a:extLst>
              <a:ext uri="{FF2B5EF4-FFF2-40B4-BE49-F238E27FC236}">
                <a16:creationId xmlns:a16="http://schemas.microsoft.com/office/drawing/2014/main" id="{07F47A73-673B-026A-58AD-95D2CC93A0FC}"/>
              </a:ext>
            </a:extLst>
          </p:cNvPr>
          <p:cNvSpPr txBox="1"/>
          <p:nvPr/>
        </p:nvSpPr>
        <p:spPr>
          <a:xfrm>
            <a:off x="9694604" y="3942733"/>
            <a:ext cx="2241757" cy="1015663"/>
          </a:xfrm>
          <a:prstGeom prst="rect">
            <a:avLst/>
          </a:prstGeom>
          <a:noFill/>
        </p:spPr>
        <p:txBody>
          <a:bodyPr wrap="square" rtlCol="0">
            <a:spAutoFit/>
          </a:bodyPr>
          <a:lstStyle/>
          <a:p>
            <a:r>
              <a:rPr lang="fr-FR" sz="1000" dirty="0">
                <a:effectLst/>
                <a:latin typeface="Calibri Light" panose="020F0302020204030204" pitchFamily="34" charset="0"/>
                <a:ea typeface="Calibri" panose="020F0502020204030204" pitchFamily="34" charset="0"/>
                <a:cs typeface="Calibri Light" panose="020F0302020204030204" pitchFamily="34" charset="0"/>
              </a:rPr>
              <a:t>This graph shows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FEV</a:t>
            </a:r>
            <a:r>
              <a:rPr lang="fr-FR" sz="1000" baseline="-25000" dirty="0">
                <a:effectLst/>
                <a:latin typeface="Calibri Light" panose="020F0302020204030204" pitchFamily="34" charset="0"/>
                <a:ea typeface="Calibri" panose="020F0502020204030204" pitchFamily="34" charset="0"/>
                <a:cs typeface="Calibri Light" panose="020F0302020204030204" pitchFamily="34" charset="0"/>
              </a:rPr>
              <a:t>1</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(the value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that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separates</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highest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and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lowest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half</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of the people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with</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CF) by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age</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group.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Each</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country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is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represented</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by a dot (in turquoise) and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overall</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is in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pink</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a:t>
            </a:r>
            <a:endParaRPr lang="en-GB"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4083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699879"/>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1</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DEMOGRAPHICSS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251299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7B8FD-E912-3BC2-97A6-8176627C4767}"/>
              </a:ext>
            </a:extLst>
          </p:cNvPr>
          <p:cNvPicPr>
            <a:picLocks noChangeAspect="1"/>
          </p:cNvPicPr>
          <p:nvPr/>
        </p:nvPicPr>
        <p:blipFill>
          <a:blip r:embed="rId2"/>
          <a:stretch>
            <a:fillRect/>
          </a:stretch>
        </p:blipFill>
        <p:spPr>
          <a:xfrm>
            <a:off x="3324224" y="1146582"/>
            <a:ext cx="5660898" cy="5169215"/>
          </a:xfrm>
          <a:prstGeom prst="rect">
            <a:avLst/>
          </a:prstGeom>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4126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 over time in adults with CF still poses a challenge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FEV1% of predicted by age group and by country. People with CF aged 6 years or older and who have never had a transplant.</a:t>
            </a:r>
          </a:p>
        </p:txBody>
      </p:sp>
      <p:pic>
        <p:nvPicPr>
          <p:cNvPr id="2" name="Picture 1" descr="A blue hexagon with white and black triangles&#10;&#10;Description automatically generated">
            <a:extLst>
              <a:ext uri="{FF2B5EF4-FFF2-40B4-BE49-F238E27FC236}">
                <a16:creationId xmlns:a16="http://schemas.microsoft.com/office/drawing/2014/main" id="{5753C993-D725-D9DF-066F-02194A1A0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768854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552827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 over time in adults with CF still poses a challenge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FEV1% of predicted by age group and by country. People with CF aged 6 years or older and who have never had a transplant.</a:t>
            </a:r>
          </a:p>
        </p:txBody>
      </p:sp>
      <p:pic>
        <p:nvPicPr>
          <p:cNvPr id="5" name="Picture 4">
            <a:extLst>
              <a:ext uri="{FF2B5EF4-FFF2-40B4-BE49-F238E27FC236}">
                <a16:creationId xmlns:a16="http://schemas.microsoft.com/office/drawing/2014/main" id="{15C031DE-4755-5E10-1A3B-7AF709C570BA}"/>
              </a:ext>
            </a:extLst>
          </p:cNvPr>
          <p:cNvPicPr>
            <a:picLocks noChangeAspect="1"/>
          </p:cNvPicPr>
          <p:nvPr/>
        </p:nvPicPr>
        <p:blipFill rotWithShape="1">
          <a:blip r:embed="rId2"/>
          <a:srcRect b="50000"/>
          <a:stretch/>
        </p:blipFill>
        <p:spPr>
          <a:xfrm>
            <a:off x="904910" y="1845356"/>
            <a:ext cx="5524429" cy="3429000"/>
          </a:xfrm>
          <a:prstGeom prst="rect">
            <a:avLst/>
          </a:prstGeom>
        </p:spPr>
      </p:pic>
      <p:pic>
        <p:nvPicPr>
          <p:cNvPr id="10" name="Picture 9">
            <a:extLst>
              <a:ext uri="{FF2B5EF4-FFF2-40B4-BE49-F238E27FC236}">
                <a16:creationId xmlns:a16="http://schemas.microsoft.com/office/drawing/2014/main" id="{FFF20279-BE1A-0357-927A-2C09B0E36A48}"/>
              </a:ext>
            </a:extLst>
          </p:cNvPr>
          <p:cNvPicPr>
            <a:picLocks noChangeAspect="1"/>
          </p:cNvPicPr>
          <p:nvPr/>
        </p:nvPicPr>
        <p:blipFill rotWithShape="1">
          <a:blip r:embed="rId3"/>
          <a:srcRect t="51250"/>
          <a:stretch/>
        </p:blipFill>
        <p:spPr>
          <a:xfrm>
            <a:off x="5871589" y="1933575"/>
            <a:ext cx="5787011" cy="3502185"/>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19E12BA9-B68E-D4EC-2E31-0778AA662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169661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5414739"/>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 over time in adults with CF still poses a challenge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FEV1% of predicted by age group and by country. People with CF aged 6 years or older and who have never had a transplant.</a:t>
            </a:r>
          </a:p>
        </p:txBody>
      </p:sp>
      <p:pic>
        <p:nvPicPr>
          <p:cNvPr id="8" name="Picture 7">
            <a:extLst>
              <a:ext uri="{FF2B5EF4-FFF2-40B4-BE49-F238E27FC236}">
                <a16:creationId xmlns:a16="http://schemas.microsoft.com/office/drawing/2014/main" id="{290E6ABD-ACB4-C85C-5037-2D0C792FCC12}"/>
              </a:ext>
            </a:extLst>
          </p:cNvPr>
          <p:cNvPicPr>
            <a:picLocks noChangeAspect="1"/>
          </p:cNvPicPr>
          <p:nvPr/>
        </p:nvPicPr>
        <p:blipFill rotWithShape="1">
          <a:blip r:embed="rId2"/>
          <a:srcRect b="50000"/>
          <a:stretch/>
        </p:blipFill>
        <p:spPr>
          <a:xfrm>
            <a:off x="657110" y="1785241"/>
            <a:ext cx="5622781" cy="3429000"/>
          </a:xfrm>
          <a:prstGeom prst="rect">
            <a:avLst/>
          </a:prstGeom>
        </p:spPr>
      </p:pic>
      <p:pic>
        <p:nvPicPr>
          <p:cNvPr id="11" name="Picture 10">
            <a:extLst>
              <a:ext uri="{FF2B5EF4-FFF2-40B4-BE49-F238E27FC236}">
                <a16:creationId xmlns:a16="http://schemas.microsoft.com/office/drawing/2014/main" id="{58A64B6B-81C4-9F39-84D5-024CDDDB642F}"/>
              </a:ext>
            </a:extLst>
          </p:cNvPr>
          <p:cNvPicPr>
            <a:picLocks noChangeAspect="1"/>
          </p:cNvPicPr>
          <p:nvPr/>
        </p:nvPicPr>
        <p:blipFill rotWithShape="1">
          <a:blip r:embed="rId3"/>
          <a:srcRect t="50000"/>
          <a:stretch/>
        </p:blipFill>
        <p:spPr>
          <a:xfrm>
            <a:off x="5759487" y="1885490"/>
            <a:ext cx="5622781" cy="3429000"/>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2D89E75A-6AE2-0E7E-2135-18FDE105B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410663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542935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 over time in adults with CF still poses a challenge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FEV1% of predicted by age group and by country. People with CF aged 6 years or older and who have never had a transplant.</a:t>
            </a:r>
          </a:p>
        </p:txBody>
      </p:sp>
      <p:pic>
        <p:nvPicPr>
          <p:cNvPr id="5" name="Picture 4">
            <a:extLst>
              <a:ext uri="{FF2B5EF4-FFF2-40B4-BE49-F238E27FC236}">
                <a16:creationId xmlns:a16="http://schemas.microsoft.com/office/drawing/2014/main" id="{2D221E00-BFB4-625A-F25D-0E80B01DF416}"/>
              </a:ext>
            </a:extLst>
          </p:cNvPr>
          <p:cNvPicPr>
            <a:picLocks noChangeAspect="1"/>
          </p:cNvPicPr>
          <p:nvPr/>
        </p:nvPicPr>
        <p:blipFill rotWithShape="1">
          <a:blip r:embed="rId2"/>
          <a:srcRect b="50000"/>
          <a:stretch/>
        </p:blipFill>
        <p:spPr>
          <a:xfrm>
            <a:off x="746171" y="1568870"/>
            <a:ext cx="5676536" cy="3429000"/>
          </a:xfrm>
          <a:prstGeom prst="rect">
            <a:avLst/>
          </a:prstGeom>
        </p:spPr>
      </p:pic>
      <p:pic>
        <p:nvPicPr>
          <p:cNvPr id="10" name="Picture 9">
            <a:extLst>
              <a:ext uri="{FF2B5EF4-FFF2-40B4-BE49-F238E27FC236}">
                <a16:creationId xmlns:a16="http://schemas.microsoft.com/office/drawing/2014/main" id="{154EE635-D5ED-882D-BCAC-6EC9AA07ACDD}"/>
              </a:ext>
            </a:extLst>
          </p:cNvPr>
          <p:cNvPicPr>
            <a:picLocks noChangeAspect="1"/>
          </p:cNvPicPr>
          <p:nvPr/>
        </p:nvPicPr>
        <p:blipFill rotWithShape="1">
          <a:blip r:embed="rId3"/>
          <a:srcRect t="50000"/>
          <a:stretch/>
        </p:blipFill>
        <p:spPr>
          <a:xfrm>
            <a:off x="5769293" y="1677610"/>
            <a:ext cx="5676536" cy="3429000"/>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687C0189-F819-129C-D8FC-D72C0F46E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80388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B409FB-43D8-8F91-3B91-7D25841EB9D4}"/>
              </a:ext>
            </a:extLst>
          </p:cNvPr>
          <p:cNvPicPr>
            <a:picLocks noChangeAspect="1"/>
          </p:cNvPicPr>
          <p:nvPr/>
        </p:nvPicPr>
        <p:blipFill>
          <a:blip r:embed="rId2"/>
          <a:stretch>
            <a:fillRect/>
          </a:stretch>
        </p:blipFill>
        <p:spPr>
          <a:xfrm>
            <a:off x="2409944" y="1056860"/>
            <a:ext cx="6038731" cy="5514230"/>
          </a:xfrm>
          <a:prstGeom prst="rect">
            <a:avLst/>
          </a:prstGeom>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5576314" y="5462409"/>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Lung function decline over time in adults with CF still poses a challenge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FEV1% of predicted by age group and by country. People with CF aged 6 years or older and who have never had a transplant.</a:t>
            </a:r>
          </a:p>
        </p:txBody>
      </p:sp>
      <p:sp>
        <p:nvSpPr>
          <p:cNvPr id="14" name="TextBox 13">
            <a:extLst>
              <a:ext uri="{FF2B5EF4-FFF2-40B4-BE49-F238E27FC236}">
                <a16:creationId xmlns:a16="http://schemas.microsoft.com/office/drawing/2014/main" id="{0386C6C5-B359-035A-49C7-B7F2DEEDE325}"/>
              </a:ext>
            </a:extLst>
          </p:cNvPr>
          <p:cNvSpPr txBox="1"/>
          <p:nvPr/>
        </p:nvSpPr>
        <p:spPr>
          <a:xfrm>
            <a:off x="5576314" y="4935129"/>
            <a:ext cx="4728856" cy="553998"/>
          </a:xfrm>
          <a:prstGeom prst="rect">
            <a:avLst/>
          </a:prstGeom>
          <a:noFill/>
        </p:spPr>
        <p:txBody>
          <a:bodyPr wrap="square">
            <a:spAutoFit/>
          </a:bodyPr>
          <a:lstStyle/>
          <a:p>
            <a:pPr marL="360363" indent="-360363"/>
            <a:r>
              <a:rPr lang="en-GB" sz="1000" dirty="0">
                <a:solidFill>
                  <a:srgbClr val="55C2D2"/>
                </a:solidFill>
                <a:latin typeface="+mj-lt"/>
              </a:rPr>
              <a:t>Note: The United Kingdom reports FEV1 from the annual review, which might not be the best FEV1 of the year, and, in some cases, the FEV1 measurement could be from the previous calendar year.</a:t>
            </a:r>
          </a:p>
        </p:txBody>
      </p:sp>
      <p:pic>
        <p:nvPicPr>
          <p:cNvPr id="2" name="Picture 1" descr="A blue hexagon with white and black triangles&#10;&#10;Description automatically generated">
            <a:extLst>
              <a:ext uri="{FF2B5EF4-FFF2-40B4-BE49-F238E27FC236}">
                <a16:creationId xmlns:a16="http://schemas.microsoft.com/office/drawing/2014/main" id="{4B5A07B6-1D6E-B2CA-24AD-16A9AF293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50266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53">
            <a:extLst>
              <a:ext uri="{FF2B5EF4-FFF2-40B4-BE49-F238E27FC236}">
                <a16:creationId xmlns:a16="http://schemas.microsoft.com/office/drawing/2014/main" id="{230F6834-D00F-6DFD-D223-4D4134629F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1572" y="1001593"/>
            <a:ext cx="4728856" cy="4927839"/>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3760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majority of all children and adolescents with CF in Europe have a FEV1 of over 80% predicted.</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4.5</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686489"/>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FEV1% of predicted according to severity group and age group, by country. Children and adolescents with CF aged 6 – 17 years who have never had a transplant.</a:t>
            </a:r>
          </a:p>
        </p:txBody>
      </p:sp>
      <p:sp>
        <p:nvSpPr>
          <p:cNvPr id="9" name="TextBox 8">
            <a:extLst>
              <a:ext uri="{FF2B5EF4-FFF2-40B4-BE49-F238E27FC236}">
                <a16:creationId xmlns:a16="http://schemas.microsoft.com/office/drawing/2014/main" id="{4A24AD2C-CC34-0965-2F90-6BB894A65E7D}"/>
              </a:ext>
            </a:extLst>
          </p:cNvPr>
          <p:cNvSpPr txBox="1"/>
          <p:nvPr/>
        </p:nvSpPr>
        <p:spPr>
          <a:xfrm>
            <a:off x="3015078" y="5752827"/>
            <a:ext cx="7770114" cy="584775"/>
          </a:xfrm>
          <a:prstGeom prst="rect">
            <a:avLst/>
          </a:prstGeom>
          <a:noFill/>
        </p:spPr>
        <p:txBody>
          <a:bodyPr wrap="square">
            <a:spAutoFit/>
          </a:bodyPr>
          <a:lstStyle/>
          <a:p>
            <a:r>
              <a:rPr lang="en-GB" sz="800" dirty="0">
                <a:solidFill>
                  <a:srgbClr val="55C2D2"/>
                </a:solidFill>
                <a:latin typeface="+mj-lt"/>
              </a:rPr>
              <a:t>Note: Georgia has &lt;5 people with CF aged 6-17 years at FEV1 measurement and is excluded from the graph.</a:t>
            </a:r>
          </a:p>
          <a:p>
            <a:pPr marL="268288" indent="-268288"/>
            <a:r>
              <a:rPr lang="en-GB" sz="800" dirty="0">
                <a:solidFill>
                  <a:srgbClr val="55C2D2"/>
                </a:solidFill>
                <a:latin typeface="+mj-lt"/>
              </a:rPr>
              <a:t>Note: The United Kingdom reports FEV1 from the annual review, which might no be the best FEV1 of the year, and, in some cases, the FEV1 measurement could be from the previous calendar year.</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E17ED2DE-8D51-B70A-583C-384A7E957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756304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54">
            <a:extLst>
              <a:ext uri="{FF2B5EF4-FFF2-40B4-BE49-F238E27FC236}">
                <a16:creationId xmlns:a16="http://schemas.microsoft.com/office/drawing/2014/main" id="{47DB917B-6FEE-EC6A-061E-044D691D6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1627" y="1183408"/>
            <a:ext cx="4599751" cy="4793301"/>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60713"/>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367171"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majority of countries, the proportion of young adults with CF with a FEV1 below 40% predicted is less than 10-20%.</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4.6</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881291"/>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FEV1% of predicted according to severity group and age group, by country. Adults with CF aged 18 – 29 years who have never had a transplant.</a:t>
            </a:r>
          </a:p>
        </p:txBody>
      </p:sp>
      <p:sp>
        <p:nvSpPr>
          <p:cNvPr id="9" name="TextBox 8">
            <a:extLst>
              <a:ext uri="{FF2B5EF4-FFF2-40B4-BE49-F238E27FC236}">
                <a16:creationId xmlns:a16="http://schemas.microsoft.com/office/drawing/2014/main" id="{4A24AD2C-CC34-0965-2F90-6BB894A65E7D}"/>
              </a:ext>
            </a:extLst>
          </p:cNvPr>
          <p:cNvSpPr txBox="1"/>
          <p:nvPr/>
        </p:nvSpPr>
        <p:spPr>
          <a:xfrm>
            <a:off x="3015078" y="5752827"/>
            <a:ext cx="7770114" cy="707886"/>
          </a:xfrm>
          <a:prstGeom prst="rect">
            <a:avLst/>
          </a:prstGeom>
          <a:noFill/>
        </p:spPr>
        <p:txBody>
          <a:bodyPr wrap="square">
            <a:spAutoFit/>
          </a:bodyPr>
          <a:lstStyle/>
          <a:p>
            <a:r>
              <a:rPr lang="en-GB" sz="800" dirty="0">
                <a:solidFill>
                  <a:srgbClr val="55C2D2"/>
                </a:solidFill>
                <a:latin typeface="+mj-lt"/>
              </a:rPr>
              <a:t>Note: Albania, Armenia, Belarus, Georgia, Iceland, Luxembourg, Rep of Moldova, and Romania have &lt;5 people aged 18-29 years with FEV1 measurement and </a:t>
            </a:r>
          </a:p>
          <a:p>
            <a:pPr marL="268288"/>
            <a:r>
              <a:rPr lang="en-GB" sz="800" dirty="0">
                <a:solidFill>
                  <a:srgbClr val="55C2D2"/>
                </a:solidFill>
                <a:latin typeface="+mj-lt"/>
              </a:rPr>
              <a:t>are excluded from the graph.</a:t>
            </a:r>
          </a:p>
          <a:p>
            <a:pPr marL="268288" indent="-268288"/>
            <a:r>
              <a:rPr lang="en-GB" sz="800" dirty="0">
                <a:solidFill>
                  <a:srgbClr val="55C2D2"/>
                </a:solidFill>
                <a:latin typeface="+mj-lt"/>
              </a:rPr>
              <a:t>Note: The United Kingdom reports FEV1 from the annual review, which might not be the best FEV1 of the year, and, in some cases, the FEV1 measurement could be from the previous calendar year.</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24C8D4E5-A8B8-DE7D-5D65-744C9656F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54118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55">
            <a:extLst>
              <a:ext uri="{FF2B5EF4-FFF2-40B4-BE49-F238E27FC236}">
                <a16:creationId xmlns:a16="http://schemas.microsoft.com/office/drawing/2014/main" id="{32AEA201-B419-5D82-8A63-276BADF40D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1572" y="1142430"/>
            <a:ext cx="4728856" cy="477967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015078" y="6323054"/>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majority of countries, most adults with CF aged 30 years or older have a FEV1 between 40% and 80%.</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4.7</a:t>
            </a:r>
          </a:p>
        </p:txBody>
      </p:sp>
      <p:sp>
        <p:nvSpPr>
          <p:cNvPr id="3" name="TextBox 2">
            <a:extLst>
              <a:ext uri="{FF2B5EF4-FFF2-40B4-BE49-F238E27FC236}">
                <a16:creationId xmlns:a16="http://schemas.microsoft.com/office/drawing/2014/main" id="{A865EFFA-0A6A-C5EE-3189-32D41E6E3F44}"/>
              </a:ext>
            </a:extLst>
          </p:cNvPr>
          <p:cNvSpPr txBox="1"/>
          <p:nvPr/>
        </p:nvSpPr>
        <p:spPr>
          <a:xfrm>
            <a:off x="2095500" y="893231"/>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FEV1% of predicted according to severity group and age group, by country and overall. Adults with CF aged 30 years or older who have never had a transplant.</a:t>
            </a:r>
          </a:p>
        </p:txBody>
      </p:sp>
      <p:sp>
        <p:nvSpPr>
          <p:cNvPr id="9" name="TextBox 8">
            <a:extLst>
              <a:ext uri="{FF2B5EF4-FFF2-40B4-BE49-F238E27FC236}">
                <a16:creationId xmlns:a16="http://schemas.microsoft.com/office/drawing/2014/main" id="{4A24AD2C-CC34-0965-2F90-6BB894A65E7D}"/>
              </a:ext>
            </a:extLst>
          </p:cNvPr>
          <p:cNvSpPr txBox="1"/>
          <p:nvPr/>
        </p:nvSpPr>
        <p:spPr>
          <a:xfrm>
            <a:off x="3015078" y="5605837"/>
            <a:ext cx="7770114" cy="707886"/>
          </a:xfrm>
          <a:prstGeom prst="rect">
            <a:avLst/>
          </a:prstGeom>
          <a:noFill/>
        </p:spPr>
        <p:txBody>
          <a:bodyPr wrap="square">
            <a:spAutoFit/>
          </a:bodyPr>
          <a:lstStyle/>
          <a:p>
            <a:pPr marL="268288" indent="-268288"/>
            <a:r>
              <a:rPr lang="en-GB" sz="800" dirty="0">
                <a:solidFill>
                  <a:srgbClr val="55C2D2"/>
                </a:solidFill>
                <a:latin typeface="+mj-lt"/>
              </a:rPr>
              <a:t>Note: Albania, Armenia, Belarus, Cyprus, Georgia, Iceland, Latvia, Luxembourg, Rep of Moldova, and Romania have &lt;5 people aged 30 years or more with FEV1 measurement and are excluded from the graph.</a:t>
            </a:r>
          </a:p>
          <a:p>
            <a:pPr marL="268288" indent="-268288"/>
            <a:r>
              <a:rPr lang="en-GB" sz="800" dirty="0">
                <a:solidFill>
                  <a:srgbClr val="55C2D2"/>
                </a:solidFill>
                <a:latin typeface="+mj-lt"/>
              </a:rPr>
              <a:t>Note: The United Kingdom reports FEV1 from the annual review, which might not be the best FEV1 of the year, and, in some cases, the FEV1 measurement could be from the previous calendar year.</a:t>
            </a:r>
          </a:p>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68C2959C-9FBF-F13C-9595-291C41371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88040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565125"/>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5</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MICROBIOLOGY</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426877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60">
            <a:extLst>
              <a:ext uri="{FF2B5EF4-FFF2-40B4-BE49-F238E27FC236}">
                <a16:creationId xmlns:a16="http://schemas.microsoft.com/office/drawing/2014/main" id="{7929978B-9693-2927-AFDF-4A45939248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9165" y="1324117"/>
            <a:ext cx="4253670" cy="461623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3284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Pseudomonas aeruginosa, together with Staphylococcus aureus and Haemophilus influenzae, is the predominant respiratory pathogen in people with CF, though prevalence varies between age and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.1</a:t>
            </a:r>
          </a:p>
        </p:txBody>
      </p:sp>
      <p:sp>
        <p:nvSpPr>
          <p:cNvPr id="3" name="TextBox 2">
            <a:extLst>
              <a:ext uri="{FF2B5EF4-FFF2-40B4-BE49-F238E27FC236}">
                <a16:creationId xmlns:a16="http://schemas.microsoft.com/office/drawing/2014/main" id="{A865EFFA-0A6A-C5EE-3189-32D41E6E3F44}"/>
              </a:ext>
            </a:extLst>
          </p:cNvPr>
          <p:cNvSpPr txBox="1"/>
          <p:nvPr/>
        </p:nvSpPr>
        <p:spPr>
          <a:xfrm>
            <a:off x="2095500" y="1062508"/>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Chronic Pseudomonas aeruginosa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24959"/>
            <a:ext cx="7770114" cy="707886"/>
          </a:xfrm>
          <a:prstGeom prst="rect">
            <a:avLst/>
          </a:prstGeom>
          <a:noFill/>
        </p:spPr>
        <p:txBody>
          <a:bodyPr wrap="square">
            <a:spAutoFit/>
          </a:bodyPr>
          <a:lstStyle/>
          <a:p>
            <a:pPr marL="268288" indent="-268288"/>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 </a:t>
            </a:r>
          </a:p>
          <a:p>
            <a:r>
              <a:rPr lang="en-GB" sz="800" dirty="0">
                <a:solidFill>
                  <a:srgbClr val="55C2D2"/>
                </a:solidFill>
                <a:latin typeface="+mj-lt"/>
              </a:rPr>
              <a:t>Note: Ireland and Italy: chronicity for Pseudomonas aeruginosa is defined as: at least 3 or more positive isolates during the last 12 months preceding the last reported culture in 2021.</a:t>
            </a:r>
          </a:p>
          <a:p>
            <a:r>
              <a:rPr lang="en-GB" sz="800" dirty="0">
                <a:solidFill>
                  <a:srgbClr val="55C2D2"/>
                </a:solidFill>
                <a:latin typeface="+mj-lt"/>
              </a:rPr>
              <a:t>Note: The United Kingdom: chronicity for Pseudomonas aeruginosa is defined as: 3 or more positive isolates during the 12 months preceding the last annual review.</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F315D5B0-8FC8-1656-09D8-2B017BDE8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53348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672579" y="612718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370252" y="60417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Map of countries that contributed data to the ECFSPR for the year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370253" y="31275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1.1</a:t>
            </a:r>
          </a:p>
        </p:txBody>
      </p:sp>
      <p:pic>
        <p:nvPicPr>
          <p:cNvPr id="12" name="Image 5">
            <a:extLst>
              <a:ext uri="{FF2B5EF4-FFF2-40B4-BE49-F238E27FC236}">
                <a16:creationId xmlns:a16="http://schemas.microsoft.com/office/drawing/2014/main" id="{BEDBF4CA-302E-26E1-77C9-67D51F8D83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4510" y="911955"/>
            <a:ext cx="5273923" cy="4641562"/>
          </a:xfrm>
          <a:prstGeom prst="rect">
            <a:avLst/>
          </a:prstGeom>
          <a:noFill/>
          <a:ln>
            <a:noFill/>
          </a:ln>
        </p:spPr>
      </p:pic>
      <p:pic>
        <p:nvPicPr>
          <p:cNvPr id="3" name="Picture 2" descr="A blue hexagon with white and black triangles&#10;&#10;Description automatically generated">
            <a:extLst>
              <a:ext uri="{FF2B5EF4-FFF2-40B4-BE49-F238E27FC236}">
                <a16:creationId xmlns:a16="http://schemas.microsoft.com/office/drawing/2014/main" id="{007967F9-68DE-9B6A-0530-2EA2A86E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
        <p:nvSpPr>
          <p:cNvPr id="8" name="TextBox 7">
            <a:extLst>
              <a:ext uri="{FF2B5EF4-FFF2-40B4-BE49-F238E27FC236}">
                <a16:creationId xmlns:a16="http://schemas.microsoft.com/office/drawing/2014/main" id="{F1C616C4-0DCB-4F30-92E7-6402D540035E}"/>
              </a:ext>
            </a:extLst>
          </p:cNvPr>
          <p:cNvSpPr txBox="1"/>
          <p:nvPr/>
        </p:nvSpPr>
        <p:spPr>
          <a:xfrm>
            <a:off x="3242432" y="5579588"/>
            <a:ext cx="5537774" cy="477054"/>
          </a:xfrm>
          <a:prstGeom prst="rect">
            <a:avLst/>
          </a:prstGeom>
          <a:noFill/>
        </p:spPr>
        <p:txBody>
          <a:bodyPr wrap="square">
            <a:spAutoFit/>
          </a:bodyPr>
          <a:lstStyle/>
          <a:p>
            <a:pPr>
              <a:spcAft>
                <a:spcPts val="600"/>
              </a:spcAft>
            </a:pPr>
            <a:r>
              <a:rPr lang="en-GB" sz="1000" dirty="0">
                <a:effectLst/>
                <a:latin typeface="Calibri Light" panose="020F0302020204030204" pitchFamily="34" charset="0"/>
                <a:ea typeface="Calibri" panose="020F0502020204030204" pitchFamily="34" charset="0"/>
              </a:rPr>
              <a:t>Marked in turquoise are the countries that contributed 2021 data.</a:t>
            </a:r>
            <a:endParaRPr lang="en-GB" sz="1000" dirty="0">
              <a:solidFill>
                <a:srgbClr val="55C2D2"/>
              </a:solidFill>
              <a:latin typeface="+mj-lt"/>
            </a:endParaRPr>
          </a:p>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Armenia, Lithuania, Luxembourg, Romania, Turkey and Ukraine have a coverage of less than 80%. </a:t>
            </a:r>
          </a:p>
        </p:txBody>
      </p:sp>
    </p:spTree>
    <p:extLst>
      <p:ext uri="{BB962C8B-B14F-4D97-AF65-F5344CB8AC3E}">
        <p14:creationId xmlns:p14="http://schemas.microsoft.com/office/powerpoint/2010/main" val="3529113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61">
            <a:extLst>
              <a:ext uri="{FF2B5EF4-FFF2-40B4-BE49-F238E27FC236}">
                <a16:creationId xmlns:a16="http://schemas.microsoft.com/office/drawing/2014/main" id="{AA16ACE8-2123-8153-9C4D-900DBCFAB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 t="1477" r="585" b="897"/>
          <a:stretch/>
        </p:blipFill>
        <p:spPr bwMode="auto">
          <a:xfrm>
            <a:off x="4027205" y="1238250"/>
            <a:ext cx="4137590" cy="4620054"/>
          </a:xfrm>
          <a:prstGeom prst="rect">
            <a:avLst/>
          </a:prstGeom>
          <a:noFill/>
          <a:ln>
            <a:noFill/>
          </a:ln>
          <a:extLst>
            <a:ext uri="{53640926-AAD7-44D8-BBD7-CCE9431645EC}">
              <a14:shadowObscured xmlns:a14="http://schemas.microsoft.com/office/drawing/2010/main"/>
            </a:ext>
          </a:extLst>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3284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some countries,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Burkholderia</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cepacia</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complex spp. belong to the emerging respiratory pathogens with increasing prevalence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.2</a:t>
            </a:r>
          </a:p>
        </p:txBody>
      </p:sp>
      <p:sp>
        <p:nvSpPr>
          <p:cNvPr id="3" name="TextBox 2">
            <a:extLst>
              <a:ext uri="{FF2B5EF4-FFF2-40B4-BE49-F238E27FC236}">
                <a16:creationId xmlns:a16="http://schemas.microsoft.com/office/drawing/2014/main" id="{A865EFFA-0A6A-C5EE-3189-32D41E6E3F44}"/>
              </a:ext>
            </a:extLst>
          </p:cNvPr>
          <p:cNvSpPr txBox="1"/>
          <p:nvPr/>
        </p:nvSpPr>
        <p:spPr>
          <a:xfrm>
            <a:off x="2095500" y="933450"/>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Burkholderia</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cepacia</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complex species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24959"/>
            <a:ext cx="7770114" cy="707886"/>
          </a:xfrm>
          <a:prstGeom prst="rect">
            <a:avLst/>
          </a:prstGeom>
          <a:noFill/>
        </p:spPr>
        <p:txBody>
          <a:bodyPr wrap="square">
            <a:spAutoFit/>
          </a:bodyPr>
          <a:lstStyle/>
          <a:p>
            <a:pPr marL="268288" indent="-268288"/>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r>
              <a:rPr lang="en-GB" sz="800" dirty="0">
                <a:solidFill>
                  <a:srgbClr val="55C2D2"/>
                </a:solidFill>
                <a:latin typeface="+mj-lt"/>
              </a:rPr>
              <a:t>Note: Ireland and Italy: chronicity for </a:t>
            </a:r>
            <a:r>
              <a:rPr lang="en-GB" sz="800" dirty="0" err="1">
                <a:solidFill>
                  <a:srgbClr val="55C2D2"/>
                </a:solidFill>
                <a:latin typeface="+mj-lt"/>
              </a:rPr>
              <a:t>Burkholderia</a:t>
            </a:r>
            <a:r>
              <a:rPr lang="en-GB" sz="800" dirty="0">
                <a:solidFill>
                  <a:srgbClr val="55C2D2"/>
                </a:solidFill>
                <a:latin typeface="+mj-lt"/>
              </a:rPr>
              <a:t> </a:t>
            </a:r>
            <a:r>
              <a:rPr lang="en-GB" sz="800" dirty="0" err="1">
                <a:solidFill>
                  <a:srgbClr val="55C2D2"/>
                </a:solidFill>
                <a:latin typeface="+mj-lt"/>
              </a:rPr>
              <a:t>cepacia</a:t>
            </a:r>
            <a:r>
              <a:rPr lang="en-GB" sz="800" dirty="0">
                <a:solidFill>
                  <a:srgbClr val="55C2D2"/>
                </a:solidFill>
                <a:latin typeface="+mj-lt"/>
              </a:rPr>
              <a:t> complex is defined as: at least 3 or more positive isolates during the last 12 months preceding the last reported culture in 2021.</a:t>
            </a:r>
          </a:p>
          <a:p>
            <a:r>
              <a:rPr lang="en-GB" sz="800" dirty="0">
                <a:solidFill>
                  <a:srgbClr val="55C2D2"/>
                </a:solidFill>
                <a:latin typeface="+mj-lt"/>
              </a:rPr>
              <a:t>Note: The United Kingdom: chronicity for </a:t>
            </a:r>
            <a:r>
              <a:rPr lang="en-GB" sz="800" dirty="0" err="1">
                <a:solidFill>
                  <a:srgbClr val="55C2D2"/>
                </a:solidFill>
                <a:latin typeface="+mj-lt"/>
              </a:rPr>
              <a:t>Burkholderia</a:t>
            </a:r>
            <a:r>
              <a:rPr lang="en-GB" sz="800" dirty="0">
                <a:solidFill>
                  <a:srgbClr val="55C2D2"/>
                </a:solidFill>
                <a:latin typeface="+mj-lt"/>
              </a:rPr>
              <a:t> </a:t>
            </a:r>
            <a:r>
              <a:rPr lang="en-GB" sz="800" dirty="0" err="1">
                <a:solidFill>
                  <a:srgbClr val="55C2D2"/>
                </a:solidFill>
                <a:latin typeface="+mj-lt"/>
              </a:rPr>
              <a:t>cepacia</a:t>
            </a:r>
            <a:r>
              <a:rPr lang="en-GB" sz="800" dirty="0">
                <a:solidFill>
                  <a:srgbClr val="55C2D2"/>
                </a:solidFill>
                <a:latin typeface="+mj-lt"/>
              </a:rPr>
              <a:t> complex is not collected.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8FBAC928-3C4C-DE1C-34F6-BFE6053A8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725978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62">
            <a:extLst>
              <a:ext uri="{FF2B5EF4-FFF2-40B4-BE49-F238E27FC236}">
                <a16:creationId xmlns:a16="http://schemas.microsoft.com/office/drawing/2014/main" id="{8F70EDAC-2E4D-926B-FC9C-278A7B560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8309" y="1234440"/>
            <a:ext cx="4235382" cy="4717458"/>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3284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Haemophilus influenzae, together with Pseudomonas aeruginosa and Staphylococcus aureus, is the predominant respiratory pathogen in people with CF, though prevalence varies between age and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.3</a:t>
            </a:r>
          </a:p>
        </p:txBody>
      </p:sp>
      <p:sp>
        <p:nvSpPr>
          <p:cNvPr id="3" name="TextBox 2">
            <a:extLst>
              <a:ext uri="{FF2B5EF4-FFF2-40B4-BE49-F238E27FC236}">
                <a16:creationId xmlns:a16="http://schemas.microsoft.com/office/drawing/2014/main" id="{A865EFFA-0A6A-C5EE-3189-32D41E6E3F44}"/>
              </a:ext>
            </a:extLst>
          </p:cNvPr>
          <p:cNvSpPr txBox="1"/>
          <p:nvPr/>
        </p:nvSpPr>
        <p:spPr>
          <a:xfrm>
            <a:off x="2095500" y="1052007"/>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Haemophilus influenzae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24959"/>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pPr marL="266700" indent="-266700"/>
            <a:r>
              <a:rPr lang="en-GB" sz="800" dirty="0">
                <a:solidFill>
                  <a:srgbClr val="55C2D2"/>
                </a:solidFill>
                <a:latin typeface="+mj-lt"/>
              </a:rPr>
              <a:t>Note: Belgium, France, Germany and United Kingdom: chronicity for Haemophilus influenza is not collected. Ireland and Italy: chronicity for Haemophilus influenzae is defined as: at least 3 or more positive isolates during the last 12 months preceding the last reported culture in 2021.</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640D3951-B541-7A68-E87C-4130FF61E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474046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63">
            <a:extLst>
              <a:ext uri="{FF2B5EF4-FFF2-40B4-BE49-F238E27FC236}">
                <a16:creationId xmlns:a16="http://schemas.microsoft.com/office/drawing/2014/main" id="{77AA78CE-0453-27C1-75B0-8E85DFFF41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9369" y="1232507"/>
            <a:ext cx="4233261" cy="4656867"/>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563974"/>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Haemophilus influenzae, together with Pseudomonas aeruginosa and Staphylococcus influenzae, is the predominant respiratory pathogen in people with CF, though prevalence varies between age and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.4</a:t>
            </a:r>
          </a:p>
        </p:txBody>
      </p:sp>
      <p:sp>
        <p:nvSpPr>
          <p:cNvPr id="3" name="TextBox 2">
            <a:extLst>
              <a:ext uri="{FF2B5EF4-FFF2-40B4-BE49-F238E27FC236}">
                <a16:creationId xmlns:a16="http://schemas.microsoft.com/office/drawing/2014/main" id="{A865EFFA-0A6A-C5EE-3189-32D41E6E3F44}"/>
              </a:ext>
            </a:extLst>
          </p:cNvPr>
          <p:cNvSpPr txBox="1"/>
          <p:nvPr/>
        </p:nvSpPr>
        <p:spPr>
          <a:xfrm>
            <a:off x="2095500" y="1045991"/>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Staphylococcus aureus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66011"/>
            <a:ext cx="7770114" cy="830997"/>
          </a:xfrm>
          <a:prstGeom prst="rect">
            <a:avLst/>
          </a:prstGeom>
          <a:noFill/>
        </p:spPr>
        <p:txBody>
          <a:bodyPr wrap="square">
            <a:spAutoFit/>
          </a:bodyPr>
          <a:lstStyle/>
          <a:p>
            <a:pPr marL="263525" indent="-263525"/>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pPr marL="268288" indent="-268288"/>
            <a:r>
              <a:rPr lang="en-GB" sz="800" dirty="0">
                <a:solidFill>
                  <a:srgbClr val="55C2D2"/>
                </a:solidFill>
                <a:latin typeface="+mj-lt"/>
              </a:rPr>
              <a:t>Note: Belgium: chronic Staphylococcus Aureus: Variable is not collected as such, but chronicity is derived comparing the information of the current year and the year before.</a:t>
            </a:r>
          </a:p>
          <a:p>
            <a:pPr marL="268288"/>
            <a:r>
              <a:rPr lang="en-GB" sz="800" dirty="0">
                <a:solidFill>
                  <a:srgbClr val="55C2D2"/>
                </a:solidFill>
                <a:latin typeface="+mj-lt"/>
              </a:rPr>
              <a:t>Ireland and Italy: chronicity for Staphylococcus Aureus is defined as: at least 3 or more positive isolates during the last 12 months preceding the last reported culture in 2021. The United Kingdom: chronicity for Staphylococcus Aureus is defined as: 3 or more positive isolates during the 12 months preceding the last annual review.</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4230E9CE-B4BB-55C5-5518-D484A78AC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29030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64">
            <a:extLst>
              <a:ext uri="{FF2B5EF4-FFF2-40B4-BE49-F238E27FC236}">
                <a16:creationId xmlns:a16="http://schemas.microsoft.com/office/drawing/2014/main" id="{C51B9149-85E2-4870-D5DE-7FD846AD04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8671" y="1142430"/>
            <a:ext cx="4154658" cy="4691552"/>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2740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Prevalence of methicillin-resistant Staphylococcus aureus (MRSA) in the airways is very heterogeneous in people with CF throughout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.5</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methicillin-resistant Staphylococcus aureus (MRSA)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19522"/>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pPr marL="266700" indent="-266700"/>
            <a:r>
              <a:rPr lang="en-GB" sz="800" dirty="0">
                <a:solidFill>
                  <a:srgbClr val="55C2D2"/>
                </a:solidFill>
                <a:latin typeface="+mj-lt"/>
              </a:rPr>
              <a:t>Note: Ireland and Italy: chronicity for methicillin-resistant Staphylococcus Aureus is defined as: at least 3 or more positive isolates during the last 12 months preceding the last reported culture in 2021. The United Kingdom: chronicity for methicillin-resistant Staphylococcus Aureus is not collected.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4580E42E-B317-8221-7C06-C76C5CDA2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594760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65">
            <a:extLst>
              <a:ext uri="{FF2B5EF4-FFF2-40B4-BE49-F238E27FC236}">
                <a16:creationId xmlns:a16="http://schemas.microsoft.com/office/drawing/2014/main" id="{3A8E50EF-A244-6EBF-FA3F-A74008116E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3618" y="1182611"/>
            <a:ext cx="4184763" cy="4725548"/>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99938" y="652740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majority of countries, Stenotrophomonas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Maltophilia</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can be cultured in a significant number of airway samples in children and adults with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.6</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Stenotrophomonas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maltophilia</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19522"/>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pPr marL="266700" indent="-266700"/>
            <a:r>
              <a:rPr lang="en-GB" sz="800" dirty="0">
                <a:solidFill>
                  <a:srgbClr val="55C2D2"/>
                </a:solidFill>
                <a:latin typeface="+mj-lt"/>
              </a:rPr>
              <a:t>Note: Ireland and Italy: chronicity for Stenotrophomonas </a:t>
            </a:r>
            <a:r>
              <a:rPr lang="en-GB" sz="800" dirty="0" err="1">
                <a:solidFill>
                  <a:srgbClr val="55C2D2"/>
                </a:solidFill>
                <a:latin typeface="+mj-lt"/>
              </a:rPr>
              <a:t>maltophilia</a:t>
            </a:r>
            <a:r>
              <a:rPr lang="en-GB" sz="800" dirty="0">
                <a:solidFill>
                  <a:srgbClr val="55C2D2"/>
                </a:solidFill>
                <a:latin typeface="+mj-lt"/>
              </a:rPr>
              <a:t> is defined as: at least 3 or more positive isolates during the last 12 months preceding the last reported culture in 2021. The United Kingdom: chronicity for Stenotrophomonas </a:t>
            </a:r>
            <a:r>
              <a:rPr lang="en-GB" sz="800" dirty="0" err="1">
                <a:solidFill>
                  <a:srgbClr val="55C2D2"/>
                </a:solidFill>
                <a:latin typeface="+mj-lt"/>
              </a:rPr>
              <a:t>maltophilia</a:t>
            </a:r>
            <a:r>
              <a:rPr lang="en-GB" sz="800" dirty="0">
                <a:solidFill>
                  <a:srgbClr val="55C2D2"/>
                </a:solidFill>
                <a:latin typeface="+mj-lt"/>
              </a:rPr>
              <a:t> is not collected.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E4A7DFE9-3CB0-FDE5-7CF8-EF44BD9C9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85213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66">
            <a:extLst>
              <a:ext uri="{FF2B5EF4-FFF2-40B4-BE49-F238E27FC236}">
                <a16:creationId xmlns:a16="http://schemas.microsoft.com/office/drawing/2014/main" id="{42458448-56D4-2D68-5E88-580AE489F0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1167" y="1168355"/>
            <a:ext cx="4129666" cy="4663331"/>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51172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Achromobacter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spp. can be found in up to 20% of the airways of people with CF, with a higher prevalence in adults.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5</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.7</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Achromobacter</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species infection in people with CF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27383"/>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is missing for more than 10% of the children/adults. Albania, Armenia, Belarus and Luxembourg have &lt;5 adults seen in 2021 and are excluded from the graph for adults.</a:t>
            </a:r>
          </a:p>
          <a:p>
            <a:pPr marL="266700" indent="-266700"/>
            <a:r>
              <a:rPr lang="en-GB" sz="800" dirty="0">
                <a:solidFill>
                  <a:srgbClr val="55C2D2"/>
                </a:solidFill>
                <a:latin typeface="+mj-lt"/>
              </a:rPr>
              <a:t>Note: France: chronicity for </a:t>
            </a:r>
            <a:r>
              <a:rPr lang="en-GB" sz="800" dirty="0" err="1">
                <a:solidFill>
                  <a:srgbClr val="55C2D2"/>
                </a:solidFill>
                <a:latin typeface="+mj-lt"/>
              </a:rPr>
              <a:t>Achromobacter</a:t>
            </a:r>
            <a:r>
              <a:rPr lang="en-GB" sz="800" dirty="0">
                <a:solidFill>
                  <a:srgbClr val="55C2D2"/>
                </a:solidFill>
                <a:latin typeface="+mj-lt"/>
              </a:rPr>
              <a:t> species is not </a:t>
            </a:r>
            <a:r>
              <a:rPr lang="en-GB" sz="800" dirty="0" err="1">
                <a:solidFill>
                  <a:srgbClr val="55C2D2"/>
                </a:solidFill>
                <a:latin typeface="+mj-lt"/>
              </a:rPr>
              <a:t>collected.Ireland</a:t>
            </a:r>
            <a:r>
              <a:rPr lang="en-GB" sz="800" dirty="0">
                <a:solidFill>
                  <a:srgbClr val="55C2D2"/>
                </a:solidFill>
                <a:latin typeface="+mj-lt"/>
              </a:rPr>
              <a:t> and Italy: chronicity for </a:t>
            </a:r>
            <a:r>
              <a:rPr lang="en-GB" sz="800" dirty="0" err="1">
                <a:solidFill>
                  <a:srgbClr val="55C2D2"/>
                </a:solidFill>
                <a:latin typeface="+mj-lt"/>
              </a:rPr>
              <a:t>Achromobacter</a:t>
            </a:r>
            <a:r>
              <a:rPr lang="en-GB" sz="800" dirty="0">
                <a:solidFill>
                  <a:srgbClr val="55C2D2"/>
                </a:solidFill>
                <a:latin typeface="+mj-lt"/>
              </a:rPr>
              <a:t> species is defined as: at least 3 or more positive isolates during the last 12 months preceding the last reported culture in 2021. The United Kingdom: chronicity for </a:t>
            </a:r>
            <a:r>
              <a:rPr lang="en-GB" sz="800" dirty="0" err="1">
                <a:solidFill>
                  <a:srgbClr val="55C2D2"/>
                </a:solidFill>
                <a:latin typeface="+mj-lt"/>
              </a:rPr>
              <a:t>Achromobacter</a:t>
            </a:r>
            <a:r>
              <a:rPr lang="en-GB" sz="800" dirty="0">
                <a:solidFill>
                  <a:srgbClr val="55C2D2"/>
                </a:solidFill>
                <a:latin typeface="+mj-lt"/>
              </a:rPr>
              <a:t> species is not collected.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060CBF01-6FE7-F8CD-6C6A-9A46974B0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98830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622877"/>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6</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NUTRITION</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3987005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67">
            <a:extLst>
              <a:ext uri="{FF2B5EF4-FFF2-40B4-BE49-F238E27FC236}">
                <a16:creationId xmlns:a16="http://schemas.microsoft.com/office/drawing/2014/main" id="{82E1DDF6-3E75-6173-BAE1-AA6E48B974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316" y="953668"/>
            <a:ext cx="4733367" cy="515681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29316" y="6252569"/>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367171"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majority of countries, more than 80% of the people with CF are pancreatic insufficient.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6.1</a:t>
            </a: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747517"/>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pancreatic enzymes in 2021 for all people with CF who have never had a transplant, by country.</a:t>
            </a:r>
          </a:p>
        </p:txBody>
      </p:sp>
      <p:sp>
        <p:nvSpPr>
          <p:cNvPr id="9" name="TextBox 8">
            <a:extLst>
              <a:ext uri="{FF2B5EF4-FFF2-40B4-BE49-F238E27FC236}">
                <a16:creationId xmlns:a16="http://schemas.microsoft.com/office/drawing/2014/main" id="{4A24AD2C-CC34-0965-2F90-6BB894A65E7D}"/>
              </a:ext>
            </a:extLst>
          </p:cNvPr>
          <p:cNvSpPr txBox="1"/>
          <p:nvPr/>
        </p:nvSpPr>
        <p:spPr>
          <a:xfrm>
            <a:off x="3015078" y="6037125"/>
            <a:ext cx="7770114" cy="215444"/>
          </a:xfrm>
          <a:prstGeom prst="rect">
            <a:avLst/>
          </a:prstGeom>
          <a:noFill/>
        </p:spPr>
        <p:txBody>
          <a:bodyPr wrap="square">
            <a:spAutoFit/>
          </a:bodyPr>
          <a:lstStyle/>
          <a:p>
            <a:r>
              <a:rPr lang="en-GB" sz="800" dirty="0">
                <a:solidFill>
                  <a:srgbClr val="55C2D2"/>
                </a:solidFill>
                <a:latin typeface="+mj-lt"/>
              </a:rPr>
              <a:t>Note: </a:t>
            </a:r>
            <a:r>
              <a:rPr lang="en-GB" sz="8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954D9488-0C77-E454-0C7F-8A929339D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4052019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594862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While the median BMI z-score for children and adolescents with CF in Europe is close to normal for all age groups, a lot of variation amongst the countries can be observed.</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6.2</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1510283" y="1043772"/>
            <a:ext cx="8424291"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Median z-score for BMI by age group and by country. Children and adolescents with CF aged 2-17 years in 2021 who have never had a transplant.</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702400"/>
            <a:ext cx="7770114" cy="246221"/>
          </a:xfrm>
          <a:prstGeom prst="rect">
            <a:avLst/>
          </a:prstGeom>
          <a:noFill/>
        </p:spPr>
        <p:txBody>
          <a:bodyPr wrap="square">
            <a:spAutoFit/>
          </a:bodyPr>
          <a:lstStyle/>
          <a:p>
            <a:r>
              <a:rPr lang="en-GB" sz="1000" dirty="0">
                <a:solidFill>
                  <a:srgbClr val="55C2D2"/>
                </a:solidFill>
                <a:latin typeface="+mj-lt"/>
              </a:rPr>
              <a:t>Note: We excluded from the graph those age groups where the number of individuals was &lt;10.</a:t>
            </a:r>
          </a:p>
        </p:txBody>
      </p:sp>
      <p:pic>
        <p:nvPicPr>
          <p:cNvPr id="5" name="Immagine 169">
            <a:extLst>
              <a:ext uri="{FF2B5EF4-FFF2-40B4-BE49-F238E27FC236}">
                <a16:creationId xmlns:a16="http://schemas.microsoft.com/office/drawing/2014/main" id="{E12045BA-1F85-18E0-004B-59312AB47D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820" y="1474659"/>
            <a:ext cx="6812141" cy="4227741"/>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D4ED1EF2-5F81-1A68-00E5-B35B3731E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
        <p:nvSpPr>
          <p:cNvPr id="8" name="TextBox 7">
            <a:extLst>
              <a:ext uri="{FF2B5EF4-FFF2-40B4-BE49-F238E27FC236}">
                <a16:creationId xmlns:a16="http://schemas.microsoft.com/office/drawing/2014/main" id="{52229BC5-23B8-D708-0546-AB8CAAD59BA0}"/>
              </a:ext>
            </a:extLst>
          </p:cNvPr>
          <p:cNvSpPr txBox="1"/>
          <p:nvPr/>
        </p:nvSpPr>
        <p:spPr>
          <a:xfrm>
            <a:off x="9694605" y="3746091"/>
            <a:ext cx="2192595" cy="1323439"/>
          </a:xfrm>
          <a:prstGeom prst="rect">
            <a:avLst/>
          </a:prstGeom>
          <a:noFill/>
        </p:spPr>
        <p:txBody>
          <a:bodyPr wrap="square" rtlCol="0">
            <a:spAutoFit/>
          </a:bodyPr>
          <a:lstStyle/>
          <a:p>
            <a:r>
              <a:rPr lang="fr-FR" sz="1000" dirty="0">
                <a:effectLst/>
                <a:latin typeface="Calibri Light" panose="020F0302020204030204" pitchFamily="34" charset="0"/>
                <a:ea typeface="Calibri" panose="020F0502020204030204" pitchFamily="34" charset="0"/>
                <a:cs typeface="Calibri Light" panose="020F0302020204030204" pitchFamily="34" charset="0"/>
              </a:rPr>
              <a:t>This graph shows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z-score for BMI (the value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that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separates</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highest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and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lowest</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half</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of the people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with</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CF) by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age</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group.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Each</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country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is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represented</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by a turquoise dot and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median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overall</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for the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age</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group by a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pink</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dot. There is a lot of variation </a:t>
            </a:r>
            <a:r>
              <a:rPr lang="fr-FR" sz="1000" dirty="0" err="1">
                <a:effectLst/>
                <a:latin typeface="Calibri Light" panose="020F0302020204030204" pitchFamily="34" charset="0"/>
                <a:ea typeface="Calibri" panose="020F0502020204030204" pitchFamily="34" charset="0"/>
                <a:cs typeface="Calibri Light" panose="020F0302020204030204" pitchFamily="34" charset="0"/>
              </a:rPr>
              <a:t>between</a:t>
            </a:r>
            <a:r>
              <a:rPr lang="fr-FR" sz="1000" dirty="0">
                <a:effectLst/>
                <a:latin typeface="Calibri Light" panose="020F0302020204030204" pitchFamily="34" charset="0"/>
                <a:ea typeface="Calibri" panose="020F0502020204030204" pitchFamily="34" charset="0"/>
                <a:cs typeface="Calibri Light" panose="020F0302020204030204" pitchFamily="34" charset="0"/>
              </a:rPr>
              <a:t> countries.</a:t>
            </a:r>
            <a:endParaRPr lang="en-GB"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666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3" y="610751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median BMI of children and adolescents with CF is influenced by age and country of residence.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6.3</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z-scores for BMI by age group and country. Children and adolescents with CF aged 2-17 years in 2021 who have never had a transplant.</a:t>
            </a:r>
          </a:p>
        </p:txBody>
      </p:sp>
      <p:pic>
        <p:nvPicPr>
          <p:cNvPr id="5" name="Picture 4">
            <a:extLst>
              <a:ext uri="{FF2B5EF4-FFF2-40B4-BE49-F238E27FC236}">
                <a16:creationId xmlns:a16="http://schemas.microsoft.com/office/drawing/2014/main" id="{03567817-8DC4-E057-3AA5-C8EFF14C84AD}"/>
              </a:ext>
            </a:extLst>
          </p:cNvPr>
          <p:cNvPicPr>
            <a:picLocks noChangeAspect="1"/>
          </p:cNvPicPr>
          <p:nvPr/>
        </p:nvPicPr>
        <p:blipFill>
          <a:blip r:embed="rId2"/>
          <a:stretch>
            <a:fillRect/>
          </a:stretch>
        </p:blipFill>
        <p:spPr>
          <a:xfrm>
            <a:off x="1380008" y="1327146"/>
            <a:ext cx="4491581" cy="4780370"/>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A3136755-FA03-886D-396F-6EF657E5D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pic>
        <p:nvPicPr>
          <p:cNvPr id="8" name="Picture 7">
            <a:extLst>
              <a:ext uri="{FF2B5EF4-FFF2-40B4-BE49-F238E27FC236}">
                <a16:creationId xmlns:a16="http://schemas.microsoft.com/office/drawing/2014/main" id="{76D20AE1-35CA-A834-D1BC-11FB92A89BF6}"/>
              </a:ext>
            </a:extLst>
          </p:cNvPr>
          <p:cNvPicPr>
            <a:picLocks noChangeAspect="1"/>
          </p:cNvPicPr>
          <p:nvPr/>
        </p:nvPicPr>
        <p:blipFill>
          <a:blip r:embed="rId4"/>
          <a:stretch>
            <a:fillRect/>
          </a:stretch>
        </p:blipFill>
        <p:spPr>
          <a:xfrm>
            <a:off x="6320413" y="1281025"/>
            <a:ext cx="4575100" cy="4826491"/>
          </a:xfrm>
          <a:prstGeom prst="rect">
            <a:avLst/>
          </a:prstGeom>
        </p:spPr>
      </p:pic>
    </p:spTree>
    <p:extLst>
      <p:ext uri="{BB962C8B-B14F-4D97-AF65-F5344CB8AC3E}">
        <p14:creationId xmlns:p14="http://schemas.microsoft.com/office/powerpoint/2010/main" val="36228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619879" y="610751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number of people with CF registered in the ECFSPR varies across countries and continues to grow.</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Number of people with CF registered in the ECFSR in 2021.</a:t>
            </a:r>
          </a:p>
        </p:txBody>
      </p:sp>
      <p:pic>
        <p:nvPicPr>
          <p:cNvPr id="8" name="Immagine 43">
            <a:extLst>
              <a:ext uri="{FF2B5EF4-FFF2-40B4-BE49-F238E27FC236}">
                <a16:creationId xmlns:a16="http://schemas.microsoft.com/office/drawing/2014/main" id="{7554E84C-2D30-C74B-2A7C-BD9BF0DA4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768" y="1155600"/>
            <a:ext cx="8459079" cy="4546800"/>
          </a:xfrm>
          <a:prstGeom prst="rect">
            <a:avLst/>
          </a:prstGeom>
          <a:noFill/>
          <a:ln>
            <a:noFill/>
          </a:ln>
        </p:spPr>
      </p:pic>
      <p:sp>
        <p:nvSpPr>
          <p:cNvPr id="11" name="TextBox 10">
            <a:extLst>
              <a:ext uri="{FF2B5EF4-FFF2-40B4-BE49-F238E27FC236}">
                <a16:creationId xmlns:a16="http://schemas.microsoft.com/office/drawing/2014/main" id="{505ECA10-70C8-B5CF-8F61-7DA0BE62D1A0}"/>
              </a:ext>
            </a:extLst>
          </p:cNvPr>
          <p:cNvSpPr txBox="1"/>
          <p:nvPr/>
        </p:nvSpPr>
        <p:spPr>
          <a:xfrm>
            <a:off x="2379725" y="5735520"/>
            <a:ext cx="7770114" cy="246221"/>
          </a:xfrm>
          <a:prstGeom prst="rect">
            <a:avLst/>
          </a:prstGeom>
          <a:noFill/>
        </p:spPr>
        <p:txBody>
          <a:bodyPr wrap="square">
            <a:spAutoFit/>
          </a:bodyPr>
          <a:lstStyle/>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249300EB-D681-7B3F-92C3-D7CE1F1F6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057182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3905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D7FED1C8-A25A-933D-D313-35F9D119C0B4}"/>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median BMI of children and adolescents with CF is influenced by age and country of residence.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02BF376-6A30-AB1E-896B-167BB0BE3617}"/>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6.3</a:t>
            </a:r>
          </a:p>
        </p:txBody>
      </p:sp>
      <p:sp>
        <p:nvSpPr>
          <p:cNvPr id="9" name="TextBox 8">
            <a:extLst>
              <a:ext uri="{FF2B5EF4-FFF2-40B4-BE49-F238E27FC236}">
                <a16:creationId xmlns:a16="http://schemas.microsoft.com/office/drawing/2014/main" id="{7F35CFB8-A608-6F18-22AA-2BFF32E35D0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z-scores for BMI by age group and country. Children and adolescents with CF aged 2-17 years in 2021 who have never had a transplant.</a:t>
            </a:r>
          </a:p>
        </p:txBody>
      </p:sp>
      <p:pic>
        <p:nvPicPr>
          <p:cNvPr id="3" name="Picture 2" descr="A blue hexagon with white and black triangles&#10;&#10;Description automatically generated">
            <a:extLst>
              <a:ext uri="{FF2B5EF4-FFF2-40B4-BE49-F238E27FC236}">
                <a16:creationId xmlns:a16="http://schemas.microsoft.com/office/drawing/2014/main" id="{0A24B2EC-C9AB-800F-6213-C0CA8E5A2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pic>
        <p:nvPicPr>
          <p:cNvPr id="5" name="Picture 4">
            <a:extLst>
              <a:ext uri="{FF2B5EF4-FFF2-40B4-BE49-F238E27FC236}">
                <a16:creationId xmlns:a16="http://schemas.microsoft.com/office/drawing/2014/main" id="{5E1C834B-5B2D-DDF6-C21F-46EC7459615D}"/>
              </a:ext>
            </a:extLst>
          </p:cNvPr>
          <p:cNvPicPr>
            <a:picLocks noChangeAspect="1"/>
          </p:cNvPicPr>
          <p:nvPr/>
        </p:nvPicPr>
        <p:blipFill>
          <a:blip r:embed="rId3"/>
          <a:stretch>
            <a:fillRect/>
          </a:stretch>
        </p:blipFill>
        <p:spPr>
          <a:xfrm>
            <a:off x="1318182" y="1364637"/>
            <a:ext cx="4481065" cy="4727289"/>
          </a:xfrm>
          <a:prstGeom prst="rect">
            <a:avLst/>
          </a:prstGeom>
        </p:spPr>
      </p:pic>
      <p:pic>
        <p:nvPicPr>
          <p:cNvPr id="6" name="Picture 5">
            <a:extLst>
              <a:ext uri="{FF2B5EF4-FFF2-40B4-BE49-F238E27FC236}">
                <a16:creationId xmlns:a16="http://schemas.microsoft.com/office/drawing/2014/main" id="{5A8B366A-D004-3AED-AFD5-B69AABCF6EC9}"/>
              </a:ext>
            </a:extLst>
          </p:cNvPr>
          <p:cNvPicPr>
            <a:picLocks noChangeAspect="1"/>
          </p:cNvPicPr>
          <p:nvPr/>
        </p:nvPicPr>
        <p:blipFill>
          <a:blip r:embed="rId4"/>
          <a:stretch>
            <a:fillRect/>
          </a:stretch>
        </p:blipFill>
        <p:spPr>
          <a:xfrm>
            <a:off x="6392755" y="1269692"/>
            <a:ext cx="4627799" cy="4925346"/>
          </a:xfrm>
          <a:prstGeom prst="rect">
            <a:avLst/>
          </a:prstGeom>
        </p:spPr>
      </p:pic>
    </p:spTree>
    <p:extLst>
      <p:ext uri="{BB962C8B-B14F-4D97-AF65-F5344CB8AC3E}">
        <p14:creationId xmlns:p14="http://schemas.microsoft.com/office/powerpoint/2010/main" val="3428707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0842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D7FED1C8-A25A-933D-D313-35F9D119C0B4}"/>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median BMI of children and adolescents with CF is influenced by age and country of residence.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02BF376-6A30-AB1E-896B-167BB0BE3617}"/>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6.3</a:t>
            </a:r>
          </a:p>
        </p:txBody>
      </p:sp>
      <p:sp>
        <p:nvSpPr>
          <p:cNvPr id="9" name="TextBox 8">
            <a:extLst>
              <a:ext uri="{FF2B5EF4-FFF2-40B4-BE49-F238E27FC236}">
                <a16:creationId xmlns:a16="http://schemas.microsoft.com/office/drawing/2014/main" id="{7F35CFB8-A608-6F18-22AA-2BFF32E35D0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z-scores for BMI by age group and country. Children and adolescents with CF aged 2-17 years in 2021 who have never had a transplant.</a:t>
            </a:r>
          </a:p>
        </p:txBody>
      </p:sp>
      <p:pic>
        <p:nvPicPr>
          <p:cNvPr id="6" name="Picture 5">
            <a:extLst>
              <a:ext uri="{FF2B5EF4-FFF2-40B4-BE49-F238E27FC236}">
                <a16:creationId xmlns:a16="http://schemas.microsoft.com/office/drawing/2014/main" id="{56B41C34-E877-2DFC-BE5F-80EA40330D34}"/>
              </a:ext>
            </a:extLst>
          </p:cNvPr>
          <p:cNvPicPr>
            <a:picLocks noChangeAspect="1"/>
          </p:cNvPicPr>
          <p:nvPr/>
        </p:nvPicPr>
        <p:blipFill>
          <a:blip r:embed="rId2"/>
          <a:stretch>
            <a:fillRect/>
          </a:stretch>
        </p:blipFill>
        <p:spPr>
          <a:xfrm>
            <a:off x="1342539" y="1268145"/>
            <a:ext cx="4564587" cy="4849614"/>
          </a:xfrm>
          <a:prstGeom prst="rect">
            <a:avLst/>
          </a:prstGeom>
        </p:spPr>
      </p:pic>
      <p:pic>
        <p:nvPicPr>
          <p:cNvPr id="3" name="Picture 2" descr="A blue hexagon with white and black triangles&#10;&#10;Description automatically generated">
            <a:extLst>
              <a:ext uri="{FF2B5EF4-FFF2-40B4-BE49-F238E27FC236}">
                <a16:creationId xmlns:a16="http://schemas.microsoft.com/office/drawing/2014/main" id="{7EB75052-64AE-7DE5-F2F8-1D5065A6C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pic>
        <p:nvPicPr>
          <p:cNvPr id="5" name="Picture 4">
            <a:extLst>
              <a:ext uri="{FF2B5EF4-FFF2-40B4-BE49-F238E27FC236}">
                <a16:creationId xmlns:a16="http://schemas.microsoft.com/office/drawing/2014/main" id="{70C97755-2F2B-2821-0F99-FD71F4EFA6DE}"/>
              </a:ext>
            </a:extLst>
          </p:cNvPr>
          <p:cNvPicPr>
            <a:picLocks noChangeAspect="1"/>
          </p:cNvPicPr>
          <p:nvPr/>
        </p:nvPicPr>
        <p:blipFill>
          <a:blip r:embed="rId4"/>
          <a:stretch>
            <a:fillRect/>
          </a:stretch>
        </p:blipFill>
        <p:spPr>
          <a:xfrm>
            <a:off x="6279891" y="1268145"/>
            <a:ext cx="4562629" cy="4849614"/>
          </a:xfrm>
          <a:prstGeom prst="rect">
            <a:avLst/>
          </a:prstGeom>
        </p:spPr>
      </p:pic>
    </p:spTree>
    <p:extLst>
      <p:ext uri="{BB962C8B-B14F-4D97-AF65-F5344CB8AC3E}">
        <p14:creationId xmlns:p14="http://schemas.microsoft.com/office/powerpoint/2010/main" val="89426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8125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2" name="TextBox 1">
            <a:extLst>
              <a:ext uri="{FF2B5EF4-FFF2-40B4-BE49-F238E27FC236}">
                <a16:creationId xmlns:a16="http://schemas.microsoft.com/office/drawing/2014/main" id="{D7FED1C8-A25A-933D-D313-35F9D119C0B4}"/>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median BMI of children and adolescents with CF is influenced by age and country of residence.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02BF376-6A30-AB1E-896B-167BB0BE3617}"/>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6.3</a:t>
            </a:r>
          </a:p>
        </p:txBody>
      </p:sp>
      <p:sp>
        <p:nvSpPr>
          <p:cNvPr id="9" name="TextBox 8">
            <a:extLst>
              <a:ext uri="{FF2B5EF4-FFF2-40B4-BE49-F238E27FC236}">
                <a16:creationId xmlns:a16="http://schemas.microsoft.com/office/drawing/2014/main" id="{7F35CFB8-A608-6F18-22AA-2BFF32E35D04}"/>
              </a:ext>
            </a:extLst>
          </p:cNvPr>
          <p:cNvSpPr txBox="1"/>
          <p:nvPr/>
        </p:nvSpPr>
        <p:spPr>
          <a:xfrm>
            <a:off x="1529333" y="838805"/>
            <a:ext cx="8684513"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Quartiles of z-scores for BMI by age group and country. Children and adolescents with CF aged 2-17 years in 2021 who have never had a transplant.</a:t>
            </a:r>
          </a:p>
        </p:txBody>
      </p:sp>
      <p:pic>
        <p:nvPicPr>
          <p:cNvPr id="10" name="Picture 9">
            <a:extLst>
              <a:ext uri="{FF2B5EF4-FFF2-40B4-BE49-F238E27FC236}">
                <a16:creationId xmlns:a16="http://schemas.microsoft.com/office/drawing/2014/main" id="{F23D749A-E6FF-33B9-1B23-CB7126D8A52E}"/>
              </a:ext>
            </a:extLst>
          </p:cNvPr>
          <p:cNvPicPr>
            <a:picLocks noChangeAspect="1"/>
          </p:cNvPicPr>
          <p:nvPr/>
        </p:nvPicPr>
        <p:blipFill>
          <a:blip r:embed="rId2"/>
          <a:stretch>
            <a:fillRect/>
          </a:stretch>
        </p:blipFill>
        <p:spPr>
          <a:xfrm>
            <a:off x="3621560" y="1037413"/>
            <a:ext cx="4948879" cy="5289559"/>
          </a:xfrm>
          <a:prstGeom prst="rect">
            <a:avLst/>
          </a:prstGeom>
        </p:spPr>
      </p:pic>
      <p:pic>
        <p:nvPicPr>
          <p:cNvPr id="3" name="Picture 2" descr="A blue hexagon with white and black triangles&#10;&#10;Description automatically generated">
            <a:extLst>
              <a:ext uri="{FF2B5EF4-FFF2-40B4-BE49-F238E27FC236}">
                <a16:creationId xmlns:a16="http://schemas.microsoft.com/office/drawing/2014/main" id="{43B00775-947E-56D2-2E12-89F91EA1C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929492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205">
            <a:extLst>
              <a:ext uri="{FF2B5EF4-FFF2-40B4-BE49-F238E27FC236}">
                <a16:creationId xmlns:a16="http://schemas.microsoft.com/office/drawing/2014/main" id="{22FC7D9F-7FB9-6574-94F8-ED424AF58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568" y="1337632"/>
            <a:ext cx="5142864" cy="460683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7254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Being underweight is a hallmark clinical feature in children and adolescents with CF. There are considerable differences amongst the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6.4</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children and adolescents with CF who are underweight (z-score of BMI &lt;-2) by sex and by country; aged 2-17 years in 2021 who have never had a transplant.</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24959"/>
            <a:ext cx="7770114" cy="461665"/>
          </a:xfrm>
          <a:prstGeom prst="rect">
            <a:avLst/>
          </a:prstGeom>
          <a:noFill/>
        </p:spPr>
        <p:txBody>
          <a:bodyPr wrap="square">
            <a:spAutoFit/>
          </a:bodyPr>
          <a:lstStyle/>
          <a:p>
            <a:pPr marL="268288" indent="-268288"/>
            <a:r>
              <a:rPr lang="en-GB" sz="800" dirty="0">
                <a:solidFill>
                  <a:srgbClr val="55C2D2"/>
                </a:solidFill>
                <a:latin typeface="+mj-lt"/>
              </a:rPr>
              <a:t>Note: We excluded from the graph the countries for which the information on underweight children and young people is missing for more than 10% of the individuals. Cyprus and Iceland been excluded from this graph because the number of children in one of the sex groups is less than 5.</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8" name="Picture 7" descr="A blue hexagon with white and black triangles&#10;&#10;Description automatically generated">
            <a:extLst>
              <a:ext uri="{FF2B5EF4-FFF2-40B4-BE49-F238E27FC236}">
                <a16:creationId xmlns:a16="http://schemas.microsoft.com/office/drawing/2014/main" id="{FFD7887E-0D9B-7A93-65A7-3E40AA3AB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392871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206">
            <a:extLst>
              <a:ext uri="{FF2B5EF4-FFF2-40B4-BE49-F238E27FC236}">
                <a16:creationId xmlns:a16="http://schemas.microsoft.com/office/drawing/2014/main" id="{F48C9E0F-EF72-8227-E563-0ED14E858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5462" y="1196234"/>
            <a:ext cx="5361075" cy="4755021"/>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286624"/>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Being underweight is a hallmark clinical feature in adults with CF. There are considerable differences amongst the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6.5</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906745"/>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adults with BMI&lt;20 by sex and by country; aged 18 years or older in 2021 who never had a transplant.</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24959"/>
            <a:ext cx="7770114" cy="461665"/>
          </a:xfrm>
          <a:prstGeom prst="rect">
            <a:avLst/>
          </a:prstGeom>
          <a:noFill/>
        </p:spPr>
        <p:txBody>
          <a:bodyPr wrap="square">
            <a:spAutoFit/>
          </a:bodyPr>
          <a:lstStyle/>
          <a:p>
            <a:pPr marL="268288" indent="-268288"/>
            <a:r>
              <a:rPr lang="en-GB" sz="800" dirty="0">
                <a:solidFill>
                  <a:srgbClr val="55C2D2"/>
                </a:solidFill>
                <a:latin typeface="+mj-lt"/>
              </a:rPr>
              <a:t>Note: We excluded from the graph the countries for which the information on underweight adults is missing for more than 10% of the individuals. Albania, Armenia, Cyprus, Iceland, Luxembourg, Republic of Moldova and Romania been excluded from this graph because the number of adults in one of the sex groups is less than 5. </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204B6148-769E-2017-1450-D6BF606BA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998494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808163"/>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7</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RESPIRATORY COMPLICATIONS AND THERAPIES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186558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207">
            <a:extLst>
              <a:ext uri="{FF2B5EF4-FFF2-40B4-BE49-F238E27FC236}">
                <a16:creationId xmlns:a16="http://schemas.microsoft.com/office/drawing/2014/main" id="{9CCB1774-2CF2-A8F9-2D88-EB10593E37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7761" y="892723"/>
            <a:ext cx="4596478" cy="5190468"/>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97761"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ABPA is prevalent in 2-10% of children and adults with CF across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7.1</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667086"/>
            <a:ext cx="8256545"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allergic bronchopulmonary aspergillosis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960081"/>
            <a:ext cx="7770114" cy="461665"/>
          </a:xfrm>
          <a:prstGeom prst="rect">
            <a:avLst/>
          </a:prstGeom>
          <a:noFill/>
        </p:spPr>
        <p:txBody>
          <a:bodyPr wrap="square">
            <a:spAutoFit/>
          </a:bodyPr>
          <a:lstStyle/>
          <a:p>
            <a:r>
              <a:rPr lang="en-GB" sz="800" dirty="0">
                <a:solidFill>
                  <a:srgbClr val="55C2D2"/>
                </a:solidFill>
                <a:latin typeface="+mj-lt"/>
              </a:rPr>
              <a:t>Note: We excluded from the graph the countries for which the information on allergic bronchopulmonary aspergillosis (ABPA) is missing for more than 10% of the people with CF. </a:t>
            </a:r>
          </a:p>
          <a:p>
            <a:pPr marL="266700"/>
            <a:r>
              <a:rPr lang="en-GB" sz="800" dirty="0">
                <a:solidFill>
                  <a:srgbClr val="55C2D2"/>
                </a:solidFill>
                <a:latin typeface="+mj-lt"/>
              </a:rPr>
              <a:t>Albania, Armenia, Belarus, and Luxembourg have &lt;5 adults seen in 2021 and are excluded from the graph for adults.</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8" name="Picture 7" descr="A blue hexagon with white and black triangles&#10;&#10;Description automatically generated">
            <a:extLst>
              <a:ext uri="{FF2B5EF4-FFF2-40B4-BE49-F238E27FC236}">
                <a16:creationId xmlns:a16="http://schemas.microsoft.com/office/drawing/2014/main" id="{3EA534FC-C3E2-AFD8-1088-54D05C91A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923473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208">
            <a:extLst>
              <a:ext uri="{FF2B5EF4-FFF2-40B4-BE49-F238E27FC236}">
                <a16:creationId xmlns:a16="http://schemas.microsoft.com/office/drawing/2014/main" id="{093DE212-E1FC-649B-9089-EF261C4A0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1913" y="1153098"/>
            <a:ext cx="4015605" cy="4534531"/>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Variation in the use of inhaled hypertonic saline indicates both inequalities and different therapeutic approaches.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7.2</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891488"/>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inhaled hypertonic saline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609867"/>
            <a:ext cx="7770114" cy="954107"/>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on inhaled hypertonic saline is missing for more than 10% of the people with CF. Albania, Armenia, Belarus and Luxembourg have &lt;5 adults seen in 2021 and are excluded from the graph for adults.</a:t>
            </a:r>
          </a:p>
          <a:p>
            <a:r>
              <a:rPr lang="en-GB" sz="800" dirty="0">
                <a:solidFill>
                  <a:srgbClr val="55C2D2"/>
                </a:solidFill>
                <a:latin typeface="+mj-lt"/>
              </a:rPr>
              <a:t>Note: United Kingdom: the duration of use of inhaled hypertonic saline is not specified.</a:t>
            </a:r>
          </a:p>
          <a:p>
            <a:pPr marL="266700" indent="-266700"/>
            <a:r>
              <a:rPr lang="en-GB" sz="800" dirty="0">
                <a:solidFill>
                  <a:srgbClr val="55C2D2"/>
                </a:solidFill>
                <a:latin typeface="+mj-lt"/>
              </a:rPr>
              <a:t>Note: Inhaled hypertonic saline is reimbursed in most countries except in Albania, Armenia, Bulgaria, Lithuania, the Republic of Moldova, Poland, Romania, the Russian Federation and Serbia. In Ukraine it is reimbursed for children, and in Turkey for children ≥ 6 years.</a:t>
            </a:r>
          </a:p>
          <a:p>
            <a:r>
              <a:rPr lang="en-GB" sz="800" dirty="0">
                <a:solidFill>
                  <a:srgbClr val="55C2D2"/>
                </a:solidFill>
                <a:latin typeface="+mj-lt"/>
              </a:rPr>
              <a:t>Note: United Kingdom: In the graphs of this report, we use GB as abbreviation for the United Kingdom of United Kingdom and Northern Ireland.</a:t>
            </a:r>
          </a:p>
          <a:p>
            <a:endParaRPr lang="en-GB" sz="800" dirty="0">
              <a:solidFill>
                <a:srgbClr val="55C2D2"/>
              </a:solidFill>
              <a:latin typeface="+mj-lt"/>
            </a:endParaRPr>
          </a:p>
        </p:txBody>
      </p:sp>
      <p:pic>
        <p:nvPicPr>
          <p:cNvPr id="5" name="Picture 4" descr="A blue hexagon with white and black triangles&#10;&#10;Description automatically generated">
            <a:extLst>
              <a:ext uri="{FF2B5EF4-FFF2-40B4-BE49-F238E27FC236}">
                <a16:creationId xmlns:a16="http://schemas.microsoft.com/office/drawing/2014/main" id="{9D53559D-247E-468A-8554-409964E7F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949798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209">
            <a:extLst>
              <a:ext uri="{FF2B5EF4-FFF2-40B4-BE49-F238E27FC236}">
                <a16:creationId xmlns:a16="http://schemas.microsoft.com/office/drawing/2014/main" id="{E2E0DC9D-1C71-F89A-B653-6801BB324F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4802" y="1153098"/>
            <a:ext cx="4142395" cy="467770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50697"/>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Variation in the use of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rhDNAse</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indicates both inequalities in availability and different therapeutic approaches.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7.3</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891488"/>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rhDNase</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42811"/>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on inhaled </a:t>
            </a:r>
            <a:r>
              <a:rPr lang="en-GB" sz="800" dirty="0" err="1">
                <a:solidFill>
                  <a:srgbClr val="55C2D2"/>
                </a:solidFill>
                <a:latin typeface="+mj-lt"/>
              </a:rPr>
              <a:t>rhDNase</a:t>
            </a:r>
            <a:r>
              <a:rPr lang="en-GB" sz="800" dirty="0">
                <a:solidFill>
                  <a:srgbClr val="55C2D2"/>
                </a:solidFill>
                <a:latin typeface="+mj-lt"/>
              </a:rPr>
              <a:t> is missing for more than 10% of the individuals. Albania, Armenia, Belarus, and Luxembourg have &lt;5 adults seen in 2021 and are excluded from the graph for adults.</a:t>
            </a:r>
          </a:p>
          <a:p>
            <a:pPr marL="266700" indent="-266700"/>
            <a:r>
              <a:rPr lang="en-GB" sz="800" dirty="0">
                <a:solidFill>
                  <a:srgbClr val="55C2D2"/>
                </a:solidFill>
                <a:latin typeface="+mj-lt"/>
              </a:rPr>
              <a:t>Note: Inhaled </a:t>
            </a:r>
            <a:r>
              <a:rPr lang="en-GB" sz="800" dirty="0" err="1">
                <a:solidFill>
                  <a:srgbClr val="55C2D2"/>
                </a:solidFill>
                <a:latin typeface="+mj-lt"/>
              </a:rPr>
              <a:t>rhDNase</a:t>
            </a:r>
            <a:r>
              <a:rPr lang="en-GB" sz="800" dirty="0">
                <a:solidFill>
                  <a:srgbClr val="55C2D2"/>
                </a:solidFill>
                <a:latin typeface="+mj-lt"/>
              </a:rPr>
              <a:t> is reimbursed in most countries except in Albania, Armenia and the Republic of Moldova. In Bulgaria, Georgia, Germany, Israel, Luxembourg, Macedonia, Norway, Romania, Spain, Ukraine and the United Kingdom it is reimbursed for individuals ≥ 5 years; in Latvia it is reimbursed for individuals ≥ 6 years.</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549BBB1A-FF89-34CF-6BF9-C0B85807C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653067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0">
            <a:extLst>
              <a:ext uri="{FF2B5EF4-FFF2-40B4-BE49-F238E27FC236}">
                <a16:creationId xmlns:a16="http://schemas.microsoft.com/office/drawing/2014/main" id="{ABFDDB06-81F2-5AF8-2697-786BB0ED9A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1134" y="1368542"/>
            <a:ext cx="3989731" cy="4505313"/>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Despite the increasing number of people with CF who have access to CFTR modulators, inhaled antibiotics are still an important therapeutic strategy in the prevention of pulmonary exacerbations, especially in adults with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7.4</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1106932"/>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inhaled antibiotics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51068"/>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on inhaled antibiotics is missing for more than 10% of the people with CF. Albania, Armenia, Belarus, and Luxembourg have &lt;5 adults seen in 2021 and are excluded from the graph for adults.</a:t>
            </a:r>
          </a:p>
          <a:p>
            <a:r>
              <a:rPr lang="en-GB" sz="800" dirty="0">
                <a:solidFill>
                  <a:srgbClr val="55C2D2"/>
                </a:solidFill>
                <a:latin typeface="+mj-lt"/>
              </a:rPr>
              <a:t>Note: United Kingdom: the duration of use of inhaled antibiotics is not specified.</a:t>
            </a:r>
          </a:p>
          <a:p>
            <a:r>
              <a:rPr lang="en-GB" sz="800" dirty="0">
                <a:solidFill>
                  <a:srgbClr val="55C2D2"/>
                </a:solidFill>
                <a:latin typeface="+mj-lt"/>
              </a:rPr>
              <a:t>Note: Inhaled antibiotics are reimbursed in all countries. In Armenia only Gentamycin and in Romania only Tobi and </a:t>
            </a:r>
            <a:r>
              <a:rPr lang="en-GB" sz="800" dirty="0" err="1">
                <a:solidFill>
                  <a:srgbClr val="55C2D2"/>
                </a:solidFill>
                <a:latin typeface="+mj-lt"/>
              </a:rPr>
              <a:t>Colobreath</a:t>
            </a:r>
            <a:r>
              <a:rPr lang="en-GB" sz="800" dirty="0">
                <a:solidFill>
                  <a:srgbClr val="55C2D2"/>
                </a:solidFill>
                <a:latin typeface="+mj-lt"/>
              </a:rPr>
              <a:t> are reimbursed,.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DC665FB4-C121-3775-CFA8-105739163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28"/>
            <a:ext cx="2095500" cy="2095500"/>
          </a:xfrm>
          <a:prstGeom prst="rect">
            <a:avLst/>
          </a:prstGeom>
        </p:spPr>
      </p:pic>
    </p:spTree>
    <p:extLst>
      <p:ext uri="{BB962C8B-B14F-4D97-AF65-F5344CB8AC3E}">
        <p14:creationId xmlns:p14="http://schemas.microsoft.com/office/powerpoint/2010/main" val="280966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6">
            <a:extLst>
              <a:ext uri="{FF2B5EF4-FFF2-40B4-BE49-F238E27FC236}">
                <a16:creationId xmlns:a16="http://schemas.microsoft.com/office/drawing/2014/main" id="{664919FA-A563-31A7-98E7-ACD2DF14D5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0715" y="1243006"/>
            <a:ext cx="6830569" cy="4958034"/>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9316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Age distribution demonstrates a sharp decline from the third decade of life.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1.3</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Age at follow-up distribution. People with CF alive on 31/12/2021.</a:t>
            </a:r>
          </a:p>
        </p:txBody>
      </p:sp>
      <p:pic>
        <p:nvPicPr>
          <p:cNvPr id="5" name="Picture 4" descr="A blue hexagon with white and black triangles&#10;&#10;Description automatically generated">
            <a:extLst>
              <a:ext uri="{FF2B5EF4-FFF2-40B4-BE49-F238E27FC236}">
                <a16:creationId xmlns:a16="http://schemas.microsoft.com/office/drawing/2014/main" id="{ED78324D-8F1F-A51F-6C0F-FFB63D1A4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065194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1">
            <a:extLst>
              <a:ext uri="{FF2B5EF4-FFF2-40B4-BE49-F238E27FC236}">
                <a16:creationId xmlns:a16="http://schemas.microsoft.com/office/drawing/2014/main" id="{614F5CA1-F2FA-8232-19A0-9BDDAECCA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989" y="928696"/>
            <a:ext cx="4380022" cy="494604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Bronchodilators are used as widespread supportive treatment in many countries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7.5</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667086"/>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bronchodilators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10374"/>
            <a:ext cx="7770114" cy="707886"/>
          </a:xfrm>
          <a:prstGeom prst="rect">
            <a:avLst/>
          </a:prstGeom>
          <a:noFill/>
        </p:spPr>
        <p:txBody>
          <a:bodyPr wrap="square">
            <a:spAutoFit/>
          </a:bodyPr>
          <a:lstStyle/>
          <a:p>
            <a:pPr marL="266700" indent="-266700"/>
            <a:r>
              <a:rPr lang="en-GB" sz="800" dirty="0">
                <a:solidFill>
                  <a:srgbClr val="55C2D2"/>
                </a:solidFill>
                <a:latin typeface="+mj-lt"/>
              </a:rPr>
              <a:t>Note: We excluded from the graph the countries for which the information on the use of bronchodilators is missing for more than 10% of the people with CF. Albania, Armenia, Belarus, and Luxembourg have &lt;5 adults seen in 2021 and are excluded from the graph for adults.</a:t>
            </a:r>
          </a:p>
          <a:p>
            <a:r>
              <a:rPr lang="en-GB" sz="800" dirty="0">
                <a:solidFill>
                  <a:srgbClr val="55C2D2"/>
                </a:solidFill>
                <a:latin typeface="+mj-lt"/>
              </a:rPr>
              <a:t>Note: United Kingdom: the duration of use of bronchodilators is not specified.</a:t>
            </a:r>
          </a:p>
          <a:p>
            <a:r>
              <a:rPr lang="en-GB" sz="800" dirty="0">
                <a:solidFill>
                  <a:srgbClr val="55C2D2"/>
                </a:solidFill>
                <a:latin typeface="+mj-lt"/>
              </a:rPr>
              <a:t>Note: Inhaled bronchodilators are reimbursed in most countries except in Bulgaria and Serbia. In Ukraine they are reimbursed for children.</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F6348167-A33F-C74E-5228-1E9EF45AA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311073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2">
            <a:extLst>
              <a:ext uri="{FF2B5EF4-FFF2-40B4-BE49-F238E27FC236}">
                <a16:creationId xmlns:a16="http://schemas.microsoft.com/office/drawing/2014/main" id="{E3CA6602-141C-97B1-391F-9B0923BE8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3719" y="1153098"/>
            <a:ext cx="4304561" cy="4860827"/>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Azithromycin, a surrogate marker of chronic Pseudomonas infection, is widely used throughout Europe, mostly by adults with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7.6</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16179" y="891488"/>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macrolides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75447"/>
            <a:ext cx="7770114" cy="584775"/>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the use of macrolides is missing for more than 10% of the people. Albania, Armenia, Belarus, and Luxembourg have &lt;5 adults seen in 2021 and are excluded from the graph for adults.</a:t>
            </a:r>
          </a:p>
          <a:p>
            <a:r>
              <a:rPr lang="en-GB" sz="800" dirty="0">
                <a:solidFill>
                  <a:srgbClr val="55C2D2"/>
                </a:solidFill>
                <a:latin typeface="+mj-lt"/>
              </a:rPr>
              <a:t>Note: Macrolides are reimbursed in most countries except in Bulgaria and Serbia. In the Republic of Moldova, they are reimbursed for children.</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FAC565F3-190F-341D-9073-106AD44C3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914194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213">
            <a:extLst>
              <a:ext uri="{FF2B5EF4-FFF2-40B4-BE49-F238E27FC236}">
                <a16:creationId xmlns:a16="http://schemas.microsoft.com/office/drawing/2014/main" id="{AF456CEE-31F8-20A6-F5E8-C1209F490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635" y="1099710"/>
            <a:ext cx="4302730" cy="485876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Oxygen treatment reflecting severe lung disease is prescribed in up to 15% of people with CF, mostly in the adult population.</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7.7</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891488"/>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oxygen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46766"/>
            <a:ext cx="7770114" cy="584775"/>
          </a:xfrm>
          <a:prstGeom prst="rect">
            <a:avLst/>
          </a:prstGeom>
          <a:noFill/>
        </p:spPr>
        <p:txBody>
          <a:bodyPr wrap="square">
            <a:spAutoFit/>
          </a:bodyPr>
          <a:lstStyle/>
          <a:p>
            <a:r>
              <a:rPr lang="en-GB" sz="800" dirty="0">
                <a:solidFill>
                  <a:srgbClr val="55C2D2"/>
                </a:solidFill>
                <a:latin typeface="+mj-lt"/>
              </a:rPr>
              <a:t>Note: We excluded from the graph the countries for which the information on the use of oxygen is missing for more than 10% of the people.</a:t>
            </a:r>
          </a:p>
          <a:p>
            <a:pPr marL="273050"/>
            <a:r>
              <a:rPr lang="en-GB" sz="800" dirty="0">
                <a:solidFill>
                  <a:srgbClr val="55C2D2"/>
                </a:solidFill>
                <a:latin typeface="+mj-lt"/>
              </a:rPr>
              <a:t>Albania, Armenia, Belarus, and Luxembourg have &lt;5 adults seen in 2021 and are excluded from the graph for adults.</a:t>
            </a:r>
          </a:p>
          <a:p>
            <a:r>
              <a:rPr lang="en-GB" sz="800" dirty="0">
                <a:solidFill>
                  <a:srgbClr val="55C2D2"/>
                </a:solidFill>
                <a:latin typeface="+mj-lt"/>
              </a:rPr>
              <a:t>Note: Oxygen therapy is reimbursed in most countries except in Bulgaria, the Republic of Moldova and Serbia. In Armenia and Georgia it is only reimbursed if the individual is hospitalised.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0C10B8D6-9483-B7D7-5B84-C4F00239E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28"/>
            <a:ext cx="2095500" cy="2095500"/>
          </a:xfrm>
          <a:prstGeom prst="rect">
            <a:avLst/>
          </a:prstGeom>
        </p:spPr>
      </p:pic>
    </p:spTree>
    <p:extLst>
      <p:ext uri="{BB962C8B-B14F-4D97-AF65-F5344CB8AC3E}">
        <p14:creationId xmlns:p14="http://schemas.microsoft.com/office/powerpoint/2010/main" val="2905380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4">
            <a:extLst>
              <a:ext uri="{FF2B5EF4-FFF2-40B4-BE49-F238E27FC236}">
                <a16:creationId xmlns:a16="http://schemas.microsoft.com/office/drawing/2014/main" id="{0B1E92AC-9B60-CB3C-F38E-E5427227A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608" y="928696"/>
            <a:ext cx="4314783" cy="487237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Pulmonary inflammation and exacerbation are often treated with inhaled or oral corticosteroids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7.8</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667086"/>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inhaled steroids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710374"/>
            <a:ext cx="7770114" cy="707886"/>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use of inhaled steroids is missing for more than 10% of the people. Albania, Armenia, Belarus and Luxembourg have &lt;5 adults seen in 2021 and are excluded from the graph for adults.</a:t>
            </a:r>
          </a:p>
          <a:p>
            <a:pPr marL="273050" indent="-273050"/>
            <a:r>
              <a:rPr lang="en-GB" sz="800" dirty="0">
                <a:solidFill>
                  <a:srgbClr val="55C2D2"/>
                </a:solidFill>
                <a:latin typeface="+mj-lt"/>
              </a:rPr>
              <a:t>Note: Inhaled steroids are reimbursed in most countries except in Georgia, Lithuania and Serbia. In the Republic of Moldova, they are reimbursed for children. In Bulgaria they are reimbursed if people are also diagnosed with asthma or chronic obstructive pulmonary disease (COPD).</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012B3E6D-92E0-8626-B139-817A6EB4C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057782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5">
            <a:extLst>
              <a:ext uri="{FF2B5EF4-FFF2-40B4-BE49-F238E27FC236}">
                <a16:creationId xmlns:a16="http://schemas.microsoft.com/office/drawing/2014/main" id="{E1E11C36-9E73-22C7-CAC3-640DEF3CF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6332" y="945075"/>
            <a:ext cx="4399335" cy="4967849"/>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41826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015078" y="439740"/>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Pulmonary inflammation and exacerbation are often treated with oral or inhaled corticosteroids.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79" y="148312"/>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7.9</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865EFFA-0A6A-C5EE-3189-32D41E6E3F44}"/>
              </a:ext>
            </a:extLst>
          </p:cNvPr>
          <p:cNvSpPr txBox="1"/>
          <p:nvPr/>
        </p:nvSpPr>
        <p:spPr>
          <a:xfrm>
            <a:off x="2125704" y="667086"/>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oral steroids in children and adults seen in 2021 who have never had a transplant, by country.</a:t>
            </a:r>
          </a:p>
        </p:txBody>
      </p:sp>
      <p:sp>
        <p:nvSpPr>
          <p:cNvPr id="2" name="TextBox 1">
            <a:extLst>
              <a:ext uri="{FF2B5EF4-FFF2-40B4-BE49-F238E27FC236}">
                <a16:creationId xmlns:a16="http://schemas.microsoft.com/office/drawing/2014/main" id="{62A89D6A-31DD-6320-FB7C-A36FD41D7372}"/>
              </a:ext>
            </a:extLst>
          </p:cNvPr>
          <p:cNvSpPr txBox="1"/>
          <p:nvPr/>
        </p:nvSpPr>
        <p:spPr>
          <a:xfrm>
            <a:off x="3015078" y="5833485"/>
            <a:ext cx="7770114" cy="584775"/>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use of oral steroids is missing for more than 10% of the people. Albania, Armenia, Belarus, and Luxembourg have &lt;5 adults seen in 2021 and are excluded from the graph for adults.</a:t>
            </a:r>
          </a:p>
          <a:p>
            <a:r>
              <a:rPr lang="en-GB" sz="800" dirty="0">
                <a:solidFill>
                  <a:srgbClr val="55C2D2"/>
                </a:solidFill>
                <a:latin typeface="+mj-lt"/>
              </a:rPr>
              <a:t>Note: Oral steroids are reimbursed in most countries except in Bulgaria, Lithuania, Republic of Moldova, Poland and Ukraine. In Latvia they are reimbursed for children.</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C9F4A7C6-78E2-ADFC-7DF4-4C9BFAD2E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369730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74148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8</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GASTRO-INTESTINAL COMPLICATIONS AND THERAPIES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3717946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6">
            <a:extLst>
              <a:ext uri="{FF2B5EF4-FFF2-40B4-BE49-F238E27FC236}">
                <a16:creationId xmlns:a16="http://schemas.microsoft.com/office/drawing/2014/main" id="{906A55A1-9A7C-527C-C6DA-A8193961A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144" y="1149055"/>
            <a:ext cx="4267712" cy="4817726"/>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38947"/>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100803" y="487365"/>
            <a:ext cx="7367171"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Important differences in the prevalence of CF-related diabetes throughout Europe might reflect genetic backgrounds , but also may be linked to life expectancy.</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100804" y="195937"/>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8.1</a:t>
            </a:r>
          </a:p>
        </p:txBody>
      </p:sp>
      <p:sp>
        <p:nvSpPr>
          <p:cNvPr id="3" name="TextBox 2">
            <a:extLst>
              <a:ext uri="{FF2B5EF4-FFF2-40B4-BE49-F238E27FC236}">
                <a16:creationId xmlns:a16="http://schemas.microsoft.com/office/drawing/2014/main" id="{A865EFFA-0A6A-C5EE-3189-32D41E6E3F44}"/>
              </a:ext>
            </a:extLst>
          </p:cNvPr>
          <p:cNvSpPr txBox="1"/>
          <p:nvPr/>
        </p:nvSpPr>
        <p:spPr>
          <a:xfrm>
            <a:off x="2211429" y="963895"/>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CFRD, by country. All adults with CF seen in 2021 aged 18 years or older who have never had a transplant.</a:t>
            </a:r>
          </a:p>
        </p:txBody>
      </p:sp>
      <p:sp>
        <p:nvSpPr>
          <p:cNvPr id="9" name="TextBox 8">
            <a:extLst>
              <a:ext uri="{FF2B5EF4-FFF2-40B4-BE49-F238E27FC236}">
                <a16:creationId xmlns:a16="http://schemas.microsoft.com/office/drawing/2014/main" id="{4A24AD2C-CC34-0965-2F90-6BB894A65E7D}"/>
              </a:ext>
            </a:extLst>
          </p:cNvPr>
          <p:cNvSpPr txBox="1"/>
          <p:nvPr/>
        </p:nvSpPr>
        <p:spPr>
          <a:xfrm>
            <a:off x="3100803" y="5877282"/>
            <a:ext cx="7770114" cy="461665"/>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CFRD is missing for more than 10% of the adults. Albania, Armenia, Belarus, and Luxembourg have &lt;5 adults seen in 2021 and are excluded from the graph for adults.</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2AE88A9D-ED3B-7AA1-1DE5-1D836458C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938379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17">
            <a:extLst>
              <a:ext uri="{FF2B5EF4-FFF2-40B4-BE49-F238E27FC236}">
                <a16:creationId xmlns:a16="http://schemas.microsoft.com/office/drawing/2014/main" id="{949906B3-1F6F-90F5-2338-BD63C6052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899" y="1067782"/>
            <a:ext cx="4804201" cy="4435603"/>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8207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100803" y="430215"/>
            <a:ext cx="7367171"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prevalence of liver disease with or without cirrhosis is heterogenous across the countries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100804" y="138787"/>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8.2</a:t>
            </a:r>
          </a:p>
        </p:txBody>
      </p:sp>
      <p:sp>
        <p:nvSpPr>
          <p:cNvPr id="3" name="TextBox 2">
            <a:extLst>
              <a:ext uri="{FF2B5EF4-FFF2-40B4-BE49-F238E27FC236}">
                <a16:creationId xmlns:a16="http://schemas.microsoft.com/office/drawing/2014/main" id="{A865EFFA-0A6A-C5EE-3189-32D41E6E3F44}"/>
              </a:ext>
            </a:extLst>
          </p:cNvPr>
          <p:cNvSpPr txBox="1"/>
          <p:nvPr/>
        </p:nvSpPr>
        <p:spPr>
          <a:xfrm>
            <a:off x="2211429" y="842607"/>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and severity of liver disease in children and adults seen in 2021 who have never had a transplant, by country.</a:t>
            </a:r>
          </a:p>
        </p:txBody>
      </p:sp>
      <p:sp>
        <p:nvSpPr>
          <p:cNvPr id="9" name="TextBox 8">
            <a:extLst>
              <a:ext uri="{FF2B5EF4-FFF2-40B4-BE49-F238E27FC236}">
                <a16:creationId xmlns:a16="http://schemas.microsoft.com/office/drawing/2014/main" id="{4A24AD2C-CC34-0965-2F90-6BB894A65E7D}"/>
              </a:ext>
            </a:extLst>
          </p:cNvPr>
          <p:cNvSpPr txBox="1"/>
          <p:nvPr/>
        </p:nvSpPr>
        <p:spPr>
          <a:xfrm>
            <a:off x="3100803" y="5352603"/>
            <a:ext cx="6738522" cy="954107"/>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liver disease is missing for more than 10% of the people with CF. Albania, Armenia, Belarus and Luxembourg have &lt;5 adults seen in 2021 and are excluded from the graph for adults.</a:t>
            </a:r>
          </a:p>
          <a:p>
            <a:r>
              <a:rPr lang="en-GB" sz="800" dirty="0">
                <a:solidFill>
                  <a:srgbClr val="55C2D2"/>
                </a:solidFill>
                <a:latin typeface="+mj-lt"/>
              </a:rPr>
              <a:t>Note: Belgium: collects only cirrhosis with portal hypertension “yes” or “no”, therefore no liver disease means no cirrhosis with portal hypertension.</a:t>
            </a:r>
          </a:p>
          <a:p>
            <a:pPr marL="273050"/>
            <a:r>
              <a:rPr lang="en-GB" sz="800" dirty="0">
                <a:solidFill>
                  <a:srgbClr val="55C2D2"/>
                </a:solidFill>
                <a:latin typeface="+mj-lt"/>
              </a:rPr>
              <a:t>Germany: variceal bleeding information not reported.</a:t>
            </a:r>
          </a:p>
          <a:p>
            <a:pPr marL="273050"/>
            <a:r>
              <a:rPr lang="en-GB" sz="800" dirty="0">
                <a:solidFill>
                  <a:srgbClr val="55C2D2"/>
                </a:solidFill>
                <a:latin typeface="+mj-lt"/>
              </a:rPr>
              <a:t>Serbia: cirrhosis without portal hypertension/hypersplenism means the presence of CF-related disease with normal liver function.</a:t>
            </a:r>
          </a:p>
          <a:p>
            <a:pPr marL="273050"/>
            <a:r>
              <a:rPr lang="en-GB" sz="800" dirty="0">
                <a:solidFill>
                  <a:srgbClr val="55C2D2"/>
                </a:solidFill>
                <a:latin typeface="+mj-lt"/>
              </a:rPr>
              <a:t>Ukraine: Liver disease without cirrhosis also includes ultrasound signs of changes in the liver.</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EDC17645-DFBE-0D71-4366-4EA0B1E6A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215597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218">
            <a:extLst>
              <a:ext uri="{FF2B5EF4-FFF2-40B4-BE49-F238E27FC236}">
                <a16:creationId xmlns:a16="http://schemas.microsoft.com/office/drawing/2014/main" id="{8FEDADE0-B17A-3C41-1EF6-11C6A14B4F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246" y="1008849"/>
            <a:ext cx="4077508" cy="4604433"/>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8207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100803" y="430215"/>
            <a:ext cx="7367171" cy="307777"/>
          </a:xfrm>
          <a:prstGeom prst="rect">
            <a:avLst/>
          </a:prstGeom>
          <a:noFill/>
        </p:spPr>
        <p:txBody>
          <a:bodyPr wrap="square">
            <a:spAutoFit/>
          </a:bodyPr>
          <a:lstStyle/>
          <a:p>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Ursodeoxycholic</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 acid is often prescribed for people with CF to treat cholestasis or liver disease.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100804" y="138787"/>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8.3</a:t>
            </a:r>
          </a:p>
        </p:txBody>
      </p:sp>
      <p:sp>
        <p:nvSpPr>
          <p:cNvPr id="3" name="TextBox 2">
            <a:extLst>
              <a:ext uri="{FF2B5EF4-FFF2-40B4-BE49-F238E27FC236}">
                <a16:creationId xmlns:a16="http://schemas.microsoft.com/office/drawing/2014/main" id="{A865EFFA-0A6A-C5EE-3189-32D41E6E3F44}"/>
              </a:ext>
            </a:extLst>
          </p:cNvPr>
          <p:cNvSpPr txBox="1"/>
          <p:nvPr/>
        </p:nvSpPr>
        <p:spPr>
          <a:xfrm>
            <a:off x="2211429" y="747239"/>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a:t>
            </a:r>
            <a:r>
              <a:rPr lang="en-GB" sz="1100" kern="100" dirty="0" err="1">
                <a:solidFill>
                  <a:schemeClr val="tx1">
                    <a:lumMod val="75000"/>
                    <a:lumOff val="25000"/>
                  </a:schemeClr>
                </a:solidFill>
                <a:effectLst/>
                <a:latin typeface="+mj-lt"/>
                <a:ea typeface="Calibri" panose="020F0502020204030204" pitchFamily="34" charset="0"/>
                <a:cs typeface="Calibri Light" panose="020F0302020204030204" pitchFamily="34" charset="0"/>
              </a:rPr>
              <a:t>ursodeoxycholic</a:t>
            </a: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 acid in children and adults seen in 2021 who have never had a transplant, by country.</a:t>
            </a:r>
          </a:p>
        </p:txBody>
      </p:sp>
      <p:sp>
        <p:nvSpPr>
          <p:cNvPr id="9" name="TextBox 8">
            <a:extLst>
              <a:ext uri="{FF2B5EF4-FFF2-40B4-BE49-F238E27FC236}">
                <a16:creationId xmlns:a16="http://schemas.microsoft.com/office/drawing/2014/main" id="{4A24AD2C-CC34-0965-2F90-6BB894A65E7D}"/>
              </a:ext>
            </a:extLst>
          </p:cNvPr>
          <p:cNvSpPr txBox="1"/>
          <p:nvPr/>
        </p:nvSpPr>
        <p:spPr>
          <a:xfrm>
            <a:off x="3100803" y="5555135"/>
            <a:ext cx="6738522" cy="707886"/>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oral </a:t>
            </a:r>
            <a:r>
              <a:rPr lang="en-GB" sz="800" dirty="0" err="1">
                <a:solidFill>
                  <a:srgbClr val="55C2D2"/>
                </a:solidFill>
                <a:latin typeface="+mj-lt"/>
              </a:rPr>
              <a:t>ursodeoxycholic</a:t>
            </a:r>
            <a:r>
              <a:rPr lang="en-GB" sz="800" dirty="0">
                <a:solidFill>
                  <a:srgbClr val="55C2D2"/>
                </a:solidFill>
                <a:latin typeface="+mj-lt"/>
              </a:rPr>
              <a:t> acid use is missing for more than 10% of the people with CF. Albania, Armenia, Belarus and Luxembourg have &lt;5 adults seen in 2021 and are excluded from the graph for adults.</a:t>
            </a:r>
          </a:p>
          <a:p>
            <a:pPr marL="273050" indent="-273050"/>
            <a:r>
              <a:rPr lang="en-GB" sz="800" dirty="0">
                <a:solidFill>
                  <a:srgbClr val="55C2D2"/>
                </a:solidFill>
                <a:latin typeface="+mj-lt"/>
              </a:rPr>
              <a:t>Note: Oral </a:t>
            </a:r>
            <a:r>
              <a:rPr lang="en-GB" sz="800" dirty="0" err="1">
                <a:solidFill>
                  <a:srgbClr val="55C2D2"/>
                </a:solidFill>
                <a:latin typeface="+mj-lt"/>
              </a:rPr>
              <a:t>ursodeoxycholic</a:t>
            </a:r>
            <a:r>
              <a:rPr lang="en-GB" sz="800" dirty="0">
                <a:solidFill>
                  <a:srgbClr val="55C2D2"/>
                </a:solidFill>
                <a:latin typeface="+mj-lt"/>
              </a:rPr>
              <a:t> acid is reimbursed in most countries in Europe, except in Armenia, Bulgaria, Lithuania, Serbia and Ukraine. In the Republic of Moldova, it is reimbursed for children and for 70% for adults.</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6EF45E4D-9AF8-50DC-74C7-C5F3BD4EF4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42232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220">
            <a:extLst>
              <a:ext uri="{FF2B5EF4-FFF2-40B4-BE49-F238E27FC236}">
                <a16:creationId xmlns:a16="http://schemas.microsoft.com/office/drawing/2014/main" id="{543E54E4-7867-2CCF-3327-7DE43D720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098" y="1056605"/>
            <a:ext cx="4201803" cy="474479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6302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100803" y="430215"/>
            <a:ext cx="7367171"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Proton Pump Inhibitors are used to treat gastroesophageal reflux or gastritis, common complications in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100804" y="138787"/>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8.4</a:t>
            </a:r>
          </a:p>
        </p:txBody>
      </p:sp>
      <p:sp>
        <p:nvSpPr>
          <p:cNvPr id="3" name="TextBox 2">
            <a:extLst>
              <a:ext uri="{FF2B5EF4-FFF2-40B4-BE49-F238E27FC236}">
                <a16:creationId xmlns:a16="http://schemas.microsoft.com/office/drawing/2014/main" id="{A865EFFA-0A6A-C5EE-3189-32D41E6E3F44}"/>
              </a:ext>
            </a:extLst>
          </p:cNvPr>
          <p:cNvSpPr txBox="1"/>
          <p:nvPr/>
        </p:nvSpPr>
        <p:spPr>
          <a:xfrm>
            <a:off x="2211429" y="830486"/>
            <a:ext cx="8256545"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proton pump inhibitors (PPI) in children and adults seen in 2021 who have never had a transplant, by country.</a:t>
            </a:r>
          </a:p>
        </p:txBody>
      </p:sp>
      <p:sp>
        <p:nvSpPr>
          <p:cNvPr id="9" name="TextBox 8">
            <a:extLst>
              <a:ext uri="{FF2B5EF4-FFF2-40B4-BE49-F238E27FC236}">
                <a16:creationId xmlns:a16="http://schemas.microsoft.com/office/drawing/2014/main" id="{4A24AD2C-CC34-0965-2F90-6BB894A65E7D}"/>
              </a:ext>
            </a:extLst>
          </p:cNvPr>
          <p:cNvSpPr txBox="1"/>
          <p:nvPr/>
        </p:nvSpPr>
        <p:spPr>
          <a:xfrm>
            <a:off x="3100803" y="5678246"/>
            <a:ext cx="7005222" cy="584775"/>
          </a:xfrm>
          <a:prstGeom prst="rect">
            <a:avLst/>
          </a:prstGeom>
          <a:noFill/>
        </p:spPr>
        <p:txBody>
          <a:bodyPr wrap="square">
            <a:spAutoFit/>
          </a:bodyPr>
          <a:lstStyle/>
          <a:p>
            <a:pPr marL="273050" indent="-273050"/>
            <a:r>
              <a:rPr lang="en-GB" sz="800" dirty="0">
                <a:solidFill>
                  <a:srgbClr val="55C2D2"/>
                </a:solidFill>
                <a:latin typeface="+mj-lt"/>
              </a:rPr>
              <a:t>Note: We excluded from the graph the countries for which the information on the use of PPI is missing for more than 10% of the people with CF. Albania, Armenia, Belarus and Luxembourg have &lt;5 adults seen in 2021 and are excluded from the graph for adults.</a:t>
            </a:r>
          </a:p>
          <a:p>
            <a:r>
              <a:rPr lang="en-GB" sz="800" dirty="0">
                <a:solidFill>
                  <a:srgbClr val="55C2D2"/>
                </a:solidFill>
                <a:latin typeface="+mj-lt"/>
              </a:rPr>
              <a:t>Note: Oral proton pump inhibitors are reimbursed in most countries except in Bulgaria, Lithuania, the Republic of Moldova, Serbia and Ukraine.</a:t>
            </a:r>
          </a:p>
          <a:p>
            <a:r>
              <a:rPr lang="en-GB" sz="800" dirty="0">
                <a:solidFill>
                  <a:srgbClr val="55C2D2"/>
                </a:solidFill>
                <a:latin typeface="+mj-lt"/>
              </a:rPr>
              <a:t>Note: United Kingdom: In the graphs of this report, we use GB as abbreviation for the United Kingdom of United Kingdom and Northern Ireland</a:t>
            </a:r>
          </a:p>
        </p:txBody>
      </p:sp>
      <p:pic>
        <p:nvPicPr>
          <p:cNvPr id="2" name="Picture 1" descr="A blue hexagon with white and black triangles&#10;&#10;Description automatically generated">
            <a:extLst>
              <a:ext uri="{FF2B5EF4-FFF2-40B4-BE49-F238E27FC236}">
                <a16:creationId xmlns:a16="http://schemas.microsoft.com/office/drawing/2014/main" id="{B20125A7-58DD-7E66-0AED-1BA22E83E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0802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258718" y="6056820"/>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Age distribution is remarkably skewed towards childhood and adolescence in CF.</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Distribution of age at follow up by sex.</a:t>
            </a:r>
          </a:p>
        </p:txBody>
      </p:sp>
      <p:pic>
        <p:nvPicPr>
          <p:cNvPr id="5" name="Immagine 29">
            <a:extLst>
              <a:ext uri="{FF2B5EF4-FFF2-40B4-BE49-F238E27FC236}">
                <a16:creationId xmlns:a16="http://schemas.microsoft.com/office/drawing/2014/main" id="{C9C52B80-35A9-2BA6-BA82-94CAD10CF7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3148" y="1100415"/>
            <a:ext cx="7059996" cy="4956405"/>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89262322-5244-1A53-F2A3-AEDA82481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606796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74148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9</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CFTR MODULATOR THERAPIES</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206590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908363" y="656657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47749"/>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Countries where ivacaftor was licensed and reimbursed in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156321"/>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9.1</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 12">
            <a:extLst>
              <a:ext uri="{FF2B5EF4-FFF2-40B4-BE49-F238E27FC236}">
                <a16:creationId xmlns:a16="http://schemas.microsoft.com/office/drawing/2014/main" id="{9CE17EC5-7B47-2F50-1634-D56C3F506B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570" y="755526"/>
            <a:ext cx="5289219" cy="4655022"/>
          </a:xfrm>
          <a:prstGeom prst="rect">
            <a:avLst/>
          </a:prstGeom>
          <a:noFill/>
          <a:ln>
            <a:noFill/>
          </a:ln>
        </p:spPr>
      </p:pic>
      <p:pic>
        <p:nvPicPr>
          <p:cNvPr id="8" name="Image 6">
            <a:extLst>
              <a:ext uri="{FF2B5EF4-FFF2-40B4-BE49-F238E27FC236}">
                <a16:creationId xmlns:a16="http://schemas.microsoft.com/office/drawing/2014/main" id="{9BBE4046-BB78-D165-1DC0-B191705462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244"/>
          <a:stretch/>
        </p:blipFill>
        <p:spPr>
          <a:xfrm>
            <a:off x="3798245" y="5511566"/>
            <a:ext cx="5445102" cy="307777"/>
          </a:xfrm>
          <a:prstGeom prst="rect">
            <a:avLst/>
          </a:prstGeom>
        </p:spPr>
      </p:pic>
      <p:sp>
        <p:nvSpPr>
          <p:cNvPr id="10" name="TextBox 9">
            <a:extLst>
              <a:ext uri="{FF2B5EF4-FFF2-40B4-BE49-F238E27FC236}">
                <a16:creationId xmlns:a16="http://schemas.microsoft.com/office/drawing/2014/main" id="{984547CF-1343-EA15-B08B-034674B22E30}"/>
              </a:ext>
            </a:extLst>
          </p:cNvPr>
          <p:cNvSpPr txBox="1"/>
          <p:nvPr/>
        </p:nvSpPr>
        <p:spPr>
          <a:xfrm>
            <a:off x="3731570" y="5907392"/>
            <a:ext cx="6677025" cy="707886"/>
          </a:xfrm>
          <a:prstGeom prst="rect">
            <a:avLst/>
          </a:prstGeom>
          <a:noFill/>
        </p:spPr>
        <p:txBody>
          <a:bodyPr wrap="square">
            <a:spAutoFit/>
          </a:bodyPr>
          <a:lstStyle/>
          <a:p>
            <a:pPr marL="273050" indent="-273050"/>
            <a:r>
              <a:rPr lang="en-GB" sz="800" dirty="0">
                <a:solidFill>
                  <a:srgbClr val="55C2D2"/>
                </a:solidFill>
                <a:latin typeface="+mj-lt"/>
              </a:rPr>
              <a:t>Note: Belgium: reimbursement only for people with two CF-causing variants or sweat chloride &gt; 60mmol/L and with pulmonary or GI symptoms and/or growth deviation; excluded are people with R117H variant and people with a lung transplantation.</a:t>
            </a:r>
          </a:p>
          <a:p>
            <a:pPr marL="273050"/>
            <a:r>
              <a:rPr lang="en-GB" sz="800" dirty="0">
                <a:solidFill>
                  <a:srgbClr val="55C2D2"/>
                </a:solidFill>
                <a:latin typeface="+mj-lt"/>
              </a:rPr>
              <a:t>Israel: For people with the variant R117H there is no approval is required.</a:t>
            </a:r>
          </a:p>
          <a:p>
            <a:pPr marL="273050"/>
            <a:r>
              <a:rPr lang="en-GB" sz="800" dirty="0">
                <a:solidFill>
                  <a:srgbClr val="55C2D2"/>
                </a:solidFill>
                <a:latin typeface="+mj-lt"/>
              </a:rPr>
              <a:t>Sweden: no official reimbursement; the therapy is available through the healthcare system for people with the eligible CFTR variants (excluding R117H).</a:t>
            </a:r>
          </a:p>
          <a:p>
            <a:pPr marL="273050"/>
            <a:r>
              <a:rPr lang="en-GB" sz="800" dirty="0">
                <a:solidFill>
                  <a:srgbClr val="55C2D2"/>
                </a:solidFill>
                <a:latin typeface="+mj-lt"/>
              </a:rPr>
              <a:t>Switzerland and the United Kingdom: For people with the variant R117H it is reimbursed to people with CF if ≥ 18 years old.</a:t>
            </a:r>
          </a:p>
        </p:txBody>
      </p:sp>
      <p:pic>
        <p:nvPicPr>
          <p:cNvPr id="2" name="Picture 1" descr="A blue hexagon with white and black triangles&#10;&#10;Description automatically generated">
            <a:extLst>
              <a:ext uri="{FF2B5EF4-FFF2-40B4-BE49-F238E27FC236}">
                <a16:creationId xmlns:a16="http://schemas.microsoft.com/office/drawing/2014/main" id="{4DAA921C-1AE5-9628-C84E-E45C2CC80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827689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B53973D4-B15E-E4A9-6F6C-3651692F8D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570" y="755526"/>
            <a:ext cx="5452585" cy="479880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908363" y="641025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47749"/>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Countries where lumacaftor/ivacaftor was reimbursed in year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156321"/>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9.2</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84547CF-1343-EA15-B08B-034674B22E30}"/>
              </a:ext>
            </a:extLst>
          </p:cNvPr>
          <p:cNvSpPr txBox="1"/>
          <p:nvPr/>
        </p:nvSpPr>
        <p:spPr>
          <a:xfrm>
            <a:off x="3731571" y="6071697"/>
            <a:ext cx="6450654" cy="338554"/>
          </a:xfrm>
          <a:prstGeom prst="rect">
            <a:avLst/>
          </a:prstGeom>
          <a:noFill/>
        </p:spPr>
        <p:txBody>
          <a:bodyPr wrap="square">
            <a:spAutoFit/>
          </a:bodyPr>
          <a:lstStyle/>
          <a:p>
            <a:r>
              <a:rPr lang="en-GB" sz="800" dirty="0">
                <a:solidFill>
                  <a:srgbClr val="55C2D2"/>
                </a:solidFill>
                <a:latin typeface="+mj-lt"/>
              </a:rPr>
              <a:t>Note: Israel: reimbursement is for people with CF who are ≥6 years old.</a:t>
            </a:r>
          </a:p>
          <a:p>
            <a:pPr marL="273050"/>
            <a:r>
              <a:rPr lang="en-GB" sz="800" dirty="0">
                <a:solidFill>
                  <a:srgbClr val="55C2D2"/>
                </a:solidFill>
                <a:latin typeface="+mj-lt"/>
              </a:rPr>
              <a:t>The Russian Federation: reimbursement is for people with CF who are between 6 and 18 years old.</a:t>
            </a:r>
          </a:p>
        </p:txBody>
      </p:sp>
      <p:pic>
        <p:nvPicPr>
          <p:cNvPr id="12" name="Image 7">
            <a:extLst>
              <a:ext uri="{FF2B5EF4-FFF2-40B4-BE49-F238E27FC236}">
                <a16:creationId xmlns:a16="http://schemas.microsoft.com/office/drawing/2014/main" id="{AEB68654-BB97-9EEE-1532-D48F2ED714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17324" b="-460"/>
          <a:stretch/>
        </p:blipFill>
        <p:spPr>
          <a:xfrm>
            <a:off x="3798570" y="5620847"/>
            <a:ext cx="5452585" cy="481627"/>
          </a:xfrm>
          <a:prstGeom prst="rect">
            <a:avLst/>
          </a:prstGeom>
        </p:spPr>
      </p:pic>
      <p:pic>
        <p:nvPicPr>
          <p:cNvPr id="2" name="Picture 1" descr="A blue hexagon with white and black triangles&#10;&#10;Description automatically generated">
            <a:extLst>
              <a:ext uri="{FF2B5EF4-FFF2-40B4-BE49-F238E27FC236}">
                <a16:creationId xmlns:a16="http://schemas.microsoft.com/office/drawing/2014/main" id="{B505BF7C-D707-FCEB-42E8-606C5D9F6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016828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AEB73326-43E6-3CD6-8EA3-58DB9A56A7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570" y="797658"/>
            <a:ext cx="5451273" cy="479880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908363" y="6264537"/>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47749"/>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Countries where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tezacaftor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/ivacaftor was reimbursed in year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156321"/>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9.3</a:t>
            </a:r>
          </a:p>
        </p:txBody>
      </p:sp>
      <p:pic>
        <p:nvPicPr>
          <p:cNvPr id="3" name="Image 8">
            <a:extLst>
              <a:ext uri="{FF2B5EF4-FFF2-40B4-BE49-F238E27FC236}">
                <a16:creationId xmlns:a16="http://schemas.microsoft.com/office/drawing/2014/main" id="{E080D2CF-DDA1-BB90-7ACC-0F8170336B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80" r="12777" b="-1"/>
          <a:stretch/>
        </p:blipFill>
        <p:spPr>
          <a:xfrm>
            <a:off x="3808095" y="5638590"/>
            <a:ext cx="5752465" cy="552685"/>
          </a:xfrm>
          <a:prstGeom prst="rect">
            <a:avLst/>
          </a:prstGeom>
        </p:spPr>
      </p:pic>
      <p:pic>
        <p:nvPicPr>
          <p:cNvPr id="5" name="Picture 4" descr="A blue hexagon with white and black triangles&#10;&#10;Description automatically generated">
            <a:extLst>
              <a:ext uri="{FF2B5EF4-FFF2-40B4-BE49-F238E27FC236}">
                <a16:creationId xmlns:a16="http://schemas.microsoft.com/office/drawing/2014/main" id="{0987CCF9-DE53-F432-CABD-21700FAF2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830094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4">
            <a:extLst>
              <a:ext uri="{FF2B5EF4-FFF2-40B4-BE49-F238E27FC236}">
                <a16:creationId xmlns:a16="http://schemas.microsoft.com/office/drawing/2014/main" id="{99AEC3DA-92DB-E793-CF90-AA6524527B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1571" y="781107"/>
            <a:ext cx="5451273" cy="479880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908363" y="639984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3731571" y="447749"/>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Countries where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elexacaftor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tezacaftor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/ivacaftor is licensed and reimbursed in year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731572" y="156321"/>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a:t>
            </a:r>
            <a:r>
              <a:rPr lang="en-GB" sz="1400" dirty="0">
                <a:solidFill>
                  <a:srgbClr val="55C2D2"/>
                </a:solidFill>
                <a:latin typeface="Calibri Light" panose="020F0302020204030204" pitchFamily="34" charset="0"/>
                <a:ea typeface="Calibri Light" panose="020F0302020204030204" pitchFamily="34" charset="0"/>
                <a:cs typeface="Calibri Light" panose="020F0302020204030204" pitchFamily="34" charset="0"/>
              </a:rPr>
              <a:t>9.4</a:t>
            </a:r>
            <a:endPar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84547CF-1343-EA15-B08B-034674B22E30}"/>
              </a:ext>
            </a:extLst>
          </p:cNvPr>
          <p:cNvSpPr txBox="1"/>
          <p:nvPr/>
        </p:nvSpPr>
        <p:spPr>
          <a:xfrm>
            <a:off x="3731571" y="6071697"/>
            <a:ext cx="6450654" cy="338554"/>
          </a:xfrm>
          <a:prstGeom prst="rect">
            <a:avLst/>
          </a:prstGeom>
          <a:noFill/>
        </p:spPr>
        <p:txBody>
          <a:bodyPr wrap="square">
            <a:spAutoFit/>
          </a:bodyPr>
          <a:lstStyle/>
          <a:p>
            <a:r>
              <a:rPr lang="en-GB" sz="800" dirty="0">
                <a:solidFill>
                  <a:srgbClr val="55C2D2"/>
                </a:solidFill>
                <a:latin typeface="+mj-lt"/>
              </a:rPr>
              <a:t>Note: The Russian Federation: reimbursement is for people with CF who are between 6 and 18 years old.</a:t>
            </a:r>
          </a:p>
          <a:p>
            <a:pPr marL="273050"/>
            <a:r>
              <a:rPr lang="en-GB" sz="800" dirty="0">
                <a:solidFill>
                  <a:srgbClr val="55C2D2"/>
                </a:solidFill>
                <a:latin typeface="+mj-lt"/>
              </a:rPr>
              <a:t>Sweden: the therapy is available in compassionate use only.</a:t>
            </a:r>
          </a:p>
        </p:txBody>
      </p:sp>
      <p:pic>
        <p:nvPicPr>
          <p:cNvPr id="12" name="Picture 11">
            <a:extLst>
              <a:ext uri="{FF2B5EF4-FFF2-40B4-BE49-F238E27FC236}">
                <a16:creationId xmlns:a16="http://schemas.microsoft.com/office/drawing/2014/main" id="{A0BE9C4E-6A84-B191-EAAA-ABBFD0D57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439"/>
          <a:stretch/>
        </p:blipFill>
        <p:spPr bwMode="auto">
          <a:xfrm>
            <a:off x="3794062" y="5637176"/>
            <a:ext cx="5302313" cy="480060"/>
          </a:xfrm>
          <a:prstGeom prst="rect">
            <a:avLst/>
          </a:prstGeom>
          <a:noFill/>
          <a:ln>
            <a:noFill/>
          </a:ln>
        </p:spPr>
      </p:pic>
    </p:spTree>
    <p:extLst>
      <p:ext uri="{BB962C8B-B14F-4D97-AF65-F5344CB8AC3E}">
        <p14:creationId xmlns:p14="http://schemas.microsoft.com/office/powerpoint/2010/main" val="480458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398779" y="6035544"/>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Lumacaftor/Ivacaftor is the predominant CFTR modulator in children, followed by the triple combination therapy.</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9.5</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1054248"/>
            <a:ext cx="8271772"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People with CF eligible for at least one modulator, by country and last CFTR modulator, children seen in 2021 who had never had a transplant.</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707406"/>
            <a:ext cx="7770114" cy="400110"/>
          </a:xfrm>
          <a:prstGeom prst="rect">
            <a:avLst/>
          </a:prstGeom>
          <a:noFill/>
        </p:spPr>
        <p:txBody>
          <a:bodyPr wrap="square">
            <a:spAutoFit/>
          </a:bodyPr>
          <a:lstStyle/>
          <a:p>
            <a:r>
              <a:rPr lang="en-GB" sz="1000" dirty="0">
                <a:solidFill>
                  <a:srgbClr val="55C2D2"/>
                </a:solidFill>
                <a:latin typeface="+mj-lt"/>
              </a:rPr>
              <a:t>Note: Albania, Armenia, Belarus, Georgia, Iceland and Luxembourg have &lt;5 eligible adults seen in 2021 and are excluded from the graph.</a:t>
            </a:r>
          </a:p>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10" name="Immagine 221">
            <a:extLst>
              <a:ext uri="{FF2B5EF4-FFF2-40B4-BE49-F238E27FC236}">
                <a16:creationId xmlns:a16="http://schemas.microsoft.com/office/drawing/2014/main" id="{274A5425-9D1A-4B03-5DA2-197F1ADA40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3660" y="1485135"/>
            <a:ext cx="7859094" cy="4222271"/>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94FA13CD-0543-BEAC-1245-99E8378FC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721811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445154" y="6138293"/>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majority of countries in Europe, more than 50% of all adults with CF are now eligible to receive a CFTR modulator treatment.</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9.6</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1054248"/>
            <a:ext cx="8271772" cy="430887"/>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People with CF eligible for at least one modulator, by country and last CFTR modulator, adults seen in 2021 who had never had a transplant.</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707406"/>
            <a:ext cx="7770114" cy="400110"/>
          </a:xfrm>
          <a:prstGeom prst="rect">
            <a:avLst/>
          </a:prstGeom>
          <a:noFill/>
        </p:spPr>
        <p:txBody>
          <a:bodyPr wrap="square">
            <a:spAutoFit/>
          </a:bodyPr>
          <a:lstStyle/>
          <a:p>
            <a:r>
              <a:rPr lang="en-GB" sz="1000" dirty="0">
                <a:solidFill>
                  <a:srgbClr val="55C2D2"/>
                </a:solidFill>
                <a:latin typeface="+mj-lt"/>
              </a:rPr>
              <a:t>Note: Albania, Armenia, Belarus, Georgia, Iceland and Luxembourg have &lt;5 eligible adults seen in 2021 and are excluded from the graph.</a:t>
            </a:r>
          </a:p>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2" name="Afbeelding 13">
            <a:extLst>
              <a:ext uri="{FF2B5EF4-FFF2-40B4-BE49-F238E27FC236}">
                <a16:creationId xmlns:a16="http://schemas.microsoft.com/office/drawing/2014/main" id="{14781AE3-673B-4DFE-9335-2622C3BD7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7108" y="1485135"/>
            <a:ext cx="7944948" cy="4106040"/>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4A915DF4-8B7E-4206-7E5E-119E69C1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767494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74148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10</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TRANSPLANTATION</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3746469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2290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number and proportion of people with CF living with a lung transplant is extremely heterogenous across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10.1</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1054248"/>
            <a:ext cx="8271772"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Number of people with CF living in 2021 with transplanted lungs, by country.</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861295"/>
            <a:ext cx="7770114" cy="246221"/>
          </a:xfrm>
          <a:prstGeom prst="rect">
            <a:avLst/>
          </a:prstGeom>
          <a:noFill/>
        </p:spPr>
        <p:txBody>
          <a:bodyPr wrap="square">
            <a:spAutoFit/>
          </a:bodyPr>
          <a:lstStyle/>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5" name="Immagine 156">
            <a:extLst>
              <a:ext uri="{FF2B5EF4-FFF2-40B4-BE49-F238E27FC236}">
                <a16:creationId xmlns:a16="http://schemas.microsoft.com/office/drawing/2014/main" id="{F6D7B38B-6694-6098-302B-5CA0FE217A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9494" y="1315858"/>
            <a:ext cx="8707847" cy="4545437"/>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2760BD07-8D86-238B-1290-72ECCE617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04616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0751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number and proportion of people with CF living with a liver transplant is extremely heterogenous throughout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10.2</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1054248"/>
            <a:ext cx="8271772"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Number of people with CF living in 2020 with transplanted liver, by country.</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861295"/>
            <a:ext cx="7770114" cy="246221"/>
          </a:xfrm>
          <a:prstGeom prst="rect">
            <a:avLst/>
          </a:prstGeom>
          <a:noFill/>
        </p:spPr>
        <p:txBody>
          <a:bodyPr wrap="square">
            <a:spAutoFit/>
          </a:bodyPr>
          <a:lstStyle/>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2" name="Immagine 157">
            <a:extLst>
              <a:ext uri="{FF2B5EF4-FFF2-40B4-BE49-F238E27FC236}">
                <a16:creationId xmlns:a16="http://schemas.microsoft.com/office/drawing/2014/main" id="{8339E274-FD5A-2042-B5C2-6896A43D4F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2464" y="1315858"/>
            <a:ext cx="8719251" cy="4551390"/>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2A21BA4A-7F31-455B-4FA7-8454296F9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78366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377748" y="610751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proportion of adults with CF varies considerably between European countries.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1.5</a:t>
            </a:r>
          </a:p>
        </p:txBody>
      </p:sp>
      <p:sp>
        <p:nvSpPr>
          <p:cNvPr id="3" name="TextBox 2">
            <a:extLst>
              <a:ext uri="{FF2B5EF4-FFF2-40B4-BE49-F238E27FC236}">
                <a16:creationId xmlns:a16="http://schemas.microsoft.com/office/drawing/2014/main" id="{A865EFFA-0A6A-C5EE-3189-32D41E6E3F44}"/>
              </a:ext>
            </a:extLst>
          </p:cNvPr>
          <p:cNvSpPr txBox="1"/>
          <p:nvPr/>
        </p:nvSpPr>
        <p:spPr>
          <a:xfrm>
            <a:off x="1529334" y="838805"/>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Proportion of children and adults, by country and overall. People with CF alive on 31/12/2021.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379725" y="5685177"/>
            <a:ext cx="7770114" cy="400110"/>
          </a:xfrm>
          <a:prstGeom prst="rect">
            <a:avLst/>
          </a:prstGeom>
          <a:noFill/>
        </p:spPr>
        <p:txBody>
          <a:bodyPr wrap="square">
            <a:spAutoFit/>
          </a:bodyPr>
          <a:lstStyle/>
          <a:p>
            <a:r>
              <a:rPr lang="en-GB" sz="1000" dirty="0">
                <a:solidFill>
                  <a:srgbClr val="55C2D2"/>
                </a:solidFill>
                <a:latin typeface="+mj-lt"/>
              </a:rPr>
              <a:t>Note: Luxembourg: An adult centre didn’t provide data for year 2021</a:t>
            </a:r>
          </a:p>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2" name="Immagine 31">
            <a:extLst>
              <a:ext uri="{FF2B5EF4-FFF2-40B4-BE49-F238E27FC236}">
                <a16:creationId xmlns:a16="http://schemas.microsoft.com/office/drawing/2014/main" id="{3CA5DA98-ADE2-ABF0-FD7F-77900A4FDA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7341" y="1100415"/>
            <a:ext cx="7249671" cy="4562534"/>
          </a:xfrm>
          <a:prstGeom prst="rect">
            <a:avLst/>
          </a:prstGeom>
          <a:noFill/>
          <a:ln>
            <a:noFill/>
          </a:ln>
        </p:spPr>
      </p:pic>
      <p:pic>
        <p:nvPicPr>
          <p:cNvPr id="5" name="Picture 4" descr="A blue hexagon with white and black triangles&#10;&#10;Description automatically generated">
            <a:extLst>
              <a:ext uri="{FF2B5EF4-FFF2-40B4-BE49-F238E27FC236}">
                <a16:creationId xmlns:a16="http://schemas.microsoft.com/office/drawing/2014/main" id="{FE4AAB7E-CEE9-1B09-8CB6-B4F4F3D32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607585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74148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11</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MORTALITY</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3747621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58">
            <a:extLst>
              <a:ext uri="{FF2B5EF4-FFF2-40B4-BE49-F238E27FC236}">
                <a16:creationId xmlns:a16="http://schemas.microsoft.com/office/drawing/2014/main" id="{68D49EAA-C038-0AB5-0FB5-93C9DF16D8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017471"/>
            <a:ext cx="7029450" cy="5001724"/>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281742" y="610751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307777"/>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Most of the deaths occur between the third and the fifth decade of life in people with CF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11.1</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838805"/>
            <a:ext cx="8271772"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Age at death distribution of people with CF deceased in 2021, by sex.</a:t>
            </a:r>
          </a:p>
        </p:txBody>
      </p:sp>
      <p:sp>
        <p:nvSpPr>
          <p:cNvPr id="11" name="TextBox 10">
            <a:extLst>
              <a:ext uri="{FF2B5EF4-FFF2-40B4-BE49-F238E27FC236}">
                <a16:creationId xmlns:a16="http://schemas.microsoft.com/office/drawing/2014/main" id="{505ECA10-70C8-B5CF-8F61-7DA0BE62D1A0}"/>
              </a:ext>
            </a:extLst>
          </p:cNvPr>
          <p:cNvSpPr txBox="1"/>
          <p:nvPr/>
        </p:nvSpPr>
        <p:spPr>
          <a:xfrm>
            <a:off x="2409944" y="5861295"/>
            <a:ext cx="7770114" cy="246221"/>
          </a:xfrm>
          <a:prstGeom prst="rect">
            <a:avLst/>
          </a:prstGeom>
          <a:noFill/>
        </p:spPr>
        <p:txBody>
          <a:bodyPr wrap="square">
            <a:spAutoFit/>
          </a:bodyPr>
          <a:lstStyle/>
          <a:p>
            <a:r>
              <a:rPr lang="en-GB" sz="1000" dirty="0">
                <a:solidFill>
                  <a:srgbClr val="55C2D2"/>
                </a:solidFill>
                <a:latin typeface="+mj-lt"/>
              </a:rPr>
              <a:t>Note: United Kingdom: In the graphs of this report, we use GB as abbreviation for the United Kingdom of United Kingdom and Northern Ireland.</a:t>
            </a:r>
          </a:p>
        </p:txBody>
      </p:sp>
      <p:pic>
        <p:nvPicPr>
          <p:cNvPr id="5" name="Picture 4" descr="A blue hexagon with white and black triangles&#10;&#10;Description automatically generated">
            <a:extLst>
              <a:ext uri="{FF2B5EF4-FFF2-40B4-BE49-F238E27FC236}">
                <a16:creationId xmlns:a16="http://schemas.microsoft.com/office/drawing/2014/main" id="{814B1E39-E00F-8A27-9B42-9405B167E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344169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E664C8C-48A1-F36C-DE01-92DAB1EE43A1}"/>
              </a:ext>
            </a:extLst>
          </p:cNvPr>
          <p:cNvPicPr>
            <a:picLocks noChangeAspect="1"/>
          </p:cNvPicPr>
          <p:nvPr/>
        </p:nvPicPr>
        <p:blipFill>
          <a:blip r:embed="rId3"/>
          <a:stretch>
            <a:fillRect/>
          </a:stretch>
        </p:blipFill>
        <p:spPr>
          <a:xfrm>
            <a:off x="10929084" y="6041570"/>
            <a:ext cx="1262915" cy="816430"/>
          </a:xfrm>
          <a:prstGeom prst="rect">
            <a:avLst/>
          </a:prstGeom>
        </p:spPr>
      </p:pic>
      <p:sp>
        <p:nvSpPr>
          <p:cNvPr id="2" name="Titre 1">
            <a:extLst>
              <a:ext uri="{FF2B5EF4-FFF2-40B4-BE49-F238E27FC236}">
                <a16:creationId xmlns:a16="http://schemas.microsoft.com/office/drawing/2014/main" id="{AC799CB7-5308-FE38-F3AA-410F057E92DF}"/>
              </a:ext>
            </a:extLst>
          </p:cNvPr>
          <p:cNvSpPr>
            <a:spLocks noGrp="1"/>
          </p:cNvSpPr>
          <p:nvPr>
            <p:ph type="ctrTitle"/>
          </p:nvPr>
        </p:nvSpPr>
        <p:spPr>
          <a:xfrm>
            <a:off x="1395046" y="1741488"/>
            <a:ext cx="9401908" cy="2387600"/>
          </a:xfrm>
        </p:spPr>
        <p:txBody>
          <a:bodyPr anchor="b" anchorCtr="0">
            <a:noAutofit/>
          </a:bodyPr>
          <a:lstStyle/>
          <a:p>
            <a:r>
              <a:rPr lang="en-IE" sz="4800" b="1" spc="-150" dirty="0">
                <a:solidFill>
                  <a:srgbClr val="58C1D3"/>
                </a:solidFill>
                <a:latin typeface="Arial" panose="020B0604020202020204" pitchFamily="34" charset="0"/>
                <a:ea typeface="+mn-ea"/>
                <a:cs typeface="Arial" panose="020B0604020202020204" pitchFamily="34" charset="0"/>
              </a:rPr>
              <a:t>CHAPTER 12</a:t>
            </a:r>
            <a:br>
              <a:rPr lang="en-IE" sz="4800" b="1" spc="-150" dirty="0">
                <a:solidFill>
                  <a:srgbClr val="58C1D3"/>
                </a:solidFill>
                <a:latin typeface="Arial" panose="020B0604020202020204" pitchFamily="34" charset="0"/>
                <a:ea typeface="+mn-ea"/>
                <a:cs typeface="Arial" panose="020B0604020202020204" pitchFamily="34" charset="0"/>
              </a:rPr>
            </a:br>
            <a:r>
              <a:rPr lang="en-IE" sz="4800" b="1" spc="-150" dirty="0">
                <a:solidFill>
                  <a:srgbClr val="58C1D3"/>
                </a:solidFill>
                <a:latin typeface="Arial" panose="020B0604020202020204" pitchFamily="34" charset="0"/>
                <a:ea typeface="+mn-ea"/>
                <a:cs typeface="Arial" panose="020B0604020202020204" pitchFamily="34" charset="0"/>
              </a:rPr>
              <a:t>LONGITUDINAL DATA</a:t>
            </a:r>
            <a:endParaRPr lang="fr-FR" sz="4800" b="1" dirty="0">
              <a:solidFill>
                <a:srgbClr val="58C1D3"/>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7D502303-B950-FCC0-90D0-7211D13A7189}"/>
              </a:ext>
            </a:extLst>
          </p:cNvPr>
          <p:cNvSpPr txBox="1">
            <a:spLocks/>
          </p:cNvSpPr>
          <p:nvPr/>
        </p:nvSpPr>
        <p:spPr>
          <a:xfrm>
            <a:off x="8625191" y="6576288"/>
            <a:ext cx="2160297" cy="186448"/>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r-FR" sz="1000" dirty="0" err="1">
                <a:solidFill>
                  <a:schemeClr val="tx1">
                    <a:lumMod val="65000"/>
                    <a:lumOff val="35000"/>
                  </a:schemeClr>
                </a:solidFill>
                <a:latin typeface="Arial" panose="020B0604020202020204" pitchFamily="34" charset="0"/>
                <a:cs typeface="Arial" panose="020B0604020202020204" pitchFamily="34" charset="0"/>
              </a:rPr>
              <a:t>www.ecfs.eu</a:t>
            </a:r>
            <a:r>
              <a:rPr lang="fr-FR" sz="1000" dirty="0">
                <a:solidFill>
                  <a:schemeClr val="tx1">
                    <a:lumMod val="65000"/>
                    <a:lumOff val="35000"/>
                  </a:schemeClr>
                </a:solidFill>
                <a:latin typeface="Arial" panose="020B0604020202020204" pitchFamily="34" charset="0"/>
                <a:cs typeface="Arial" panose="020B0604020202020204" pitchFamily="34" charset="0"/>
              </a:rPr>
              <a:t>/</a:t>
            </a:r>
            <a:r>
              <a:rPr lang="fr-FR" sz="1000" dirty="0" err="1">
                <a:solidFill>
                  <a:schemeClr val="tx1">
                    <a:lumMod val="65000"/>
                    <a:lumOff val="35000"/>
                  </a:schemeClr>
                </a:solidFill>
                <a:latin typeface="Arial" panose="020B0604020202020204" pitchFamily="34" charset="0"/>
                <a:cs typeface="Arial" panose="020B0604020202020204" pitchFamily="34" charset="0"/>
              </a:rPr>
              <a:t>pr</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B70542CE-ABF0-AB2A-976E-B7F39332F443}"/>
              </a:ext>
            </a:extLst>
          </p:cNvPr>
          <p:cNvPicPr>
            <a:picLocks noChangeAspect="1"/>
          </p:cNvPicPr>
          <p:nvPr/>
        </p:nvPicPr>
        <p:blipFill>
          <a:blip r:embed="rId4"/>
          <a:stretch>
            <a:fillRect/>
          </a:stretch>
        </p:blipFill>
        <p:spPr>
          <a:xfrm>
            <a:off x="-25310" y="-1606"/>
            <a:ext cx="1229540" cy="641793"/>
          </a:xfrm>
          <a:prstGeom prst="rect">
            <a:avLst/>
          </a:prstGeom>
        </p:spPr>
      </p:pic>
      <p:pic>
        <p:nvPicPr>
          <p:cNvPr id="26" name="Image 25">
            <a:extLst>
              <a:ext uri="{FF2B5EF4-FFF2-40B4-BE49-F238E27FC236}">
                <a16:creationId xmlns:a16="http://schemas.microsoft.com/office/drawing/2014/main" id="{40AF7692-C3C6-7734-34FA-620CDE582B9F}"/>
              </a:ext>
            </a:extLst>
          </p:cNvPr>
          <p:cNvPicPr>
            <a:picLocks noChangeAspect="1"/>
          </p:cNvPicPr>
          <p:nvPr/>
        </p:nvPicPr>
        <p:blipFill>
          <a:blip r:embed="rId5"/>
          <a:stretch>
            <a:fillRect/>
          </a:stretch>
        </p:blipFill>
        <p:spPr>
          <a:xfrm>
            <a:off x="10566340" y="5388917"/>
            <a:ext cx="1606579" cy="1416268"/>
          </a:xfrm>
          <a:prstGeom prst="rect">
            <a:avLst/>
          </a:prstGeom>
        </p:spPr>
      </p:pic>
    </p:spTree>
    <p:extLst>
      <p:ext uri="{BB962C8B-B14F-4D97-AF65-F5344CB8AC3E}">
        <p14:creationId xmlns:p14="http://schemas.microsoft.com/office/powerpoint/2010/main" val="1330297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088959"/>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number of countries and people with CF participating in the ECFSPR has risen continuously over the years.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12.1</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Number of people with CF and number of countries from 2008 to 2021.</a:t>
            </a:r>
          </a:p>
        </p:txBody>
      </p:sp>
      <p:pic>
        <p:nvPicPr>
          <p:cNvPr id="5" name="Immagine 1">
            <a:extLst>
              <a:ext uri="{FF2B5EF4-FFF2-40B4-BE49-F238E27FC236}">
                <a16:creationId xmlns:a16="http://schemas.microsoft.com/office/drawing/2014/main" id="{6BB4670A-09A5-DF62-F655-A501D3308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1813" y="1281896"/>
            <a:ext cx="6028373" cy="4807063"/>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430AC1B0-BC1A-9ED8-F66D-7858D33BF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880713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32">
            <a:extLst>
              <a:ext uri="{FF2B5EF4-FFF2-40B4-BE49-F238E27FC236}">
                <a16:creationId xmlns:a16="http://schemas.microsoft.com/office/drawing/2014/main" id="{83E07DB5-5BB5-4613-FA02-14821C257E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3678" y="1145266"/>
            <a:ext cx="6664643" cy="509888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1" y="6244146"/>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recent years the proportion of adults with CF in Europe has risen significantly and as of 2021 adults were more than &gt;50% of the total.</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12.2</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Number of people with CF and percentage of adults and children from 2008 to 2021. </a:t>
            </a:r>
          </a:p>
        </p:txBody>
      </p:sp>
      <p:pic>
        <p:nvPicPr>
          <p:cNvPr id="5" name="Picture 4" descr="A blue hexagon with white and black triangles&#10;&#10;Description automatically generated">
            <a:extLst>
              <a:ext uri="{FF2B5EF4-FFF2-40B4-BE49-F238E27FC236}">
                <a16:creationId xmlns:a16="http://schemas.microsoft.com/office/drawing/2014/main" id="{2F801858-23E2-FFEC-734C-8FFDFBC55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103241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59">
            <a:extLst>
              <a:ext uri="{FF2B5EF4-FFF2-40B4-BE49-F238E27FC236}">
                <a16:creationId xmlns:a16="http://schemas.microsoft.com/office/drawing/2014/main" id="{7B47C89A-A5E6-1E76-0AA3-26A540B9E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7176" y="1281896"/>
            <a:ext cx="6577648" cy="4917701"/>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35817"/>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 the last decade the proportion of children diagnosed with CF by newborn screening has increased to almost 90% throughout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12.3</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Neonatal screening done in people with CF 5 years old or younger in the year of follow-up from 2011 to 2021.</a:t>
            </a:r>
          </a:p>
        </p:txBody>
      </p:sp>
      <p:pic>
        <p:nvPicPr>
          <p:cNvPr id="5" name="Picture 4" descr="A blue hexagon with white and black triangles&#10;&#10;Description automatically generated">
            <a:extLst>
              <a:ext uri="{FF2B5EF4-FFF2-40B4-BE49-F238E27FC236}">
                <a16:creationId xmlns:a16="http://schemas.microsoft.com/office/drawing/2014/main" id="{76E270EE-427C-002A-83FC-96C894B20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781587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30">
            <a:extLst>
              <a:ext uri="{FF2B5EF4-FFF2-40B4-BE49-F238E27FC236}">
                <a16:creationId xmlns:a16="http://schemas.microsoft.com/office/drawing/2014/main" id="{6A925238-E34F-DDCA-E197-10D4F16DB2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8440" y="1200150"/>
            <a:ext cx="6675120" cy="502347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26972"/>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Pulmonary function, as expressed by FEV1, has been increasing over the years in all age groups, with a sharper rise since the introduction of CFTR modulators. </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12.4</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Median FEV1% by age group in 2011, 2016 and 2021.</a:t>
            </a:r>
          </a:p>
        </p:txBody>
      </p:sp>
      <p:pic>
        <p:nvPicPr>
          <p:cNvPr id="5" name="Picture 4" descr="A blue hexagon with white and black triangles&#10;&#10;Description automatically generated">
            <a:extLst>
              <a:ext uri="{FF2B5EF4-FFF2-40B4-BE49-F238E27FC236}">
                <a16:creationId xmlns:a16="http://schemas.microsoft.com/office/drawing/2014/main" id="{0F7CE395-08A9-0444-73C7-E48BD39BC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400213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32">
            <a:extLst>
              <a:ext uri="{FF2B5EF4-FFF2-40B4-BE49-F238E27FC236}">
                <a16:creationId xmlns:a16="http://schemas.microsoft.com/office/drawing/2014/main" id="{D9AABECF-53C8-88EF-6645-6B237097E5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4443" y="1189190"/>
            <a:ext cx="7043113" cy="5264810"/>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63165"/>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prevalence of Pseudomonas aeruginosa infection decreased across the whole CF population in Europe since increased availability of highly effective CFTR modulators.</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12.5</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Prevalence of people with CF infected by Pseudomonas aeruginosa by age group in 2011, 2016 and 2021.</a:t>
            </a:r>
          </a:p>
        </p:txBody>
      </p:sp>
      <p:pic>
        <p:nvPicPr>
          <p:cNvPr id="2" name="Picture 1" descr="A blue hexagon with white and black triangles&#10;&#10;Description automatically generated">
            <a:extLst>
              <a:ext uri="{FF2B5EF4-FFF2-40B4-BE49-F238E27FC236}">
                <a16:creationId xmlns:a16="http://schemas.microsoft.com/office/drawing/2014/main" id="{A570898A-0E66-A8C3-DCA1-940E0D297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4407891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1">
            <a:extLst>
              <a:ext uri="{FF2B5EF4-FFF2-40B4-BE49-F238E27FC236}">
                <a16:creationId xmlns:a16="http://schemas.microsoft.com/office/drawing/2014/main" id="{79E1C7B2-D3F9-1849-CBFF-1DC80CEFD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0660" y="1151091"/>
            <a:ext cx="6710680" cy="5016312"/>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31110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 significant improvement in BMI in 2021 from the age of 6 years is a reflection of the efficacy of CFTR modulator therapy in Europe.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12.6</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020286"/>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Median z-score for BMI by age group in 2011, 2016 and 2021.</a:t>
            </a:r>
          </a:p>
        </p:txBody>
      </p:sp>
      <p:pic>
        <p:nvPicPr>
          <p:cNvPr id="2" name="Picture 1" descr="A blue hexagon with white and black triangles&#10;&#10;Description automatically generated">
            <a:extLst>
              <a:ext uri="{FF2B5EF4-FFF2-40B4-BE49-F238E27FC236}">
                <a16:creationId xmlns:a16="http://schemas.microsoft.com/office/drawing/2014/main" id="{F7093DAA-A549-1ED6-B5DA-89424D992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094147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2">
            <a:extLst>
              <a:ext uri="{FF2B5EF4-FFF2-40B4-BE49-F238E27FC236}">
                <a16:creationId xmlns:a16="http://schemas.microsoft.com/office/drawing/2014/main" id="{F2AD35F4-5F96-A9E1-74C9-B16E6ECD42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0166" y="1505594"/>
            <a:ext cx="6271668" cy="468816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93759"/>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Increased use of CFTR modulators in children and adults with CF in Europe goes hand in hand with a decrease in the prescription of azithromycin and inhaled antibiotics, while the prevalence of inhaled mucolytics remains mostly unchanged.</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12.7</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243984"/>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Median z-score for BMI by age group in 2011, 2016 and 2021.</a:t>
            </a:r>
          </a:p>
        </p:txBody>
      </p:sp>
      <p:pic>
        <p:nvPicPr>
          <p:cNvPr id="5" name="Picture 4" descr="A blue hexagon with white and black triangles&#10;&#10;Description automatically generated">
            <a:extLst>
              <a:ext uri="{FF2B5EF4-FFF2-40B4-BE49-F238E27FC236}">
                <a16:creationId xmlns:a16="http://schemas.microsoft.com/office/drawing/2014/main" id="{F9B85F0E-BBF0-F4C5-DABC-2A3FC7143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132637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5767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p>
        </p:txBody>
      </p:sp>
      <p:sp>
        <p:nvSpPr>
          <p:cNvPr id="6" name="TextBox 5">
            <a:extLst>
              <a:ext uri="{FF2B5EF4-FFF2-40B4-BE49-F238E27FC236}">
                <a16:creationId xmlns:a16="http://schemas.microsoft.com/office/drawing/2014/main" id="{1A806116-3061-CA1F-2E89-5033E454FA4A}"/>
              </a:ext>
            </a:extLst>
          </p:cNvPr>
          <p:cNvSpPr txBox="1"/>
          <p:nvPr/>
        </p:nvSpPr>
        <p:spPr>
          <a:xfrm>
            <a:off x="3015080" y="55460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The mean age of the CF population is not homogenous in Europe and depends on the country or region of residence.</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3015081" y="26318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1.6</a:t>
            </a:r>
          </a:p>
        </p:txBody>
      </p:sp>
      <p:sp>
        <p:nvSpPr>
          <p:cNvPr id="3" name="TextBox 2">
            <a:extLst>
              <a:ext uri="{FF2B5EF4-FFF2-40B4-BE49-F238E27FC236}">
                <a16:creationId xmlns:a16="http://schemas.microsoft.com/office/drawing/2014/main" id="{A865EFFA-0A6A-C5EE-3189-32D41E6E3F44}"/>
              </a:ext>
            </a:extLst>
          </p:cNvPr>
          <p:cNvSpPr txBox="1"/>
          <p:nvPr/>
        </p:nvSpPr>
        <p:spPr>
          <a:xfrm>
            <a:off x="2116182" y="997699"/>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Age at follow-up: box-plot, by country and overall. People with CF alive on 31/12/2021.</a:t>
            </a:r>
          </a:p>
        </p:txBody>
      </p:sp>
      <p:sp>
        <p:nvSpPr>
          <p:cNvPr id="11" name="TextBox 10">
            <a:extLst>
              <a:ext uri="{FF2B5EF4-FFF2-40B4-BE49-F238E27FC236}">
                <a16:creationId xmlns:a16="http://schemas.microsoft.com/office/drawing/2014/main" id="{505ECA10-70C8-B5CF-8F61-7DA0BE62D1A0}"/>
              </a:ext>
            </a:extLst>
          </p:cNvPr>
          <p:cNvSpPr txBox="1"/>
          <p:nvPr/>
        </p:nvSpPr>
        <p:spPr>
          <a:xfrm>
            <a:off x="3015080" y="5739313"/>
            <a:ext cx="7770114" cy="400110"/>
          </a:xfrm>
          <a:prstGeom prst="rect">
            <a:avLst/>
          </a:prstGeom>
          <a:noFill/>
        </p:spPr>
        <p:txBody>
          <a:bodyPr wrap="square">
            <a:spAutoFit/>
          </a:bodyPr>
          <a:lstStyle/>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Luxembourg: An adult centre didn’t provide data for year 2021.</a:t>
            </a:r>
          </a:p>
          <a:p>
            <a:r>
              <a:rPr lang="en-GB" sz="1000" dirty="0">
                <a:solidFill>
                  <a:srgbClr val="55C2D2"/>
                </a:solidFill>
                <a:latin typeface="+mj-lt"/>
              </a:rPr>
              <a:t>Note: </a:t>
            </a:r>
            <a:r>
              <a:rPr lang="en-GB" sz="1000" dirty="0">
                <a:solidFill>
                  <a:srgbClr val="55C2D2"/>
                </a:solidFill>
                <a:effectLst/>
                <a:latin typeface="+mj-lt"/>
                <a:ea typeface="Calibri" panose="020F0502020204030204" pitchFamily="34" charset="0"/>
                <a:cs typeface="Calibri Light" panose="020F0302020204030204" pitchFamily="34" charset="0"/>
              </a:rPr>
              <a:t>United Kingdom: In the graphs of this report, we use GB as abbreviation for the United Kingdom of United Kingdom and Northern Ireland.</a:t>
            </a:r>
          </a:p>
        </p:txBody>
      </p:sp>
      <p:pic>
        <p:nvPicPr>
          <p:cNvPr id="9" name="Immagine 33">
            <a:extLst>
              <a:ext uri="{FF2B5EF4-FFF2-40B4-BE49-F238E27FC236}">
                <a16:creationId xmlns:a16="http://schemas.microsoft.com/office/drawing/2014/main" id="{F8287065-6C79-527D-063F-95ACE21D1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4480" y="1259309"/>
            <a:ext cx="4003040" cy="4498578"/>
          </a:xfrm>
          <a:prstGeom prst="rect">
            <a:avLst/>
          </a:prstGeom>
          <a:noFill/>
          <a:ln>
            <a:noFill/>
          </a:ln>
        </p:spPr>
      </p:pic>
      <p:pic>
        <p:nvPicPr>
          <p:cNvPr id="2" name="Picture 1" descr="A blue hexagon with white and black triangles&#10;&#10;Description automatically generated">
            <a:extLst>
              <a:ext uri="{FF2B5EF4-FFF2-40B4-BE49-F238E27FC236}">
                <a16:creationId xmlns:a16="http://schemas.microsoft.com/office/drawing/2014/main" id="{BDCAF514-0948-AF6B-E93C-1243946F8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2976433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4">
            <a:extLst>
              <a:ext uri="{FF2B5EF4-FFF2-40B4-BE49-F238E27FC236}">
                <a16:creationId xmlns:a16="http://schemas.microsoft.com/office/drawing/2014/main" id="{CA85AEA1-E88E-2DA5-7B20-4674538323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6268" y="1528347"/>
            <a:ext cx="6419464" cy="4798625"/>
          </a:xfrm>
          <a:prstGeom prst="rect">
            <a:avLst/>
          </a:prstGeom>
          <a:noFill/>
          <a:ln>
            <a:noFill/>
          </a:ln>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181258"/>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738664"/>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Increased use of CFTR modulators in children and adults with CF in Europe goes hand in hand with a decrease in the prescription of azithromycin and inhaled antibiotics, while the prevalence of inhaled mucolytics remains mostly unchanged.</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12.8</a:t>
            </a:r>
          </a:p>
        </p:txBody>
      </p:sp>
      <p:sp>
        <p:nvSpPr>
          <p:cNvPr id="3" name="TextBox 2">
            <a:extLst>
              <a:ext uri="{FF2B5EF4-FFF2-40B4-BE49-F238E27FC236}">
                <a16:creationId xmlns:a16="http://schemas.microsoft.com/office/drawing/2014/main" id="{A865EFFA-0A6A-C5EE-3189-32D41E6E3F44}"/>
              </a:ext>
            </a:extLst>
          </p:cNvPr>
          <p:cNvSpPr txBox="1"/>
          <p:nvPr/>
        </p:nvSpPr>
        <p:spPr>
          <a:xfrm>
            <a:off x="1500759" y="1234459"/>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therapies among adults from 2011 to 2021.</a:t>
            </a:r>
          </a:p>
        </p:txBody>
      </p:sp>
      <p:pic>
        <p:nvPicPr>
          <p:cNvPr id="5" name="Picture 4" descr="A blue hexagon with white and black triangles&#10;&#10;Description automatically generated">
            <a:extLst>
              <a:ext uri="{FF2B5EF4-FFF2-40B4-BE49-F238E27FC236}">
                <a16:creationId xmlns:a16="http://schemas.microsoft.com/office/drawing/2014/main" id="{C414E5E0-0C0F-7887-BE23-F26939FBE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3325623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23">
            <a:extLst>
              <a:ext uri="{FF2B5EF4-FFF2-40B4-BE49-F238E27FC236}">
                <a16:creationId xmlns:a16="http://schemas.microsoft.com/office/drawing/2014/main" id="{8A9F7F8B-0F6A-ED56-1704-FC8181CDE8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2973" y="1156799"/>
            <a:ext cx="6786053" cy="5130855"/>
          </a:xfrm>
          <a:prstGeom prst="rect">
            <a:avLst/>
          </a:prstGeom>
          <a:noFill/>
        </p:spPr>
      </p:pic>
      <p:sp>
        <p:nvSpPr>
          <p:cNvPr id="4" name="Text Placeholder 8">
            <a:extLst>
              <a:ext uri="{FF2B5EF4-FFF2-40B4-BE49-F238E27FC236}">
                <a16:creationId xmlns:a16="http://schemas.microsoft.com/office/drawing/2014/main" id="{EA60BFE8-6D14-B130-B30B-21CA993623BB}"/>
              </a:ext>
            </a:extLst>
          </p:cNvPr>
          <p:cNvSpPr txBox="1">
            <a:spLocks/>
          </p:cNvSpPr>
          <p:nvPr/>
        </p:nvSpPr>
        <p:spPr>
          <a:xfrm>
            <a:off x="3731572" y="6244491"/>
            <a:ext cx="4728856" cy="29142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ECFSPR Annual Report 2021, Zolin A, Orenti A, Jung A, van Rens J et al, 2023 </a:t>
            </a:r>
            <a:endParaRPr lang="en-GB" sz="12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1A806116-3061-CA1F-2E89-5033E454FA4A}"/>
              </a:ext>
            </a:extLst>
          </p:cNvPr>
          <p:cNvSpPr txBox="1"/>
          <p:nvPr/>
        </p:nvSpPr>
        <p:spPr>
          <a:xfrm>
            <a:off x="2409944" y="531028"/>
            <a:ext cx="7739895" cy="523220"/>
          </a:xfrm>
          <a:prstGeom prst="rect">
            <a:avLst/>
          </a:prstGeom>
          <a:noFill/>
        </p:spPr>
        <p:txBody>
          <a:bodyPr wrap="square">
            <a:spAutoFit/>
          </a:bodyPr>
          <a:lstStyle/>
          <a:p>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Availability of </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elexacaftor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a:t>
            </a:r>
            <a:r>
              <a:rPr lang="en-GB" sz="1400" dirty="0" err="1">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tezacaftor</a:t>
            </a: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/ivacaftor in Europe has meant a considerable increase in CFTR modulator utilisation in 2020 and 2021.</a:t>
            </a:r>
            <a:endParaRPr lang="en-GB"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52B7891-00BD-B970-C3D8-5B5E77810446}"/>
              </a:ext>
            </a:extLst>
          </p:cNvPr>
          <p:cNvSpPr txBox="1"/>
          <p:nvPr/>
        </p:nvSpPr>
        <p:spPr>
          <a:xfrm>
            <a:off x="2409945" y="239600"/>
            <a:ext cx="5082439" cy="286232"/>
          </a:xfrm>
          <a:prstGeom prst="rect">
            <a:avLst/>
          </a:prstGeom>
          <a:noFill/>
        </p:spPr>
        <p:txBody>
          <a:bodyPr wrap="square">
            <a:spAutoFit/>
          </a:bodyPr>
          <a:lstStyle/>
          <a:p>
            <a:pPr marL="0" indent="0">
              <a:lnSpc>
                <a:spcPct val="90000"/>
              </a:lnSpc>
              <a:spcAft>
                <a:spcPts val="600"/>
              </a:spcAft>
              <a:buNone/>
            </a:pPr>
            <a:r>
              <a:rPr lang="en-GB" sz="1400" dirty="0">
                <a:solidFill>
                  <a:srgbClr val="55C2D2"/>
                </a:solidFill>
                <a:effectLst/>
                <a:latin typeface="Calibri Light" panose="020F0302020204030204" pitchFamily="34" charset="0"/>
                <a:ea typeface="Calibri Light" panose="020F0302020204030204" pitchFamily="34" charset="0"/>
                <a:cs typeface="Calibri Light" panose="020F0302020204030204" pitchFamily="34" charset="0"/>
              </a:rPr>
              <a:t>Figure 12.9</a:t>
            </a:r>
          </a:p>
        </p:txBody>
      </p:sp>
      <p:sp>
        <p:nvSpPr>
          <p:cNvPr id="3" name="TextBox 2">
            <a:extLst>
              <a:ext uri="{FF2B5EF4-FFF2-40B4-BE49-F238E27FC236}">
                <a16:creationId xmlns:a16="http://schemas.microsoft.com/office/drawing/2014/main" id="{A865EFFA-0A6A-C5EE-3189-32D41E6E3F44}"/>
              </a:ext>
            </a:extLst>
          </p:cNvPr>
          <p:cNvSpPr txBox="1"/>
          <p:nvPr/>
        </p:nvSpPr>
        <p:spPr>
          <a:xfrm>
            <a:off x="1510284" y="1054248"/>
            <a:ext cx="7523226" cy="261610"/>
          </a:xfrm>
          <a:prstGeom prst="rect">
            <a:avLst/>
          </a:prstGeom>
          <a:noFill/>
        </p:spPr>
        <p:txBody>
          <a:bodyPr wrap="square">
            <a:spAutoFit/>
          </a:bodyPr>
          <a:lstStyle/>
          <a:p>
            <a:pPr marL="899160">
              <a:spcBef>
                <a:spcPts val="600"/>
              </a:spcBef>
              <a:spcAft>
                <a:spcPts val="600"/>
              </a:spcAft>
            </a:pPr>
            <a:r>
              <a:rPr lang="en-GB" sz="1100" kern="100" dirty="0">
                <a:solidFill>
                  <a:schemeClr val="tx1">
                    <a:lumMod val="75000"/>
                    <a:lumOff val="25000"/>
                  </a:schemeClr>
                </a:solidFill>
                <a:effectLst/>
                <a:latin typeface="+mj-lt"/>
                <a:ea typeface="Calibri" panose="020F0502020204030204" pitchFamily="34" charset="0"/>
                <a:cs typeface="Calibri Light" panose="020F0302020204030204" pitchFamily="34" charset="0"/>
              </a:rPr>
              <a:t>Use of therapies among adults from 2011 to 2021.</a:t>
            </a:r>
          </a:p>
        </p:txBody>
      </p:sp>
      <p:pic>
        <p:nvPicPr>
          <p:cNvPr id="2" name="Picture 1" descr="A blue hexagon with white and black triangles&#10;&#10;Description automatically generated">
            <a:extLst>
              <a:ext uri="{FF2B5EF4-FFF2-40B4-BE49-F238E27FC236}">
                <a16:creationId xmlns:a16="http://schemas.microsoft.com/office/drawing/2014/main" id="{346C082F-4EEA-D00D-717F-D2E57EA2A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5500" cy="2095500"/>
          </a:xfrm>
          <a:prstGeom prst="rect">
            <a:avLst/>
          </a:prstGeom>
        </p:spPr>
      </p:pic>
    </p:spTree>
    <p:extLst>
      <p:ext uri="{BB962C8B-B14F-4D97-AF65-F5344CB8AC3E}">
        <p14:creationId xmlns:p14="http://schemas.microsoft.com/office/powerpoint/2010/main" val="572221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10096</Words>
  <Application>Microsoft Office PowerPoint</Application>
  <PresentationFormat>Widescreen</PresentationFormat>
  <Paragraphs>614</Paragraphs>
  <Slides>91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Calibri Light</vt:lpstr>
      <vt:lpstr>Wingdings</vt:lpstr>
      <vt:lpstr>Office Theme</vt:lpstr>
      <vt:lpstr>PowerPoint Presentation</vt:lpstr>
      <vt:lpstr>PowerPoint Presentation</vt:lpstr>
      <vt:lpstr>CHAPTER 1 DEMOGRAPHICSS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 DIAGNOSIS</vt:lpstr>
      <vt:lpstr>PowerPoint Presentation</vt:lpstr>
      <vt:lpstr>PowerPoint Presentation</vt:lpstr>
      <vt:lpstr>PowerPoint Presentation</vt:lpstr>
      <vt:lpstr>PowerPoint Presentation</vt:lpstr>
      <vt:lpstr>PowerPoint Presentation</vt:lpstr>
      <vt:lpstr>PowerPoint Presentation</vt:lpstr>
      <vt:lpstr>CHAPTER 3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4 LUNG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5 MICROBIOLOGY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6 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7 RESPIRATORY COMPLICATIONS AND THERAPIES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8 GASTRO-INTESTINAL COMPLICATIONS AND THERAPIES</vt:lpstr>
      <vt:lpstr>PowerPoint Presentation</vt:lpstr>
      <vt:lpstr>PowerPoint Presentation</vt:lpstr>
      <vt:lpstr>PowerPoint Presentation</vt:lpstr>
      <vt:lpstr>PowerPoint Presentation</vt:lpstr>
      <vt:lpstr>CHAPTER 9 CFTR MODULATOR THERAPIES</vt:lpstr>
      <vt:lpstr>PowerPoint Presentation</vt:lpstr>
      <vt:lpstr>PowerPoint Presentation</vt:lpstr>
      <vt:lpstr>PowerPoint Presentation</vt:lpstr>
      <vt:lpstr>PowerPoint Presentation</vt:lpstr>
      <vt:lpstr>PowerPoint Presentation</vt:lpstr>
      <vt:lpstr>PowerPoint Presentation</vt:lpstr>
      <vt:lpstr>CHAPTER 10 TRANSPLANTATION</vt:lpstr>
      <vt:lpstr>PowerPoint Presentation</vt:lpstr>
      <vt:lpstr>PowerPoint Presentation</vt:lpstr>
      <vt:lpstr>CHAPTER 11 MORTALITY</vt:lpstr>
      <vt:lpstr>PowerPoint Presentation</vt:lpstr>
      <vt:lpstr>CHAPTER 12 LONGITUDINAL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Enguídanos Nieto</dc:creator>
  <cp:lastModifiedBy>David Debisschop</cp:lastModifiedBy>
  <cp:revision>19</cp:revision>
  <dcterms:created xsi:type="dcterms:W3CDTF">2023-07-13T07:11:06Z</dcterms:created>
  <dcterms:modified xsi:type="dcterms:W3CDTF">2023-12-12T11:34:47Z</dcterms:modified>
</cp:coreProperties>
</file>